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9" r:id="rId3"/>
    <p:sldId id="271" r:id="rId4"/>
    <p:sldId id="272" r:id="rId5"/>
    <p:sldId id="268" r:id="rId6"/>
    <p:sldId id="270" r:id="rId7"/>
    <p:sldId id="265" r:id="rId8"/>
    <p:sldId id="273" r:id="rId9"/>
    <p:sldId id="274" r:id="rId10"/>
    <p:sldId id="275" r:id="rId11"/>
    <p:sldId id="276" r:id="rId12"/>
    <p:sldId id="277" r:id="rId13"/>
    <p:sldId id="278" r:id="rId14"/>
    <p:sldId id="279" r:id="rId15"/>
    <p:sldId id="280" r:id="rId16"/>
    <p:sldId id="281" r:id="rId17"/>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00" d="100"/>
          <a:sy n="100" d="100"/>
        </p:scale>
        <p:origin x="954" y="27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F5DDA3E-2BA9-4311-AC48-E0E9C7C98234}"/>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860685BE-A3F8-448F-B01A-BE545E0BE0B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CAF2FA10-9E82-4911-B327-C3FC391F9F27}"/>
              </a:ext>
            </a:extLst>
          </p:cNvPr>
          <p:cNvSpPr>
            <a:spLocks noGrp="1"/>
          </p:cNvSpPr>
          <p:nvPr>
            <p:ph type="dt" sz="half" idx="10"/>
          </p:nvPr>
        </p:nvSpPr>
        <p:spPr/>
        <p:txBody>
          <a:bodyPr/>
          <a:lstStyle/>
          <a:p>
            <a:fld id="{862F2FE6-B019-4F2E-A745-EF7D10A7842E}" type="datetimeFigureOut">
              <a:rPr lang="ru-RU" smtClean="0"/>
              <a:t>24.03.2020</a:t>
            </a:fld>
            <a:endParaRPr lang="ru-RU"/>
          </a:p>
        </p:txBody>
      </p:sp>
      <p:sp>
        <p:nvSpPr>
          <p:cNvPr id="5" name="Нижний колонтитул 4">
            <a:extLst>
              <a:ext uri="{FF2B5EF4-FFF2-40B4-BE49-F238E27FC236}">
                <a16:creationId xmlns:a16="http://schemas.microsoft.com/office/drawing/2014/main" id="{D9EB012D-C1A4-4AE2-BC0B-2E7D80F98B32}"/>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C01EB5CA-58C9-43A2-A351-9A3FDAC87264}"/>
              </a:ext>
            </a:extLst>
          </p:cNvPr>
          <p:cNvSpPr>
            <a:spLocks noGrp="1"/>
          </p:cNvSpPr>
          <p:nvPr>
            <p:ph type="sldNum" sz="quarter" idx="12"/>
          </p:nvPr>
        </p:nvSpPr>
        <p:spPr/>
        <p:txBody>
          <a:bodyPr/>
          <a:lstStyle/>
          <a:p>
            <a:fld id="{1D6B7CE7-6DDC-4A1D-BEAB-96FC3B6BDF23}" type="slidenum">
              <a:rPr lang="ru-RU" smtClean="0"/>
              <a:t>‹#›</a:t>
            </a:fld>
            <a:endParaRPr lang="ru-RU"/>
          </a:p>
        </p:txBody>
      </p:sp>
    </p:spTree>
    <p:extLst>
      <p:ext uri="{BB962C8B-B14F-4D97-AF65-F5344CB8AC3E}">
        <p14:creationId xmlns:p14="http://schemas.microsoft.com/office/powerpoint/2010/main" val="37553718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BBA8480-72FE-415B-997B-A59E30CF5A2B}"/>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95B83D68-3FF8-48CD-BE9F-26011FD58196}"/>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F4C1B081-FFB4-42F7-90FB-6C1560E99857}"/>
              </a:ext>
            </a:extLst>
          </p:cNvPr>
          <p:cNvSpPr>
            <a:spLocks noGrp="1"/>
          </p:cNvSpPr>
          <p:nvPr>
            <p:ph type="dt" sz="half" idx="10"/>
          </p:nvPr>
        </p:nvSpPr>
        <p:spPr/>
        <p:txBody>
          <a:bodyPr/>
          <a:lstStyle/>
          <a:p>
            <a:fld id="{862F2FE6-B019-4F2E-A745-EF7D10A7842E}" type="datetimeFigureOut">
              <a:rPr lang="ru-RU" smtClean="0"/>
              <a:t>24.03.2020</a:t>
            </a:fld>
            <a:endParaRPr lang="ru-RU"/>
          </a:p>
        </p:txBody>
      </p:sp>
      <p:sp>
        <p:nvSpPr>
          <p:cNvPr id="5" name="Нижний колонтитул 4">
            <a:extLst>
              <a:ext uri="{FF2B5EF4-FFF2-40B4-BE49-F238E27FC236}">
                <a16:creationId xmlns:a16="http://schemas.microsoft.com/office/drawing/2014/main" id="{2438E2E4-1B83-43D1-83DF-88EDE7761D48}"/>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269AFB0A-ABF1-4322-AB04-9A16F4CEFEAA}"/>
              </a:ext>
            </a:extLst>
          </p:cNvPr>
          <p:cNvSpPr>
            <a:spLocks noGrp="1"/>
          </p:cNvSpPr>
          <p:nvPr>
            <p:ph type="sldNum" sz="quarter" idx="12"/>
          </p:nvPr>
        </p:nvSpPr>
        <p:spPr/>
        <p:txBody>
          <a:bodyPr/>
          <a:lstStyle/>
          <a:p>
            <a:fld id="{1D6B7CE7-6DDC-4A1D-BEAB-96FC3B6BDF23}" type="slidenum">
              <a:rPr lang="ru-RU" smtClean="0"/>
              <a:t>‹#›</a:t>
            </a:fld>
            <a:endParaRPr lang="ru-RU"/>
          </a:p>
        </p:txBody>
      </p:sp>
    </p:spTree>
    <p:extLst>
      <p:ext uri="{BB962C8B-B14F-4D97-AF65-F5344CB8AC3E}">
        <p14:creationId xmlns:p14="http://schemas.microsoft.com/office/powerpoint/2010/main" val="33284579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3AC073CF-10CF-45F2-8C5D-FF4484C0CD3D}"/>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030883D3-AB85-42FE-974D-E64F7206B673}"/>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3380742E-3092-431B-914C-4F86DDF41BB9}"/>
              </a:ext>
            </a:extLst>
          </p:cNvPr>
          <p:cNvSpPr>
            <a:spLocks noGrp="1"/>
          </p:cNvSpPr>
          <p:nvPr>
            <p:ph type="dt" sz="half" idx="10"/>
          </p:nvPr>
        </p:nvSpPr>
        <p:spPr/>
        <p:txBody>
          <a:bodyPr/>
          <a:lstStyle/>
          <a:p>
            <a:fld id="{862F2FE6-B019-4F2E-A745-EF7D10A7842E}" type="datetimeFigureOut">
              <a:rPr lang="ru-RU" smtClean="0"/>
              <a:t>24.03.2020</a:t>
            </a:fld>
            <a:endParaRPr lang="ru-RU"/>
          </a:p>
        </p:txBody>
      </p:sp>
      <p:sp>
        <p:nvSpPr>
          <p:cNvPr id="5" name="Нижний колонтитул 4">
            <a:extLst>
              <a:ext uri="{FF2B5EF4-FFF2-40B4-BE49-F238E27FC236}">
                <a16:creationId xmlns:a16="http://schemas.microsoft.com/office/drawing/2014/main" id="{FC660AF7-9A8C-4CF9-9586-DBEBD1DC37B1}"/>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88D24CAF-03E7-4A35-8FFB-1A6AC8C0D4EB}"/>
              </a:ext>
            </a:extLst>
          </p:cNvPr>
          <p:cNvSpPr>
            <a:spLocks noGrp="1"/>
          </p:cNvSpPr>
          <p:nvPr>
            <p:ph type="sldNum" sz="quarter" idx="12"/>
          </p:nvPr>
        </p:nvSpPr>
        <p:spPr/>
        <p:txBody>
          <a:bodyPr/>
          <a:lstStyle/>
          <a:p>
            <a:fld id="{1D6B7CE7-6DDC-4A1D-BEAB-96FC3B6BDF23}" type="slidenum">
              <a:rPr lang="ru-RU" smtClean="0"/>
              <a:t>‹#›</a:t>
            </a:fld>
            <a:endParaRPr lang="ru-RU"/>
          </a:p>
        </p:txBody>
      </p:sp>
    </p:spTree>
    <p:extLst>
      <p:ext uri="{BB962C8B-B14F-4D97-AF65-F5344CB8AC3E}">
        <p14:creationId xmlns:p14="http://schemas.microsoft.com/office/powerpoint/2010/main" val="28492503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3EA05E6-5ADD-412D-8E25-C2269537C88B}"/>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9DCA1670-54EA-4735-9FF1-219BB52CAE0C}"/>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F9D9B6D2-7EAD-4F7E-B1D9-F54A6D8B7B4C}"/>
              </a:ext>
            </a:extLst>
          </p:cNvPr>
          <p:cNvSpPr>
            <a:spLocks noGrp="1"/>
          </p:cNvSpPr>
          <p:nvPr>
            <p:ph type="dt" sz="half" idx="10"/>
          </p:nvPr>
        </p:nvSpPr>
        <p:spPr/>
        <p:txBody>
          <a:bodyPr/>
          <a:lstStyle/>
          <a:p>
            <a:fld id="{862F2FE6-B019-4F2E-A745-EF7D10A7842E}" type="datetimeFigureOut">
              <a:rPr lang="ru-RU" smtClean="0"/>
              <a:t>24.03.2020</a:t>
            </a:fld>
            <a:endParaRPr lang="ru-RU"/>
          </a:p>
        </p:txBody>
      </p:sp>
      <p:sp>
        <p:nvSpPr>
          <p:cNvPr id="5" name="Нижний колонтитул 4">
            <a:extLst>
              <a:ext uri="{FF2B5EF4-FFF2-40B4-BE49-F238E27FC236}">
                <a16:creationId xmlns:a16="http://schemas.microsoft.com/office/drawing/2014/main" id="{5A2B4929-9286-4DCC-B494-FC5B6A814515}"/>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ABB50752-EF78-40BE-900C-09043B0064FF}"/>
              </a:ext>
            </a:extLst>
          </p:cNvPr>
          <p:cNvSpPr>
            <a:spLocks noGrp="1"/>
          </p:cNvSpPr>
          <p:nvPr>
            <p:ph type="sldNum" sz="quarter" idx="12"/>
          </p:nvPr>
        </p:nvSpPr>
        <p:spPr/>
        <p:txBody>
          <a:bodyPr/>
          <a:lstStyle/>
          <a:p>
            <a:fld id="{1D6B7CE7-6DDC-4A1D-BEAB-96FC3B6BDF23}" type="slidenum">
              <a:rPr lang="ru-RU" smtClean="0"/>
              <a:t>‹#›</a:t>
            </a:fld>
            <a:endParaRPr lang="ru-RU"/>
          </a:p>
        </p:txBody>
      </p:sp>
    </p:spTree>
    <p:extLst>
      <p:ext uri="{BB962C8B-B14F-4D97-AF65-F5344CB8AC3E}">
        <p14:creationId xmlns:p14="http://schemas.microsoft.com/office/powerpoint/2010/main" val="33603356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5C03D95-9069-49A0-BEBC-9A252BDBD492}"/>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1A68D636-960F-42C5-A63D-BF99F5DAB78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44380E17-B74D-4CC1-9EB5-88967CF88D26}"/>
              </a:ext>
            </a:extLst>
          </p:cNvPr>
          <p:cNvSpPr>
            <a:spLocks noGrp="1"/>
          </p:cNvSpPr>
          <p:nvPr>
            <p:ph type="dt" sz="half" idx="10"/>
          </p:nvPr>
        </p:nvSpPr>
        <p:spPr/>
        <p:txBody>
          <a:bodyPr/>
          <a:lstStyle/>
          <a:p>
            <a:fld id="{862F2FE6-B019-4F2E-A745-EF7D10A7842E}" type="datetimeFigureOut">
              <a:rPr lang="ru-RU" smtClean="0"/>
              <a:t>24.03.2020</a:t>
            </a:fld>
            <a:endParaRPr lang="ru-RU"/>
          </a:p>
        </p:txBody>
      </p:sp>
      <p:sp>
        <p:nvSpPr>
          <p:cNvPr id="5" name="Нижний колонтитул 4">
            <a:extLst>
              <a:ext uri="{FF2B5EF4-FFF2-40B4-BE49-F238E27FC236}">
                <a16:creationId xmlns:a16="http://schemas.microsoft.com/office/drawing/2014/main" id="{557F1A9B-072A-4DCB-BD81-06C406262FC9}"/>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33ABD72F-07F6-4BD2-A496-782F5D48E920}"/>
              </a:ext>
            </a:extLst>
          </p:cNvPr>
          <p:cNvSpPr>
            <a:spLocks noGrp="1"/>
          </p:cNvSpPr>
          <p:nvPr>
            <p:ph type="sldNum" sz="quarter" idx="12"/>
          </p:nvPr>
        </p:nvSpPr>
        <p:spPr/>
        <p:txBody>
          <a:bodyPr/>
          <a:lstStyle/>
          <a:p>
            <a:fld id="{1D6B7CE7-6DDC-4A1D-BEAB-96FC3B6BDF23}" type="slidenum">
              <a:rPr lang="ru-RU" smtClean="0"/>
              <a:t>‹#›</a:t>
            </a:fld>
            <a:endParaRPr lang="ru-RU"/>
          </a:p>
        </p:txBody>
      </p:sp>
    </p:spTree>
    <p:extLst>
      <p:ext uri="{BB962C8B-B14F-4D97-AF65-F5344CB8AC3E}">
        <p14:creationId xmlns:p14="http://schemas.microsoft.com/office/powerpoint/2010/main" val="35456239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1DEC164-B8B3-4C81-A7AB-831FCD8F9306}"/>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988F3A70-66D2-48A1-98D9-E0A89FC317A5}"/>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C998D865-4C1F-4E57-9276-D2843DE8C82F}"/>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90A1D6E9-59AD-445B-8D50-1F75C364C14E}"/>
              </a:ext>
            </a:extLst>
          </p:cNvPr>
          <p:cNvSpPr>
            <a:spLocks noGrp="1"/>
          </p:cNvSpPr>
          <p:nvPr>
            <p:ph type="dt" sz="half" idx="10"/>
          </p:nvPr>
        </p:nvSpPr>
        <p:spPr/>
        <p:txBody>
          <a:bodyPr/>
          <a:lstStyle/>
          <a:p>
            <a:fld id="{862F2FE6-B019-4F2E-A745-EF7D10A7842E}" type="datetimeFigureOut">
              <a:rPr lang="ru-RU" smtClean="0"/>
              <a:t>24.03.2020</a:t>
            </a:fld>
            <a:endParaRPr lang="ru-RU"/>
          </a:p>
        </p:txBody>
      </p:sp>
      <p:sp>
        <p:nvSpPr>
          <p:cNvPr id="6" name="Нижний колонтитул 5">
            <a:extLst>
              <a:ext uri="{FF2B5EF4-FFF2-40B4-BE49-F238E27FC236}">
                <a16:creationId xmlns:a16="http://schemas.microsoft.com/office/drawing/2014/main" id="{774237C5-5BF3-4167-8A86-AEC14ED59D11}"/>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E4283CB0-8EE7-45ED-8F4C-DC694F105FBE}"/>
              </a:ext>
            </a:extLst>
          </p:cNvPr>
          <p:cNvSpPr>
            <a:spLocks noGrp="1"/>
          </p:cNvSpPr>
          <p:nvPr>
            <p:ph type="sldNum" sz="quarter" idx="12"/>
          </p:nvPr>
        </p:nvSpPr>
        <p:spPr/>
        <p:txBody>
          <a:bodyPr/>
          <a:lstStyle/>
          <a:p>
            <a:fld id="{1D6B7CE7-6DDC-4A1D-BEAB-96FC3B6BDF23}" type="slidenum">
              <a:rPr lang="ru-RU" smtClean="0"/>
              <a:t>‹#›</a:t>
            </a:fld>
            <a:endParaRPr lang="ru-RU"/>
          </a:p>
        </p:txBody>
      </p:sp>
    </p:spTree>
    <p:extLst>
      <p:ext uri="{BB962C8B-B14F-4D97-AF65-F5344CB8AC3E}">
        <p14:creationId xmlns:p14="http://schemas.microsoft.com/office/powerpoint/2010/main" val="8481734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0CCF1B1-1433-4B0E-B7F9-537846623F5D}"/>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E0A97698-2AB2-47C4-B134-6C518CAB4D7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740D499D-D6C2-4DBE-9495-831D40FE5769}"/>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8202D424-3EAD-4223-ABFD-3989ADF3587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E4EEA195-CB29-41CF-92CB-F2AAE9EDB6BD}"/>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AC8F5D0E-8C76-452C-8A8E-0955BA1B08D5}"/>
              </a:ext>
            </a:extLst>
          </p:cNvPr>
          <p:cNvSpPr>
            <a:spLocks noGrp="1"/>
          </p:cNvSpPr>
          <p:nvPr>
            <p:ph type="dt" sz="half" idx="10"/>
          </p:nvPr>
        </p:nvSpPr>
        <p:spPr/>
        <p:txBody>
          <a:bodyPr/>
          <a:lstStyle/>
          <a:p>
            <a:fld id="{862F2FE6-B019-4F2E-A745-EF7D10A7842E}" type="datetimeFigureOut">
              <a:rPr lang="ru-RU" smtClean="0"/>
              <a:t>24.03.2020</a:t>
            </a:fld>
            <a:endParaRPr lang="ru-RU"/>
          </a:p>
        </p:txBody>
      </p:sp>
      <p:sp>
        <p:nvSpPr>
          <p:cNvPr id="8" name="Нижний колонтитул 7">
            <a:extLst>
              <a:ext uri="{FF2B5EF4-FFF2-40B4-BE49-F238E27FC236}">
                <a16:creationId xmlns:a16="http://schemas.microsoft.com/office/drawing/2014/main" id="{33E6515A-C604-4E6C-A25A-2CA325AD20F2}"/>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6A31B530-F5DA-487E-9669-336241E91D7C}"/>
              </a:ext>
            </a:extLst>
          </p:cNvPr>
          <p:cNvSpPr>
            <a:spLocks noGrp="1"/>
          </p:cNvSpPr>
          <p:nvPr>
            <p:ph type="sldNum" sz="quarter" idx="12"/>
          </p:nvPr>
        </p:nvSpPr>
        <p:spPr/>
        <p:txBody>
          <a:bodyPr/>
          <a:lstStyle/>
          <a:p>
            <a:fld id="{1D6B7CE7-6DDC-4A1D-BEAB-96FC3B6BDF23}" type="slidenum">
              <a:rPr lang="ru-RU" smtClean="0"/>
              <a:t>‹#›</a:t>
            </a:fld>
            <a:endParaRPr lang="ru-RU"/>
          </a:p>
        </p:txBody>
      </p:sp>
    </p:spTree>
    <p:extLst>
      <p:ext uri="{BB962C8B-B14F-4D97-AF65-F5344CB8AC3E}">
        <p14:creationId xmlns:p14="http://schemas.microsoft.com/office/powerpoint/2010/main" val="1176447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8CAFA9B-8B1B-4BB4-A238-C1CF69153411}"/>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D5F3AD01-5789-4501-8940-202A2F6EF2DE}"/>
              </a:ext>
            </a:extLst>
          </p:cNvPr>
          <p:cNvSpPr>
            <a:spLocks noGrp="1"/>
          </p:cNvSpPr>
          <p:nvPr>
            <p:ph type="dt" sz="half" idx="10"/>
          </p:nvPr>
        </p:nvSpPr>
        <p:spPr/>
        <p:txBody>
          <a:bodyPr/>
          <a:lstStyle/>
          <a:p>
            <a:fld id="{862F2FE6-B019-4F2E-A745-EF7D10A7842E}" type="datetimeFigureOut">
              <a:rPr lang="ru-RU" smtClean="0"/>
              <a:t>24.03.2020</a:t>
            </a:fld>
            <a:endParaRPr lang="ru-RU"/>
          </a:p>
        </p:txBody>
      </p:sp>
      <p:sp>
        <p:nvSpPr>
          <p:cNvPr id="4" name="Нижний колонтитул 3">
            <a:extLst>
              <a:ext uri="{FF2B5EF4-FFF2-40B4-BE49-F238E27FC236}">
                <a16:creationId xmlns:a16="http://schemas.microsoft.com/office/drawing/2014/main" id="{D189ED12-7EF1-42B7-AF63-B755BEEED6FC}"/>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990CA83A-419C-4927-9867-64F932060687}"/>
              </a:ext>
            </a:extLst>
          </p:cNvPr>
          <p:cNvSpPr>
            <a:spLocks noGrp="1"/>
          </p:cNvSpPr>
          <p:nvPr>
            <p:ph type="sldNum" sz="quarter" idx="12"/>
          </p:nvPr>
        </p:nvSpPr>
        <p:spPr/>
        <p:txBody>
          <a:bodyPr/>
          <a:lstStyle/>
          <a:p>
            <a:fld id="{1D6B7CE7-6DDC-4A1D-BEAB-96FC3B6BDF23}" type="slidenum">
              <a:rPr lang="ru-RU" smtClean="0"/>
              <a:t>‹#›</a:t>
            </a:fld>
            <a:endParaRPr lang="ru-RU"/>
          </a:p>
        </p:txBody>
      </p:sp>
    </p:spTree>
    <p:extLst>
      <p:ext uri="{BB962C8B-B14F-4D97-AF65-F5344CB8AC3E}">
        <p14:creationId xmlns:p14="http://schemas.microsoft.com/office/powerpoint/2010/main" val="9250364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6E69BACA-3E78-4669-8308-B4ECF34A3C10}"/>
              </a:ext>
            </a:extLst>
          </p:cNvPr>
          <p:cNvSpPr>
            <a:spLocks noGrp="1"/>
          </p:cNvSpPr>
          <p:nvPr>
            <p:ph type="dt" sz="half" idx="10"/>
          </p:nvPr>
        </p:nvSpPr>
        <p:spPr/>
        <p:txBody>
          <a:bodyPr/>
          <a:lstStyle/>
          <a:p>
            <a:fld id="{862F2FE6-B019-4F2E-A745-EF7D10A7842E}" type="datetimeFigureOut">
              <a:rPr lang="ru-RU" smtClean="0"/>
              <a:t>24.03.2020</a:t>
            </a:fld>
            <a:endParaRPr lang="ru-RU"/>
          </a:p>
        </p:txBody>
      </p:sp>
      <p:sp>
        <p:nvSpPr>
          <p:cNvPr id="3" name="Нижний колонтитул 2">
            <a:extLst>
              <a:ext uri="{FF2B5EF4-FFF2-40B4-BE49-F238E27FC236}">
                <a16:creationId xmlns:a16="http://schemas.microsoft.com/office/drawing/2014/main" id="{63E983EF-F43E-44EB-80B8-8C9BA0D3BE62}"/>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ABF13C0A-6C16-48B5-B92C-88D0F038B63C}"/>
              </a:ext>
            </a:extLst>
          </p:cNvPr>
          <p:cNvSpPr>
            <a:spLocks noGrp="1"/>
          </p:cNvSpPr>
          <p:nvPr>
            <p:ph type="sldNum" sz="quarter" idx="12"/>
          </p:nvPr>
        </p:nvSpPr>
        <p:spPr/>
        <p:txBody>
          <a:bodyPr/>
          <a:lstStyle/>
          <a:p>
            <a:fld id="{1D6B7CE7-6DDC-4A1D-BEAB-96FC3B6BDF23}" type="slidenum">
              <a:rPr lang="ru-RU" smtClean="0"/>
              <a:t>‹#›</a:t>
            </a:fld>
            <a:endParaRPr lang="ru-RU"/>
          </a:p>
        </p:txBody>
      </p:sp>
    </p:spTree>
    <p:extLst>
      <p:ext uri="{BB962C8B-B14F-4D97-AF65-F5344CB8AC3E}">
        <p14:creationId xmlns:p14="http://schemas.microsoft.com/office/powerpoint/2010/main" val="33372810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E1A810B-8C5A-4CA5-8D4F-0FD60579B788}"/>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EB699993-F450-4031-A064-857146C0D02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CB1C755F-6E53-412D-88FA-89E1724ED1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4B99236D-068D-455E-87D6-0A5F363D22E8}"/>
              </a:ext>
            </a:extLst>
          </p:cNvPr>
          <p:cNvSpPr>
            <a:spLocks noGrp="1"/>
          </p:cNvSpPr>
          <p:nvPr>
            <p:ph type="dt" sz="half" idx="10"/>
          </p:nvPr>
        </p:nvSpPr>
        <p:spPr/>
        <p:txBody>
          <a:bodyPr/>
          <a:lstStyle/>
          <a:p>
            <a:fld id="{862F2FE6-B019-4F2E-A745-EF7D10A7842E}" type="datetimeFigureOut">
              <a:rPr lang="ru-RU" smtClean="0"/>
              <a:t>24.03.2020</a:t>
            </a:fld>
            <a:endParaRPr lang="ru-RU"/>
          </a:p>
        </p:txBody>
      </p:sp>
      <p:sp>
        <p:nvSpPr>
          <p:cNvPr id="6" name="Нижний колонтитул 5">
            <a:extLst>
              <a:ext uri="{FF2B5EF4-FFF2-40B4-BE49-F238E27FC236}">
                <a16:creationId xmlns:a16="http://schemas.microsoft.com/office/drawing/2014/main" id="{4F40D1DB-48C4-4B61-8274-A09B7CB89C5E}"/>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08A535BB-B36D-45EB-9041-068E5F74E2B3}"/>
              </a:ext>
            </a:extLst>
          </p:cNvPr>
          <p:cNvSpPr>
            <a:spLocks noGrp="1"/>
          </p:cNvSpPr>
          <p:nvPr>
            <p:ph type="sldNum" sz="quarter" idx="12"/>
          </p:nvPr>
        </p:nvSpPr>
        <p:spPr/>
        <p:txBody>
          <a:bodyPr/>
          <a:lstStyle/>
          <a:p>
            <a:fld id="{1D6B7CE7-6DDC-4A1D-BEAB-96FC3B6BDF23}" type="slidenum">
              <a:rPr lang="ru-RU" smtClean="0"/>
              <a:t>‹#›</a:t>
            </a:fld>
            <a:endParaRPr lang="ru-RU"/>
          </a:p>
        </p:txBody>
      </p:sp>
    </p:spTree>
    <p:extLst>
      <p:ext uri="{BB962C8B-B14F-4D97-AF65-F5344CB8AC3E}">
        <p14:creationId xmlns:p14="http://schemas.microsoft.com/office/powerpoint/2010/main" val="42409012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5B84BDA-302D-4D6F-81A5-9BE5C6AA3F35}"/>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23D060B0-C2E5-4851-B39C-F588FFC4D95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B82C74B5-577A-4AFF-B9B6-AE2E8A7D5D1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E287081C-FC56-4DD5-A5D3-FD40132D9562}"/>
              </a:ext>
            </a:extLst>
          </p:cNvPr>
          <p:cNvSpPr>
            <a:spLocks noGrp="1"/>
          </p:cNvSpPr>
          <p:nvPr>
            <p:ph type="dt" sz="half" idx="10"/>
          </p:nvPr>
        </p:nvSpPr>
        <p:spPr/>
        <p:txBody>
          <a:bodyPr/>
          <a:lstStyle/>
          <a:p>
            <a:fld id="{862F2FE6-B019-4F2E-A745-EF7D10A7842E}" type="datetimeFigureOut">
              <a:rPr lang="ru-RU" smtClean="0"/>
              <a:t>24.03.2020</a:t>
            </a:fld>
            <a:endParaRPr lang="ru-RU"/>
          </a:p>
        </p:txBody>
      </p:sp>
      <p:sp>
        <p:nvSpPr>
          <p:cNvPr id="6" name="Нижний колонтитул 5">
            <a:extLst>
              <a:ext uri="{FF2B5EF4-FFF2-40B4-BE49-F238E27FC236}">
                <a16:creationId xmlns:a16="http://schemas.microsoft.com/office/drawing/2014/main" id="{F5737852-589E-471B-9827-2F77B3BC67D3}"/>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2902C9E0-3343-46A3-84AE-8E36394E2700}"/>
              </a:ext>
            </a:extLst>
          </p:cNvPr>
          <p:cNvSpPr>
            <a:spLocks noGrp="1"/>
          </p:cNvSpPr>
          <p:nvPr>
            <p:ph type="sldNum" sz="quarter" idx="12"/>
          </p:nvPr>
        </p:nvSpPr>
        <p:spPr/>
        <p:txBody>
          <a:bodyPr/>
          <a:lstStyle/>
          <a:p>
            <a:fld id="{1D6B7CE7-6DDC-4A1D-BEAB-96FC3B6BDF23}" type="slidenum">
              <a:rPr lang="ru-RU" smtClean="0"/>
              <a:t>‹#›</a:t>
            </a:fld>
            <a:endParaRPr lang="ru-RU"/>
          </a:p>
        </p:txBody>
      </p:sp>
    </p:spTree>
    <p:extLst>
      <p:ext uri="{BB962C8B-B14F-4D97-AF65-F5344CB8AC3E}">
        <p14:creationId xmlns:p14="http://schemas.microsoft.com/office/powerpoint/2010/main" val="3620550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40000"/>
            <a:duotone>
              <a:schemeClr val="accent1">
                <a:shade val="45000"/>
                <a:satMod val="135000"/>
              </a:schemeClr>
              <a:prstClr val="white"/>
            </a:duotone>
          </a:blip>
          <a:srcRect/>
          <a:stretch>
            <a:fillRect t="-9000" b="-9000"/>
          </a:stretch>
        </a:blip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37746E7-4CEB-4636-B73D-FB5689D7051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F8B17833-3F5F-447E-820D-EF40DE290B2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013C9CF9-325D-44B3-A466-932746BA336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2F2FE6-B019-4F2E-A745-EF7D10A7842E}" type="datetimeFigureOut">
              <a:rPr lang="ru-RU" smtClean="0"/>
              <a:t>24.03.2020</a:t>
            </a:fld>
            <a:endParaRPr lang="ru-RU"/>
          </a:p>
        </p:txBody>
      </p:sp>
      <p:sp>
        <p:nvSpPr>
          <p:cNvPr id="5" name="Нижний колонтитул 4">
            <a:extLst>
              <a:ext uri="{FF2B5EF4-FFF2-40B4-BE49-F238E27FC236}">
                <a16:creationId xmlns:a16="http://schemas.microsoft.com/office/drawing/2014/main" id="{D12C180C-0ACF-427A-A646-65FEAF91B3E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FAA66F39-AAA7-4325-BE33-E5871C63E38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D6B7CE7-6DDC-4A1D-BEAB-96FC3B6BDF23}" type="slidenum">
              <a:rPr lang="ru-RU" smtClean="0"/>
              <a:t>‹#›</a:t>
            </a:fld>
            <a:endParaRPr lang="ru-RU"/>
          </a:p>
        </p:txBody>
      </p:sp>
    </p:spTree>
    <p:extLst>
      <p:ext uri="{BB962C8B-B14F-4D97-AF65-F5344CB8AC3E}">
        <p14:creationId xmlns:p14="http://schemas.microsoft.com/office/powerpoint/2010/main" val="34170286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3.xml"/><Relationship Id="rId5" Type="http://schemas.openxmlformats.org/officeDocument/2006/relationships/image" Target="../media/image17.jpeg"/><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3.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3.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1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3.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3.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1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png"/><Relationship Id="rId1" Type="http://schemas.openxmlformats.org/officeDocument/2006/relationships/slideLayout" Target="../slideLayouts/slideLayout3.xml"/><Relationship Id="rId6" Type="http://schemas.openxmlformats.org/officeDocument/2006/relationships/image" Target="../media/image42.jpeg"/><Relationship Id="rId5" Type="http://schemas.openxmlformats.org/officeDocument/2006/relationships/image" Target="../media/image41.png"/><Relationship Id="rId4" Type="http://schemas.openxmlformats.org/officeDocument/2006/relationships/image" Target="../media/image40.jpeg"/></Relationships>
</file>

<file path=ppt/slides/_rels/slide16.xml.rels><?xml version="1.0" encoding="UTF-8" standalone="yes"?>
<Relationships xmlns="http://schemas.openxmlformats.org/package/2006/relationships"><Relationship Id="rId3" Type="http://schemas.openxmlformats.org/officeDocument/2006/relationships/hyperlink" Target="https://youtu.be/2NCsROlSszE" TargetMode="External"/><Relationship Id="rId2" Type="http://schemas.openxmlformats.org/officeDocument/2006/relationships/hyperlink" Target="https://youtu.be/0unURzDliQA" TargetMode="External"/><Relationship Id="rId1" Type="http://schemas.openxmlformats.org/officeDocument/2006/relationships/slideLayout" Target="../slideLayouts/slideLayout3.xml"/><Relationship Id="rId5" Type="http://schemas.openxmlformats.org/officeDocument/2006/relationships/hyperlink" Target="https://youtu.be/OO7UXsDIn_4" TargetMode="External"/><Relationship Id="rId4" Type="http://schemas.openxmlformats.org/officeDocument/2006/relationships/hyperlink" Target="https://youtu.be/yfL_KwJQr5k"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ru.wikipedia.org/wiki/484_%D0%B4%D0%BE_%D0%BD._%D1%8D." TargetMode="External"/><Relationship Id="rId7"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3.xml"/><Relationship Id="rId6" Type="http://schemas.openxmlformats.org/officeDocument/2006/relationships/hyperlink" Target="https://ru.wikipedia.org/wiki/%D0%98%D1%81%D1%82%D0%BE%D1%80%D0%B8%D1%8F" TargetMode="External"/><Relationship Id="rId5" Type="http://schemas.openxmlformats.org/officeDocument/2006/relationships/hyperlink" Target="https://ru.wikipedia.org/wiki/%D0%94%D1%80%D0%B5%D0%B2%D0%BD%D1%8F%D1%8F_%D0%93%D1%80%D0%B5%D1%86%D0%B8%D1%8F" TargetMode="External"/><Relationship Id="rId4" Type="http://schemas.openxmlformats.org/officeDocument/2006/relationships/hyperlink" Target="https://ru.wikipedia.org/wiki/425_%D0%B4%D0%BE_%D0%BD._%D1%8D." TargetMode="External"/></Relationships>
</file>

<file path=ppt/slides/_rels/slide3.xml.rels><?xml version="1.0" encoding="UTF-8" standalone="yes"?>
<Relationships xmlns="http://schemas.openxmlformats.org/package/2006/relationships"><Relationship Id="rId8" Type="http://schemas.openxmlformats.org/officeDocument/2006/relationships/hyperlink" Target="https://ru.wikipedia.org/wiki/%D0%A0%D0%B5%D0%BB%D0%B8%D0%B3%D0%B8%D0%BE%D0%B7%D0%BD%D0%B0%D1%8F_%D1%84%D0%B8%D0%BB%D0%BE%D1%81%D0%BE%D1%84%D0%B8%D1%8F" TargetMode="External"/><Relationship Id="rId3" Type="http://schemas.openxmlformats.org/officeDocument/2006/relationships/hyperlink" Target="https://ru.wikipedia.org/wiki/570_%D0%B3%D0%BE%D0%B4_%D0%B4%D0%BE_%D0%BD._%D1%8D." TargetMode="External"/><Relationship Id="rId7" Type="http://schemas.openxmlformats.org/officeDocument/2006/relationships/hyperlink" Target="https://ru.wikipedia.org/wiki/%D0%9C%D0%B8%D1%81%D1%82%D0%B8%D0%BA%D0%B0" TargetMode="External"/><Relationship Id="rId12" Type="http://schemas.openxmlformats.org/officeDocument/2006/relationships/hyperlink" Target="https://ru.wikipedia.org/wiki/%D0%A2%D1%80%D0%B0%D0%BA%D1%82%D0%B0%D1%82_(%D0%BB%D0%B8%D1%82%D0%B5%D1%80%D0%B0%D1%82%D1%83%D1%80%D0%B0)" TargetMode="External"/><Relationship Id="rId2" Type="http://schemas.openxmlformats.org/officeDocument/2006/relationships/image" Target="../media/image4.jpeg"/><Relationship Id="rId1" Type="http://schemas.openxmlformats.org/officeDocument/2006/relationships/slideLayout" Target="../slideLayouts/slideLayout9.xml"/><Relationship Id="rId6" Type="http://schemas.openxmlformats.org/officeDocument/2006/relationships/hyperlink" Target="https://ru.wikipedia.org/wiki/%D0%9C%D0%B0%D1%82%D0%B5%D0%BC%D0%B0%D1%82%D0%B8%D0%BA%D0%B0" TargetMode="External"/><Relationship Id="rId11" Type="http://schemas.openxmlformats.org/officeDocument/2006/relationships/hyperlink" Target="https://ru.wikipedia.org/wiki/%D0%9C%D0%B0%D1%82%D0%B5%D0%BC%D0%B0%D1%82%D0%B8%D0%BA" TargetMode="External"/><Relationship Id="rId5" Type="http://schemas.openxmlformats.org/officeDocument/2006/relationships/hyperlink" Target="https://ru.wikipedia.org/wiki/%D0%A4%D0%B8%D0%BB%D0%BE%D1%81%D0%BE%D1%84" TargetMode="External"/><Relationship Id="rId10" Type="http://schemas.openxmlformats.org/officeDocument/2006/relationships/image" Target="../media/image5.jpeg"/><Relationship Id="rId4" Type="http://schemas.openxmlformats.org/officeDocument/2006/relationships/hyperlink" Target="https://ru.wikipedia.org/wiki/490_%D0%B3%D0%BE%D0%B4_%D0%B4%D0%BE_%D0%BD._%D1%8D." TargetMode="External"/><Relationship Id="rId9" Type="http://schemas.openxmlformats.org/officeDocument/2006/relationships/hyperlink" Target="https://ru.wikipedia.org/wiki/%D0%9F%D0%B8%D1%84%D0%B0%D0%B3%D0%BE%D1%80%D0%B5%D0%B8%D0%B7%D0%BC"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ru.wikipedia.org/wiki/%D0%94%D1%80%D0%B5%D0%B2%D0%BD%D0%B5%D0%B3%D1%80%D0%B5%D1%87%D0%B5%D1%81%D0%BA%D0%B8%D0%B9_%D1%8F%D0%B7%D1%8B%D0%BA" TargetMode="External"/><Relationship Id="rId2" Type="http://schemas.openxmlformats.org/officeDocument/2006/relationships/hyperlink" Target="https://ru.wikipedia.org/wiki/%D0%9B%D0%B0%D1%82%D0%B8%D0%BD%D1%81%D0%BA%D0%B8%D0%B9_%D1%8F%D0%B7%D1%8B%D0%BA" TargetMode="Externa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ru.wikipedia.org/wiki/%D0%94%D1%80%D0%B5%D0%B2%D0%BD%D0%B5%D0%B3%D1%80%D0%B5%D1%87%D0%B5%D1%81%D0%BA%D0%B8%D0%B9_%D1%8F%D0%B7%D1%8B%D0%BA"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4.xml"/><Relationship Id="rId5" Type="http://schemas.openxmlformats.org/officeDocument/2006/relationships/image" Target="../media/image13.jpeg"/><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63E1B39-DBE4-40E5-BD4B-78B3751828A9}"/>
              </a:ext>
            </a:extLst>
          </p:cNvPr>
          <p:cNvSpPr>
            <a:spLocks noGrp="1"/>
          </p:cNvSpPr>
          <p:nvPr>
            <p:ph type="ctrTitle"/>
          </p:nvPr>
        </p:nvSpPr>
        <p:spPr/>
        <p:txBody>
          <a:bodyPr/>
          <a:lstStyle/>
          <a:p>
            <a:r>
              <a:rPr lang="ru-RU" dirty="0"/>
              <a:t>Стереометрия</a:t>
            </a:r>
          </a:p>
        </p:txBody>
      </p:sp>
      <p:sp>
        <p:nvSpPr>
          <p:cNvPr id="3" name="Подзаголовок 2">
            <a:extLst>
              <a:ext uri="{FF2B5EF4-FFF2-40B4-BE49-F238E27FC236}">
                <a16:creationId xmlns:a16="http://schemas.microsoft.com/office/drawing/2014/main" id="{140A21D5-1318-4601-86A3-90E06D407368}"/>
              </a:ext>
            </a:extLst>
          </p:cNvPr>
          <p:cNvSpPr>
            <a:spLocks noGrp="1"/>
          </p:cNvSpPr>
          <p:nvPr>
            <p:ph type="subTitle" idx="1"/>
          </p:nvPr>
        </p:nvSpPr>
        <p:spPr>
          <a:xfrm>
            <a:off x="9416250" y="5548467"/>
            <a:ext cx="2775750" cy="1309533"/>
          </a:xfrm>
        </p:spPr>
        <p:txBody>
          <a:bodyPr>
            <a:normAutofit/>
          </a:bodyPr>
          <a:lstStyle/>
          <a:p>
            <a:r>
              <a:rPr lang="ru-RU" sz="1800" dirty="0"/>
              <a:t>Автор презентации: </a:t>
            </a:r>
          </a:p>
          <a:p>
            <a:r>
              <a:rPr lang="ru-RU" sz="1800" dirty="0"/>
              <a:t>педагог ДО </a:t>
            </a:r>
          </a:p>
          <a:p>
            <a:r>
              <a:rPr lang="ru-RU" sz="1800" dirty="0"/>
              <a:t>Федорова А.Д.</a:t>
            </a:r>
          </a:p>
        </p:txBody>
      </p:sp>
    </p:spTree>
    <p:extLst>
      <p:ext uri="{BB962C8B-B14F-4D97-AF65-F5344CB8AC3E}">
        <p14:creationId xmlns:p14="http://schemas.microsoft.com/office/powerpoint/2010/main" val="23270557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D123708-438F-4181-AEFA-115F695D9213}"/>
              </a:ext>
            </a:extLst>
          </p:cNvPr>
          <p:cNvSpPr>
            <a:spLocks noGrp="1"/>
          </p:cNvSpPr>
          <p:nvPr>
            <p:ph type="title"/>
          </p:nvPr>
        </p:nvSpPr>
        <p:spPr>
          <a:xfrm>
            <a:off x="2400300" y="201612"/>
            <a:ext cx="6315075" cy="1133475"/>
          </a:xfrm>
        </p:spPr>
        <p:txBody>
          <a:bodyPr>
            <a:normAutofit fontScale="90000"/>
          </a:bodyPr>
          <a:lstStyle/>
          <a:p>
            <a:r>
              <a:rPr lang="ru-RU" sz="7300" b="1" dirty="0">
                <a:solidFill>
                  <a:srgbClr val="00B050"/>
                </a:solidFill>
              </a:rPr>
              <a:t>Параллелепипед</a:t>
            </a:r>
            <a:endParaRPr lang="ru-RU" sz="6600" dirty="0">
              <a:solidFill>
                <a:srgbClr val="00B050"/>
              </a:solidFill>
            </a:endParaRPr>
          </a:p>
        </p:txBody>
      </p:sp>
      <p:sp>
        <p:nvSpPr>
          <p:cNvPr id="3" name="Текст 2">
            <a:extLst>
              <a:ext uri="{FF2B5EF4-FFF2-40B4-BE49-F238E27FC236}">
                <a16:creationId xmlns:a16="http://schemas.microsoft.com/office/drawing/2014/main" id="{EFDE98F6-0340-4B7F-8D67-4CD697773B28}"/>
              </a:ext>
            </a:extLst>
          </p:cNvPr>
          <p:cNvSpPr>
            <a:spLocks noGrp="1"/>
          </p:cNvSpPr>
          <p:nvPr>
            <p:ph type="body" idx="1"/>
          </p:nvPr>
        </p:nvSpPr>
        <p:spPr>
          <a:xfrm>
            <a:off x="3160712" y="1335087"/>
            <a:ext cx="5264150" cy="1500187"/>
          </a:xfrm>
        </p:spPr>
        <p:txBody>
          <a:bodyPr>
            <a:normAutofit fontScale="92500" lnSpcReduction="20000"/>
          </a:bodyPr>
          <a:lstStyle/>
          <a:p>
            <a:r>
              <a:rPr lang="ru-RU" dirty="0">
                <a:solidFill>
                  <a:schemeClr val="tx1"/>
                </a:solidFill>
              </a:rPr>
              <a:t>многогранник, у которого шесть граней и каждая из них параллелограмм.</a:t>
            </a:r>
          </a:p>
          <a:p>
            <a:r>
              <a:rPr lang="ru-RU" dirty="0">
                <a:solidFill>
                  <a:schemeClr val="tx1"/>
                </a:solidFill>
              </a:rPr>
              <a:t>Прямоугольный параллелепипед — это параллелепипед, у которого все грани прямоугольники.</a:t>
            </a:r>
          </a:p>
          <a:p>
            <a:endParaRPr lang="ru-RU" dirty="0"/>
          </a:p>
        </p:txBody>
      </p:sp>
      <p:pic>
        <p:nvPicPr>
          <p:cNvPr id="5122" name="Picture 2">
            <a:extLst>
              <a:ext uri="{FF2B5EF4-FFF2-40B4-BE49-F238E27FC236}">
                <a16:creationId xmlns:a16="http://schemas.microsoft.com/office/drawing/2014/main" id="{FFE104E5-C5FF-417D-9C05-515BC2DED11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0864"/>
          <a:stretch/>
        </p:blipFill>
        <p:spPr bwMode="auto">
          <a:xfrm>
            <a:off x="188119" y="2881366"/>
            <a:ext cx="5654675" cy="3775022"/>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a:extLst>
              <a:ext uri="{FF2B5EF4-FFF2-40B4-BE49-F238E27FC236}">
                <a16:creationId xmlns:a16="http://schemas.microsoft.com/office/drawing/2014/main" id="{D17B5B4F-5849-4453-BA2F-61F1602AFF0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4475" t="6430" r="18537" b="4997"/>
          <a:stretch/>
        </p:blipFill>
        <p:spPr bwMode="auto">
          <a:xfrm>
            <a:off x="9005887" y="1335087"/>
            <a:ext cx="2633663" cy="1958794"/>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a:extLst>
              <a:ext uri="{FF2B5EF4-FFF2-40B4-BE49-F238E27FC236}">
                <a16:creationId xmlns:a16="http://schemas.microsoft.com/office/drawing/2014/main" id="{A60EF635-42CE-46EF-9C7B-0E650B13E8C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39318" y="3082924"/>
            <a:ext cx="2576057" cy="1546279"/>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a:extLst>
              <a:ext uri="{FF2B5EF4-FFF2-40B4-BE49-F238E27FC236}">
                <a16:creationId xmlns:a16="http://schemas.microsoft.com/office/drawing/2014/main" id="{AED9C387-5CA0-49D2-BA2F-454FAA34E30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73354" y="4080613"/>
            <a:ext cx="2498727" cy="24987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02510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0EE0244-7917-493B-9486-CF93D54C8F06}"/>
              </a:ext>
            </a:extLst>
          </p:cNvPr>
          <p:cNvSpPr>
            <a:spLocks noGrp="1"/>
          </p:cNvSpPr>
          <p:nvPr>
            <p:ph type="title"/>
          </p:nvPr>
        </p:nvSpPr>
        <p:spPr>
          <a:xfrm>
            <a:off x="4699000" y="104775"/>
            <a:ext cx="2035175" cy="1143000"/>
          </a:xfrm>
        </p:spPr>
        <p:txBody>
          <a:bodyPr/>
          <a:lstStyle/>
          <a:p>
            <a:r>
              <a:rPr lang="ru-RU" b="1" dirty="0">
                <a:solidFill>
                  <a:srgbClr val="00B050"/>
                </a:solidFill>
              </a:rPr>
              <a:t>Шар</a:t>
            </a:r>
            <a:r>
              <a:rPr lang="ru-RU" dirty="0">
                <a:solidFill>
                  <a:srgbClr val="00B050"/>
                </a:solidFill>
              </a:rPr>
              <a:t> </a:t>
            </a:r>
          </a:p>
        </p:txBody>
      </p:sp>
      <p:sp>
        <p:nvSpPr>
          <p:cNvPr id="3" name="Текст 2">
            <a:extLst>
              <a:ext uri="{FF2B5EF4-FFF2-40B4-BE49-F238E27FC236}">
                <a16:creationId xmlns:a16="http://schemas.microsoft.com/office/drawing/2014/main" id="{F70FDE93-2AD5-4601-AF80-171D3544AEDF}"/>
              </a:ext>
            </a:extLst>
          </p:cNvPr>
          <p:cNvSpPr>
            <a:spLocks noGrp="1"/>
          </p:cNvSpPr>
          <p:nvPr>
            <p:ph type="body" idx="1"/>
          </p:nvPr>
        </p:nvSpPr>
        <p:spPr>
          <a:xfrm>
            <a:off x="3194050" y="1550988"/>
            <a:ext cx="4683125" cy="1500187"/>
          </a:xfrm>
        </p:spPr>
        <p:txBody>
          <a:bodyPr>
            <a:normAutofit fontScale="85000" lnSpcReduction="10000"/>
          </a:bodyPr>
          <a:lstStyle/>
          <a:p>
            <a:r>
              <a:rPr lang="ru-RU" dirty="0">
                <a:solidFill>
                  <a:schemeClr val="tx1"/>
                </a:solidFill>
              </a:rPr>
              <a:t>Шаром называется тело, которое состоит из всех точек пространства, находящихся на расстоянии не больше данного от данной точки. Поверхность шара называется сферой.</a:t>
            </a:r>
          </a:p>
        </p:txBody>
      </p:sp>
      <p:pic>
        <p:nvPicPr>
          <p:cNvPr id="6146" name="Picture 2">
            <a:extLst>
              <a:ext uri="{FF2B5EF4-FFF2-40B4-BE49-F238E27FC236}">
                <a16:creationId xmlns:a16="http://schemas.microsoft.com/office/drawing/2014/main" id="{05A760DD-CBDB-4E79-B083-A10D60068CC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47186" b="39722"/>
          <a:stretch/>
        </p:blipFill>
        <p:spPr bwMode="auto">
          <a:xfrm>
            <a:off x="307975" y="3248024"/>
            <a:ext cx="3721100" cy="3286125"/>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a:extLst>
              <a:ext uri="{FF2B5EF4-FFF2-40B4-BE49-F238E27FC236}">
                <a16:creationId xmlns:a16="http://schemas.microsoft.com/office/drawing/2014/main" id="{E1057C33-9B49-4C8D-9454-C4EDE799E1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4194" y="416719"/>
            <a:ext cx="1662112" cy="1662112"/>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a:extLst>
              <a:ext uri="{FF2B5EF4-FFF2-40B4-BE49-F238E27FC236}">
                <a16:creationId xmlns:a16="http://schemas.microsoft.com/office/drawing/2014/main" id="{5D6944BE-A3C8-44DD-8508-EB14A5570E5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62927" y="3829049"/>
            <a:ext cx="2575113" cy="2619375"/>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10">
            <a:extLst>
              <a:ext uri="{FF2B5EF4-FFF2-40B4-BE49-F238E27FC236}">
                <a16:creationId xmlns:a16="http://schemas.microsoft.com/office/drawing/2014/main" id="{F6A86D59-37F4-41CD-B649-8C7DE9118255}"/>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AutoShape 12">
            <a:extLst>
              <a:ext uri="{FF2B5EF4-FFF2-40B4-BE49-F238E27FC236}">
                <a16:creationId xmlns:a16="http://schemas.microsoft.com/office/drawing/2014/main" id="{50ADB7F1-0CE4-4A21-96E8-088DCEF8D238}"/>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6158" name="Picture 14">
            <a:extLst>
              <a:ext uri="{FF2B5EF4-FFF2-40B4-BE49-F238E27FC236}">
                <a16:creationId xmlns:a16="http://schemas.microsoft.com/office/drawing/2014/main" id="{E33C6EAB-D12E-44F7-A12B-7F0E929A2FB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62975" y="352855"/>
            <a:ext cx="3162300" cy="2676096"/>
          </a:xfrm>
          <a:prstGeom prst="rect">
            <a:avLst/>
          </a:prstGeom>
          <a:noFill/>
          <a:extLst>
            <a:ext uri="{909E8E84-426E-40DD-AFC4-6F175D3DCCD1}">
              <a14:hiddenFill xmlns:a14="http://schemas.microsoft.com/office/drawing/2010/main">
                <a:solidFill>
                  <a:srgbClr val="FFFFFF"/>
                </a:solidFill>
              </a14:hiddenFill>
            </a:ext>
          </a:extLst>
        </p:spPr>
      </p:pic>
      <p:pic>
        <p:nvPicPr>
          <p:cNvPr id="6160" name="Picture 16">
            <a:extLst>
              <a:ext uri="{FF2B5EF4-FFF2-40B4-BE49-F238E27FC236}">
                <a16:creationId xmlns:a16="http://schemas.microsoft.com/office/drawing/2014/main" id="{751BC8FF-C2C8-41C0-AE9E-E26419ADBF46}"/>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25823" r="26022"/>
          <a:stretch/>
        </p:blipFill>
        <p:spPr bwMode="auto">
          <a:xfrm>
            <a:off x="4884737" y="3000375"/>
            <a:ext cx="2117725" cy="31443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25235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AE03BA7-43BE-41D4-9299-BCDBDFF43FC1}"/>
              </a:ext>
            </a:extLst>
          </p:cNvPr>
          <p:cNvSpPr>
            <a:spLocks noGrp="1"/>
          </p:cNvSpPr>
          <p:nvPr>
            <p:ph type="title"/>
          </p:nvPr>
        </p:nvSpPr>
        <p:spPr>
          <a:xfrm>
            <a:off x="3860800" y="249237"/>
            <a:ext cx="3368675" cy="1038225"/>
          </a:xfrm>
        </p:spPr>
        <p:txBody>
          <a:bodyPr/>
          <a:lstStyle/>
          <a:p>
            <a:r>
              <a:rPr lang="ru-RU" b="1" dirty="0">
                <a:solidFill>
                  <a:srgbClr val="00B050"/>
                </a:solidFill>
              </a:rPr>
              <a:t>Цилиндр</a:t>
            </a:r>
            <a:endParaRPr lang="ru-RU" dirty="0">
              <a:solidFill>
                <a:srgbClr val="00B050"/>
              </a:solidFill>
            </a:endParaRPr>
          </a:p>
        </p:txBody>
      </p:sp>
      <p:sp>
        <p:nvSpPr>
          <p:cNvPr id="3" name="Текст 2">
            <a:extLst>
              <a:ext uri="{FF2B5EF4-FFF2-40B4-BE49-F238E27FC236}">
                <a16:creationId xmlns:a16="http://schemas.microsoft.com/office/drawing/2014/main" id="{25E25273-2570-404B-BEDC-4C3BBBE52035}"/>
              </a:ext>
            </a:extLst>
          </p:cNvPr>
          <p:cNvSpPr>
            <a:spLocks noGrp="1"/>
          </p:cNvSpPr>
          <p:nvPr>
            <p:ph type="body" idx="1"/>
          </p:nvPr>
        </p:nvSpPr>
        <p:spPr>
          <a:xfrm>
            <a:off x="2989261" y="1370013"/>
            <a:ext cx="5111751" cy="1500187"/>
          </a:xfrm>
        </p:spPr>
        <p:txBody>
          <a:bodyPr>
            <a:normAutofit fontScale="85000" lnSpcReduction="10000"/>
          </a:bodyPr>
          <a:lstStyle/>
          <a:p>
            <a:r>
              <a:rPr lang="ru-RU" dirty="0">
                <a:solidFill>
                  <a:schemeClr val="tx1"/>
                </a:solidFill>
              </a:rPr>
              <a:t>тело, которое состоит их двух кругов, не лежащих в одной плоскости и совмещаемых параллельным переносом, и всех отрезков, соединяющих соответствующие точки этих кругов</a:t>
            </a:r>
          </a:p>
        </p:txBody>
      </p:sp>
      <p:pic>
        <p:nvPicPr>
          <p:cNvPr id="7170" name="Picture 2">
            <a:extLst>
              <a:ext uri="{FF2B5EF4-FFF2-40B4-BE49-F238E27FC236}">
                <a16:creationId xmlns:a16="http://schemas.microsoft.com/office/drawing/2014/main" id="{E37C79CA-B26E-46B2-A86B-CC440DDF9E0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186" y="2774950"/>
            <a:ext cx="5111751" cy="3833813"/>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a:extLst>
              <a:ext uri="{FF2B5EF4-FFF2-40B4-BE49-F238E27FC236}">
                <a16:creationId xmlns:a16="http://schemas.microsoft.com/office/drawing/2014/main" id="{64556472-36D1-4BAE-AC8C-8DED962D09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24938" y="260350"/>
            <a:ext cx="2609850" cy="2609850"/>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a:extLst>
              <a:ext uri="{FF2B5EF4-FFF2-40B4-BE49-F238E27FC236}">
                <a16:creationId xmlns:a16="http://schemas.microsoft.com/office/drawing/2014/main" id="{71E972DF-7F64-419E-A46E-6CE00BDD852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20250" y="3730625"/>
            <a:ext cx="1866900" cy="1866900"/>
          </a:xfrm>
          <a:prstGeom prst="rect">
            <a:avLst/>
          </a:prstGeom>
          <a:noFill/>
          <a:extLst>
            <a:ext uri="{909E8E84-426E-40DD-AFC4-6F175D3DCCD1}">
              <a14:hiddenFill xmlns:a14="http://schemas.microsoft.com/office/drawing/2010/main">
                <a:solidFill>
                  <a:srgbClr val="FFFFFF"/>
                </a:solidFill>
              </a14:hiddenFill>
            </a:ext>
          </a:extLst>
        </p:spPr>
      </p:pic>
      <p:pic>
        <p:nvPicPr>
          <p:cNvPr id="7176" name="Picture 8">
            <a:extLst>
              <a:ext uri="{FF2B5EF4-FFF2-40B4-BE49-F238E27FC236}">
                <a16:creationId xmlns:a16="http://schemas.microsoft.com/office/drawing/2014/main" id="{FB1C59CD-6DA1-4CF0-B8C2-8946718B0983}"/>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6180" r="5684"/>
          <a:stretch/>
        </p:blipFill>
        <p:spPr bwMode="auto">
          <a:xfrm>
            <a:off x="5805486" y="3385520"/>
            <a:ext cx="3452813" cy="2707923"/>
          </a:xfrm>
          <a:prstGeom prst="rect">
            <a:avLst/>
          </a:prstGeom>
          <a:noFill/>
          <a:extLst>
            <a:ext uri="{909E8E84-426E-40DD-AFC4-6F175D3DCCD1}">
              <a14:hiddenFill xmlns:a14="http://schemas.microsoft.com/office/drawing/2010/main">
                <a:solidFill>
                  <a:srgbClr val="FFFFFF"/>
                </a:solidFill>
              </a14:hiddenFill>
            </a:ext>
          </a:extLst>
        </p:spPr>
      </p:pic>
      <p:pic>
        <p:nvPicPr>
          <p:cNvPr id="7178" name="Picture 10">
            <a:extLst>
              <a:ext uri="{FF2B5EF4-FFF2-40B4-BE49-F238E27FC236}">
                <a16:creationId xmlns:a16="http://schemas.microsoft.com/office/drawing/2014/main" id="{3A33BE63-5CB3-4704-959F-4BCD3F13F39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0848" y="482802"/>
            <a:ext cx="2076450" cy="17744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95831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4A8CA3D-6D7B-4EA9-B82A-20DD8DB72C7C}"/>
              </a:ext>
            </a:extLst>
          </p:cNvPr>
          <p:cNvSpPr>
            <a:spLocks noGrp="1"/>
          </p:cNvSpPr>
          <p:nvPr>
            <p:ph type="title"/>
          </p:nvPr>
        </p:nvSpPr>
        <p:spPr>
          <a:xfrm>
            <a:off x="4508500" y="361950"/>
            <a:ext cx="2492375" cy="1019175"/>
          </a:xfrm>
        </p:spPr>
        <p:txBody>
          <a:bodyPr/>
          <a:lstStyle/>
          <a:p>
            <a:r>
              <a:rPr lang="ru-RU" b="1" dirty="0">
                <a:solidFill>
                  <a:srgbClr val="00B050"/>
                </a:solidFill>
              </a:rPr>
              <a:t>Конус</a:t>
            </a:r>
            <a:endParaRPr lang="ru-RU" dirty="0">
              <a:solidFill>
                <a:srgbClr val="00B050"/>
              </a:solidFill>
            </a:endParaRPr>
          </a:p>
        </p:txBody>
      </p:sp>
      <p:sp>
        <p:nvSpPr>
          <p:cNvPr id="3" name="Текст 2">
            <a:extLst>
              <a:ext uri="{FF2B5EF4-FFF2-40B4-BE49-F238E27FC236}">
                <a16:creationId xmlns:a16="http://schemas.microsoft.com/office/drawing/2014/main" id="{9CBE955B-EBB5-4F86-AD0F-75A5F987A2BD}"/>
              </a:ext>
            </a:extLst>
          </p:cNvPr>
          <p:cNvSpPr>
            <a:spLocks noGrp="1"/>
          </p:cNvSpPr>
          <p:nvPr>
            <p:ph type="body" idx="1"/>
          </p:nvPr>
        </p:nvSpPr>
        <p:spPr>
          <a:xfrm>
            <a:off x="3470275" y="1381125"/>
            <a:ext cx="4159250" cy="1500187"/>
          </a:xfrm>
        </p:spPr>
        <p:txBody>
          <a:bodyPr>
            <a:normAutofit fontScale="92500"/>
          </a:bodyPr>
          <a:lstStyle/>
          <a:p>
            <a:r>
              <a:rPr lang="ru-RU" dirty="0">
                <a:solidFill>
                  <a:schemeClr val="tx1"/>
                </a:solidFill>
              </a:rPr>
              <a:t>тело вращения, которое получается в результате вращения прямоугольного треугольника вокруг его катета</a:t>
            </a:r>
          </a:p>
        </p:txBody>
      </p:sp>
      <p:pic>
        <p:nvPicPr>
          <p:cNvPr id="8194" name="Picture 2">
            <a:extLst>
              <a:ext uri="{FF2B5EF4-FFF2-40B4-BE49-F238E27FC236}">
                <a16:creationId xmlns:a16="http://schemas.microsoft.com/office/drawing/2014/main" id="{59123390-68E7-4491-BC07-E75163B64E4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4588" t="14339" r="5175" b="5362"/>
          <a:stretch/>
        </p:blipFill>
        <p:spPr bwMode="auto">
          <a:xfrm>
            <a:off x="266700" y="3257549"/>
            <a:ext cx="4086225" cy="3067051"/>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a:extLst>
              <a:ext uri="{FF2B5EF4-FFF2-40B4-BE49-F238E27FC236}">
                <a16:creationId xmlns:a16="http://schemas.microsoft.com/office/drawing/2014/main" id="{7E27020E-7EFE-40F3-BE51-39D63DE0B89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8477" t="16945" r="28770" b="18194"/>
          <a:stretch/>
        </p:blipFill>
        <p:spPr bwMode="auto">
          <a:xfrm>
            <a:off x="895351" y="533400"/>
            <a:ext cx="1314449" cy="2102218"/>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a:extLst>
              <a:ext uri="{FF2B5EF4-FFF2-40B4-BE49-F238E27FC236}">
                <a16:creationId xmlns:a16="http://schemas.microsoft.com/office/drawing/2014/main" id="{BADB6A1D-581F-4D3B-944D-AB15DF3BE87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766786">
            <a:off x="9279491" y="95250"/>
            <a:ext cx="2492375" cy="3143668"/>
          </a:xfrm>
          <a:prstGeom prst="rect">
            <a:avLst/>
          </a:prstGeom>
          <a:noFill/>
          <a:extLst>
            <a:ext uri="{909E8E84-426E-40DD-AFC4-6F175D3DCCD1}">
              <a14:hiddenFill xmlns:a14="http://schemas.microsoft.com/office/drawing/2010/main">
                <a:solidFill>
                  <a:srgbClr val="FFFFFF"/>
                </a:solidFill>
              </a14:hiddenFill>
            </a:ext>
          </a:extLst>
        </p:spPr>
      </p:pic>
      <p:pic>
        <p:nvPicPr>
          <p:cNvPr id="8204" name="Picture 12">
            <a:extLst>
              <a:ext uri="{FF2B5EF4-FFF2-40B4-BE49-F238E27FC236}">
                <a16:creationId xmlns:a16="http://schemas.microsoft.com/office/drawing/2014/main" id="{FB7D055B-80E8-4F4A-8666-FEA6C93ED6B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83150" y="3073567"/>
            <a:ext cx="3508375" cy="2346158"/>
          </a:xfrm>
          <a:prstGeom prst="rect">
            <a:avLst/>
          </a:prstGeom>
          <a:noFill/>
          <a:extLst>
            <a:ext uri="{909E8E84-426E-40DD-AFC4-6F175D3DCCD1}">
              <a14:hiddenFill xmlns:a14="http://schemas.microsoft.com/office/drawing/2010/main">
                <a:solidFill>
                  <a:srgbClr val="FFFFFF"/>
                </a:solidFill>
              </a14:hiddenFill>
            </a:ext>
          </a:extLst>
        </p:spPr>
      </p:pic>
      <p:pic>
        <p:nvPicPr>
          <p:cNvPr id="8206" name="Picture 14">
            <a:extLst>
              <a:ext uri="{FF2B5EF4-FFF2-40B4-BE49-F238E27FC236}">
                <a16:creationId xmlns:a16="http://schemas.microsoft.com/office/drawing/2014/main" id="{43849CC4-8663-4D40-9FEA-0A2F89EC1E8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72575" y="3648500"/>
            <a:ext cx="2324100" cy="28653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62465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7B7FC05-59B5-402F-9DF6-2206DC038CB9}"/>
              </a:ext>
            </a:extLst>
          </p:cNvPr>
          <p:cNvSpPr>
            <a:spLocks noGrp="1"/>
          </p:cNvSpPr>
          <p:nvPr>
            <p:ph type="title"/>
          </p:nvPr>
        </p:nvSpPr>
        <p:spPr>
          <a:xfrm>
            <a:off x="3917950" y="263525"/>
            <a:ext cx="3521075" cy="1009650"/>
          </a:xfrm>
        </p:spPr>
        <p:txBody>
          <a:bodyPr/>
          <a:lstStyle/>
          <a:p>
            <a:r>
              <a:rPr lang="ru-RU" b="1" dirty="0">
                <a:solidFill>
                  <a:srgbClr val="00B050"/>
                </a:solidFill>
              </a:rPr>
              <a:t>Пирамида</a:t>
            </a:r>
            <a:endParaRPr lang="ru-RU" dirty="0">
              <a:solidFill>
                <a:srgbClr val="00B050"/>
              </a:solidFill>
            </a:endParaRPr>
          </a:p>
        </p:txBody>
      </p:sp>
      <p:sp>
        <p:nvSpPr>
          <p:cNvPr id="3" name="Текст 2">
            <a:extLst>
              <a:ext uri="{FF2B5EF4-FFF2-40B4-BE49-F238E27FC236}">
                <a16:creationId xmlns:a16="http://schemas.microsoft.com/office/drawing/2014/main" id="{FDBF04EA-0089-451F-9A40-464B4EB106BB}"/>
              </a:ext>
            </a:extLst>
          </p:cNvPr>
          <p:cNvSpPr>
            <a:spLocks noGrp="1"/>
          </p:cNvSpPr>
          <p:nvPr>
            <p:ph type="body" idx="1"/>
          </p:nvPr>
        </p:nvSpPr>
        <p:spPr>
          <a:xfrm>
            <a:off x="3227387" y="1341438"/>
            <a:ext cx="4902200" cy="1500187"/>
          </a:xfrm>
        </p:spPr>
        <p:txBody>
          <a:bodyPr>
            <a:normAutofit fontScale="85000" lnSpcReduction="10000"/>
          </a:bodyPr>
          <a:lstStyle/>
          <a:p>
            <a:r>
              <a:rPr lang="ru-RU" dirty="0">
                <a:solidFill>
                  <a:schemeClr val="tx1"/>
                </a:solidFill>
              </a:rPr>
              <a:t>многогранник, основание которого — многоугольник, а остальные грани — треугольники, имеющие общую вершину.</a:t>
            </a:r>
          </a:p>
          <a:p>
            <a:r>
              <a:rPr lang="ru-RU" dirty="0">
                <a:solidFill>
                  <a:schemeClr val="tx1"/>
                </a:solidFill>
              </a:rPr>
              <a:t>Пирамида является частным случаем конуса.</a:t>
            </a:r>
          </a:p>
          <a:p>
            <a:endParaRPr lang="ru-RU" dirty="0"/>
          </a:p>
        </p:txBody>
      </p:sp>
      <p:pic>
        <p:nvPicPr>
          <p:cNvPr id="9218" name="Picture 2">
            <a:extLst>
              <a:ext uri="{FF2B5EF4-FFF2-40B4-BE49-F238E27FC236}">
                <a16:creationId xmlns:a16="http://schemas.microsoft.com/office/drawing/2014/main" id="{01DE92A3-8166-4506-B97F-E63D4059E32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 y="3330576"/>
            <a:ext cx="3788832" cy="2841624"/>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a:extLst>
              <a:ext uri="{FF2B5EF4-FFF2-40B4-BE49-F238E27FC236}">
                <a16:creationId xmlns:a16="http://schemas.microsoft.com/office/drawing/2014/main" id="{E26C696A-49B0-41D4-BF3A-32473B36B3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9650" y="3042717"/>
            <a:ext cx="4067175" cy="2700858"/>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a:extLst>
              <a:ext uri="{FF2B5EF4-FFF2-40B4-BE49-F238E27FC236}">
                <a16:creationId xmlns:a16="http://schemas.microsoft.com/office/drawing/2014/main" id="{F80D5306-ECD9-4DBE-9BF7-D6EE784CB2A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48700" y="263525"/>
            <a:ext cx="3039533" cy="2279650"/>
          </a:xfrm>
          <a:prstGeom prst="rect">
            <a:avLst/>
          </a:prstGeom>
          <a:noFill/>
          <a:extLst>
            <a:ext uri="{909E8E84-426E-40DD-AFC4-6F175D3DCCD1}">
              <a14:hiddenFill xmlns:a14="http://schemas.microsoft.com/office/drawing/2010/main">
                <a:solidFill>
                  <a:srgbClr val="FFFFFF"/>
                </a:solidFill>
              </a14:hiddenFill>
            </a:ext>
          </a:extLst>
        </p:spPr>
      </p:pic>
      <p:pic>
        <p:nvPicPr>
          <p:cNvPr id="9224" name="Picture 8">
            <a:extLst>
              <a:ext uri="{FF2B5EF4-FFF2-40B4-BE49-F238E27FC236}">
                <a16:creationId xmlns:a16="http://schemas.microsoft.com/office/drawing/2014/main" id="{24F3E5BA-6869-47CB-B6D6-B5439EBED58E}"/>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9884" r="26733"/>
          <a:stretch/>
        </p:blipFill>
        <p:spPr bwMode="auto">
          <a:xfrm>
            <a:off x="609600" y="571500"/>
            <a:ext cx="2238376" cy="2356185"/>
          </a:xfrm>
          <a:prstGeom prst="rect">
            <a:avLst/>
          </a:prstGeom>
          <a:noFill/>
          <a:extLst>
            <a:ext uri="{909E8E84-426E-40DD-AFC4-6F175D3DCCD1}">
              <a14:hiddenFill xmlns:a14="http://schemas.microsoft.com/office/drawing/2010/main">
                <a:solidFill>
                  <a:srgbClr val="FFFFFF"/>
                </a:solidFill>
              </a14:hiddenFill>
            </a:ext>
          </a:extLst>
        </p:spPr>
      </p:pic>
      <p:pic>
        <p:nvPicPr>
          <p:cNvPr id="9228" name="Picture 12">
            <a:extLst>
              <a:ext uri="{FF2B5EF4-FFF2-40B4-BE49-F238E27FC236}">
                <a16:creationId xmlns:a16="http://schemas.microsoft.com/office/drawing/2014/main" id="{4DDDE872-2117-4450-BDFC-4DB387F1899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613370" y="3042717"/>
            <a:ext cx="1921405" cy="32563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02076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F62D8B8-7119-4974-905C-7C3F92A8522A}"/>
              </a:ext>
            </a:extLst>
          </p:cNvPr>
          <p:cNvSpPr>
            <a:spLocks noGrp="1"/>
          </p:cNvSpPr>
          <p:nvPr>
            <p:ph type="title"/>
          </p:nvPr>
        </p:nvSpPr>
        <p:spPr>
          <a:xfrm>
            <a:off x="4356100" y="352425"/>
            <a:ext cx="2825750" cy="981075"/>
          </a:xfrm>
        </p:spPr>
        <p:txBody>
          <a:bodyPr/>
          <a:lstStyle/>
          <a:p>
            <a:r>
              <a:rPr lang="ru-RU" b="1" dirty="0">
                <a:solidFill>
                  <a:srgbClr val="00B050"/>
                </a:solidFill>
              </a:rPr>
              <a:t>Призма</a:t>
            </a:r>
            <a:endParaRPr lang="ru-RU" dirty="0">
              <a:solidFill>
                <a:srgbClr val="00B050"/>
              </a:solidFill>
            </a:endParaRPr>
          </a:p>
        </p:txBody>
      </p:sp>
      <p:sp>
        <p:nvSpPr>
          <p:cNvPr id="3" name="Текст 2">
            <a:extLst>
              <a:ext uri="{FF2B5EF4-FFF2-40B4-BE49-F238E27FC236}">
                <a16:creationId xmlns:a16="http://schemas.microsoft.com/office/drawing/2014/main" id="{02B7EDD8-A861-4DB2-B3FB-DC9D8B2A835E}"/>
              </a:ext>
            </a:extLst>
          </p:cNvPr>
          <p:cNvSpPr>
            <a:spLocks noGrp="1"/>
          </p:cNvSpPr>
          <p:nvPr>
            <p:ph type="body" idx="1"/>
          </p:nvPr>
        </p:nvSpPr>
        <p:spPr>
          <a:xfrm>
            <a:off x="3070225" y="1579563"/>
            <a:ext cx="4987925" cy="1500187"/>
          </a:xfrm>
        </p:spPr>
        <p:txBody>
          <a:bodyPr>
            <a:normAutofit fontScale="85000" lnSpcReduction="20000"/>
          </a:bodyPr>
          <a:lstStyle/>
          <a:p>
            <a:r>
              <a:rPr lang="ru-RU" dirty="0">
                <a:solidFill>
                  <a:schemeClr val="tx1"/>
                </a:solidFill>
              </a:rPr>
              <a:t>многогранник, две грани которого являются конгруэнтными (равными) многоугольниками, лежащими в параллельных плоскостях, а остальные грани — параллелограммами, имеющими общие стороны с этими многоугольниками</a:t>
            </a:r>
          </a:p>
        </p:txBody>
      </p:sp>
      <p:pic>
        <p:nvPicPr>
          <p:cNvPr id="10242" name="Picture 2">
            <a:extLst>
              <a:ext uri="{FF2B5EF4-FFF2-40B4-BE49-F238E27FC236}">
                <a16:creationId xmlns:a16="http://schemas.microsoft.com/office/drawing/2014/main" id="{A784CB10-8D0B-44F4-A623-CE7F6F585B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025" y="3429001"/>
            <a:ext cx="4337050" cy="3252788"/>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a:extLst>
              <a:ext uri="{FF2B5EF4-FFF2-40B4-BE49-F238E27FC236}">
                <a16:creationId xmlns:a16="http://schemas.microsoft.com/office/drawing/2014/main" id="{000D7D8F-61AB-4706-AE50-24F8DD09B41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7500" b="9167"/>
          <a:stretch/>
        </p:blipFill>
        <p:spPr bwMode="auto">
          <a:xfrm>
            <a:off x="200025" y="513556"/>
            <a:ext cx="2769823" cy="2039937"/>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a:extLst>
              <a:ext uri="{FF2B5EF4-FFF2-40B4-BE49-F238E27FC236}">
                <a16:creationId xmlns:a16="http://schemas.microsoft.com/office/drawing/2014/main" id="{2D5C415D-5CD8-4348-9FB1-CABAF8BA320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10575" y="352425"/>
            <a:ext cx="3241291" cy="2949575"/>
          </a:xfrm>
          <a:prstGeom prst="rect">
            <a:avLst/>
          </a:prstGeom>
          <a:noFill/>
          <a:extLst>
            <a:ext uri="{909E8E84-426E-40DD-AFC4-6F175D3DCCD1}">
              <a14:hiddenFill xmlns:a14="http://schemas.microsoft.com/office/drawing/2010/main">
                <a:solidFill>
                  <a:srgbClr val="FFFFFF"/>
                </a:solidFill>
              </a14:hiddenFill>
            </a:ext>
          </a:extLst>
        </p:spPr>
      </p:pic>
      <p:pic>
        <p:nvPicPr>
          <p:cNvPr id="10248" name="Picture 8">
            <a:extLst>
              <a:ext uri="{FF2B5EF4-FFF2-40B4-BE49-F238E27FC236}">
                <a16:creationId xmlns:a16="http://schemas.microsoft.com/office/drawing/2014/main" id="{87B53175-1EC9-4EA0-8B79-D751A4B30C3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40675" y="3488100"/>
            <a:ext cx="3017475" cy="3017475"/>
          </a:xfrm>
          <a:prstGeom prst="rect">
            <a:avLst/>
          </a:prstGeom>
          <a:noFill/>
          <a:extLst>
            <a:ext uri="{909E8E84-426E-40DD-AFC4-6F175D3DCCD1}">
              <a14:hiddenFill xmlns:a14="http://schemas.microsoft.com/office/drawing/2010/main">
                <a:solidFill>
                  <a:srgbClr val="FFFFFF"/>
                </a:solidFill>
              </a14:hiddenFill>
            </a:ext>
          </a:extLst>
        </p:spPr>
      </p:pic>
      <p:pic>
        <p:nvPicPr>
          <p:cNvPr id="10250" name="Picture 10">
            <a:extLst>
              <a:ext uri="{FF2B5EF4-FFF2-40B4-BE49-F238E27FC236}">
                <a16:creationId xmlns:a16="http://schemas.microsoft.com/office/drawing/2014/main" id="{1CFBFA63-5951-4067-98B3-F8EB579365C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66679" y="3744299"/>
            <a:ext cx="3329082" cy="2505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83480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AC5A248-2CBF-45E6-B8C3-683ABEA2A897}"/>
              </a:ext>
            </a:extLst>
          </p:cNvPr>
          <p:cNvSpPr>
            <a:spLocks noGrp="1"/>
          </p:cNvSpPr>
          <p:nvPr>
            <p:ph type="title"/>
          </p:nvPr>
        </p:nvSpPr>
        <p:spPr>
          <a:xfrm>
            <a:off x="2003425" y="277812"/>
            <a:ext cx="6778625" cy="981075"/>
          </a:xfrm>
        </p:spPr>
        <p:txBody>
          <a:bodyPr/>
          <a:lstStyle/>
          <a:p>
            <a:r>
              <a:rPr lang="ru-RU" dirty="0"/>
              <a:t>Домашнее задание:</a:t>
            </a:r>
          </a:p>
        </p:txBody>
      </p:sp>
      <p:sp>
        <p:nvSpPr>
          <p:cNvPr id="3" name="Текст 2">
            <a:extLst>
              <a:ext uri="{FF2B5EF4-FFF2-40B4-BE49-F238E27FC236}">
                <a16:creationId xmlns:a16="http://schemas.microsoft.com/office/drawing/2014/main" id="{FB6A5E73-A8C1-41DD-9BC6-C4438151012C}"/>
              </a:ext>
            </a:extLst>
          </p:cNvPr>
          <p:cNvSpPr>
            <a:spLocks noGrp="1"/>
          </p:cNvSpPr>
          <p:nvPr>
            <p:ph type="body" idx="1"/>
          </p:nvPr>
        </p:nvSpPr>
        <p:spPr>
          <a:xfrm>
            <a:off x="2193924" y="1798638"/>
            <a:ext cx="9112251" cy="4781550"/>
          </a:xfrm>
        </p:spPr>
        <p:txBody>
          <a:bodyPr>
            <a:normAutofit/>
          </a:bodyPr>
          <a:lstStyle/>
          <a:p>
            <a:r>
              <a:rPr lang="ru-RU" dirty="0">
                <a:solidFill>
                  <a:schemeClr val="tx1"/>
                </a:solidFill>
              </a:rPr>
              <a:t>Сделать объемную фигуру своими руками.</a:t>
            </a:r>
          </a:p>
          <a:p>
            <a:r>
              <a:rPr lang="ru-RU" dirty="0">
                <a:solidFill>
                  <a:schemeClr val="tx1"/>
                </a:solidFill>
              </a:rPr>
              <a:t>Как это сделать, можно посмотреть на </a:t>
            </a:r>
            <a:r>
              <a:rPr lang="en-US" dirty="0">
                <a:solidFill>
                  <a:schemeClr val="tx1"/>
                </a:solidFill>
              </a:rPr>
              <a:t>YouTube</a:t>
            </a:r>
          </a:p>
          <a:p>
            <a:r>
              <a:rPr lang="ru-RU" dirty="0">
                <a:solidFill>
                  <a:schemeClr val="tx1"/>
                </a:solidFill>
              </a:rPr>
              <a:t>1. ПАРАЛЛЕЛЕПИПЕД</a:t>
            </a:r>
          </a:p>
          <a:p>
            <a:r>
              <a:rPr lang="en-US" dirty="0">
                <a:solidFill>
                  <a:schemeClr val="tx1"/>
                </a:solidFill>
                <a:hlinkClick r:id="rId2"/>
              </a:rPr>
              <a:t>https://youtu.be/0unURzDliQA</a:t>
            </a:r>
            <a:endParaRPr lang="ru-RU" dirty="0">
              <a:solidFill>
                <a:schemeClr val="tx1"/>
              </a:solidFill>
            </a:endParaRPr>
          </a:p>
          <a:p>
            <a:r>
              <a:rPr lang="ru-RU" dirty="0">
                <a:solidFill>
                  <a:schemeClr val="tx1"/>
                </a:solidFill>
              </a:rPr>
              <a:t>2. Конус </a:t>
            </a:r>
          </a:p>
          <a:p>
            <a:r>
              <a:rPr lang="en-US" dirty="0">
                <a:solidFill>
                  <a:schemeClr val="tx1"/>
                </a:solidFill>
                <a:hlinkClick r:id="rId3"/>
              </a:rPr>
              <a:t>https://youtu.be/2NCsROlSszE</a:t>
            </a:r>
            <a:endParaRPr lang="ru-RU" dirty="0">
              <a:solidFill>
                <a:schemeClr val="tx1"/>
              </a:solidFill>
            </a:endParaRPr>
          </a:p>
          <a:p>
            <a:r>
              <a:rPr lang="ru-RU" dirty="0">
                <a:solidFill>
                  <a:schemeClr val="tx1"/>
                </a:solidFill>
              </a:rPr>
              <a:t>3. Пирамида </a:t>
            </a:r>
          </a:p>
          <a:p>
            <a:r>
              <a:rPr lang="en-US" dirty="0">
                <a:solidFill>
                  <a:schemeClr val="tx1"/>
                </a:solidFill>
                <a:hlinkClick r:id="rId4"/>
              </a:rPr>
              <a:t>https://youtu.be/yfL_KwJQr5k</a:t>
            </a:r>
            <a:endParaRPr lang="ru-RU" dirty="0">
              <a:solidFill>
                <a:schemeClr val="tx1"/>
              </a:solidFill>
            </a:endParaRPr>
          </a:p>
          <a:p>
            <a:r>
              <a:rPr lang="ru-RU" dirty="0">
                <a:solidFill>
                  <a:schemeClr val="tx1"/>
                </a:solidFill>
              </a:rPr>
              <a:t>4.Куб </a:t>
            </a:r>
          </a:p>
          <a:p>
            <a:r>
              <a:rPr lang="en-US" dirty="0">
                <a:solidFill>
                  <a:schemeClr val="tx1"/>
                </a:solidFill>
                <a:hlinkClick r:id="rId5"/>
              </a:rPr>
              <a:t>https://youtu.be/OO7UXsDIn_4</a:t>
            </a:r>
            <a:endParaRPr lang="ru-RU" dirty="0">
              <a:solidFill>
                <a:schemeClr val="tx1"/>
              </a:solidFill>
            </a:endParaRPr>
          </a:p>
          <a:p>
            <a:endParaRPr lang="ru-RU" dirty="0">
              <a:solidFill>
                <a:schemeClr val="tx1"/>
              </a:solidFill>
            </a:endParaRPr>
          </a:p>
          <a:p>
            <a:endParaRPr lang="ru-RU" dirty="0">
              <a:solidFill>
                <a:schemeClr val="tx1"/>
              </a:solidFill>
            </a:endParaRPr>
          </a:p>
        </p:txBody>
      </p:sp>
    </p:spTree>
    <p:extLst>
      <p:ext uri="{BB962C8B-B14F-4D97-AF65-F5344CB8AC3E}">
        <p14:creationId xmlns:p14="http://schemas.microsoft.com/office/powerpoint/2010/main" val="36835639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a:extLst>
              <a:ext uri="{FF2B5EF4-FFF2-40B4-BE49-F238E27FC236}">
                <a16:creationId xmlns:a16="http://schemas.microsoft.com/office/drawing/2014/main" id="{C7DCA3F5-E2AF-4EC6-A65A-A7B80C14D2D9}"/>
              </a:ext>
            </a:extLst>
          </p:cNvPr>
          <p:cNvSpPr>
            <a:spLocks noGrp="1"/>
          </p:cNvSpPr>
          <p:nvPr>
            <p:ph type="title"/>
          </p:nvPr>
        </p:nvSpPr>
        <p:spPr>
          <a:xfrm>
            <a:off x="3924300" y="179386"/>
            <a:ext cx="5880100" cy="930275"/>
          </a:xfrm>
        </p:spPr>
        <p:txBody>
          <a:bodyPr/>
          <a:lstStyle/>
          <a:p>
            <a:pPr algn="ctr"/>
            <a:r>
              <a:rPr lang="ru-RU" dirty="0"/>
              <a:t>Немного истории</a:t>
            </a:r>
          </a:p>
        </p:txBody>
      </p:sp>
      <p:sp>
        <p:nvSpPr>
          <p:cNvPr id="3" name="Текст 2">
            <a:extLst>
              <a:ext uri="{FF2B5EF4-FFF2-40B4-BE49-F238E27FC236}">
                <a16:creationId xmlns:a16="http://schemas.microsoft.com/office/drawing/2014/main" id="{C855D804-67C8-4CFA-9CFF-C34716A94C16}"/>
              </a:ext>
            </a:extLst>
          </p:cNvPr>
          <p:cNvSpPr>
            <a:spLocks noGrp="1"/>
          </p:cNvSpPr>
          <p:nvPr>
            <p:ph type="body" idx="1"/>
          </p:nvPr>
        </p:nvSpPr>
        <p:spPr>
          <a:xfrm>
            <a:off x="3260155" y="1267955"/>
            <a:ext cx="6963345" cy="2935745"/>
          </a:xfrm>
        </p:spPr>
        <p:txBody>
          <a:bodyPr>
            <a:normAutofit/>
          </a:bodyPr>
          <a:lstStyle/>
          <a:p>
            <a:r>
              <a:rPr lang="ru-RU" sz="2000" dirty="0">
                <a:solidFill>
                  <a:schemeClr val="tx1"/>
                </a:solidFill>
              </a:rPr>
              <a:t>	Возникновение и развитие стереометрии, как и планиметрии, обусловлено потребностью практической деятельности человека. О зарождении геометрии в древнем Египте около двух тысяч лет до н.э. писал древнегреческий учёный Геродот (5 в. До н.э.). При строительстве даже самых примитивных сооружений необходимо было рассчитать сколько материала пойдёт на постройку, уметь вычислять расстояние между точками в пространстве и углы между прямыми и плоскостями, знать свойства простейших геометрических фигур. </a:t>
            </a:r>
            <a:endParaRPr lang="ru-RU" sz="2000" dirty="0"/>
          </a:p>
        </p:txBody>
      </p:sp>
      <p:pic>
        <p:nvPicPr>
          <p:cNvPr id="4100" name="Picture 4">
            <a:extLst>
              <a:ext uri="{FF2B5EF4-FFF2-40B4-BE49-F238E27FC236}">
                <a16:creationId xmlns:a16="http://schemas.microsoft.com/office/drawing/2014/main" id="{92C71185-5E62-4E44-9C8E-D7D9321E00A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650" y="247649"/>
            <a:ext cx="3018855" cy="364490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style>
          <a:lnRef idx="2">
            <a:schemeClr val="accent1"/>
          </a:lnRef>
          <a:fillRef idx="1">
            <a:schemeClr val="lt1"/>
          </a:fillRef>
          <a:effectRef idx="0">
            <a:schemeClr val="accent1"/>
          </a:effectRef>
          <a:fontRef idx="minor">
            <a:schemeClr val="dk1"/>
          </a:fontRef>
        </p:style>
      </p:pic>
      <p:sp>
        <p:nvSpPr>
          <p:cNvPr id="6" name="TextBox 5">
            <a:extLst>
              <a:ext uri="{FF2B5EF4-FFF2-40B4-BE49-F238E27FC236}">
                <a16:creationId xmlns:a16="http://schemas.microsoft.com/office/drawing/2014/main" id="{3F1EBA86-AA25-48BB-A126-77A10285CA34}"/>
              </a:ext>
            </a:extLst>
          </p:cNvPr>
          <p:cNvSpPr txBox="1"/>
          <p:nvPr/>
        </p:nvSpPr>
        <p:spPr>
          <a:xfrm>
            <a:off x="0" y="4203700"/>
            <a:ext cx="3416300" cy="923330"/>
          </a:xfrm>
          <a:prstGeom prst="rect">
            <a:avLst/>
          </a:prstGeom>
          <a:noFill/>
        </p:spPr>
        <p:txBody>
          <a:bodyPr wrap="square" rtlCol="0">
            <a:spAutoFit/>
          </a:bodyPr>
          <a:lstStyle/>
          <a:p>
            <a:r>
              <a:rPr lang="ru-RU" dirty="0" err="1"/>
              <a:t>Геродо́т</a:t>
            </a:r>
            <a:r>
              <a:rPr lang="ru-RU" dirty="0"/>
              <a:t> </a:t>
            </a:r>
            <a:r>
              <a:rPr lang="ru-RU" dirty="0" err="1"/>
              <a:t>Галикарна́сский</a:t>
            </a:r>
            <a:r>
              <a:rPr lang="ru-RU" dirty="0"/>
              <a:t> </a:t>
            </a:r>
          </a:p>
          <a:p>
            <a:r>
              <a:rPr lang="ru-RU" dirty="0"/>
              <a:t>(</a:t>
            </a:r>
            <a:r>
              <a:rPr lang="ru-RU" dirty="0">
                <a:hlinkClick r:id="rId3" tooltip="484 до н. э.">
                  <a:extLst>
                    <a:ext uri="{A12FA001-AC4F-418D-AE19-62706E023703}">
                      <ahyp:hlinkClr xmlns:ahyp="http://schemas.microsoft.com/office/drawing/2018/hyperlinkcolor" val="tx"/>
                    </a:ext>
                  </a:extLst>
                </a:hlinkClick>
              </a:rPr>
              <a:t>484 г до н. э.</a:t>
            </a:r>
            <a:r>
              <a:rPr lang="ru-RU" dirty="0"/>
              <a:t> — </a:t>
            </a:r>
            <a:r>
              <a:rPr lang="ru-RU" dirty="0">
                <a:hlinkClick r:id="rId4" tooltip="425 до н. э.">
                  <a:extLst>
                    <a:ext uri="{A12FA001-AC4F-418D-AE19-62706E023703}">
                      <ahyp:hlinkClr xmlns:ahyp="http://schemas.microsoft.com/office/drawing/2018/hyperlinkcolor" val="tx"/>
                    </a:ext>
                  </a:extLst>
                </a:hlinkClick>
              </a:rPr>
              <a:t>425 г до н. э.</a:t>
            </a:r>
            <a:r>
              <a:rPr lang="ru-RU" dirty="0"/>
              <a:t>) — </a:t>
            </a:r>
            <a:r>
              <a:rPr lang="ru-RU" dirty="0">
                <a:hlinkClick r:id="rId5" tooltip="Древняя Греция">
                  <a:extLst>
                    <a:ext uri="{A12FA001-AC4F-418D-AE19-62706E023703}">
                      <ahyp:hlinkClr xmlns:ahyp="http://schemas.microsoft.com/office/drawing/2018/hyperlinkcolor" val="tx"/>
                    </a:ext>
                  </a:extLst>
                </a:hlinkClick>
              </a:rPr>
              <a:t>древнегреческий</a:t>
            </a:r>
            <a:r>
              <a:rPr lang="ru-RU" dirty="0"/>
              <a:t> </a:t>
            </a:r>
            <a:r>
              <a:rPr lang="ru-RU" dirty="0">
                <a:hlinkClick r:id="rId6">
                  <a:extLst>
                    <a:ext uri="{A12FA001-AC4F-418D-AE19-62706E023703}">
                      <ahyp:hlinkClr xmlns:ahyp="http://schemas.microsoft.com/office/drawing/2018/hyperlinkcolor" val="tx"/>
                    </a:ext>
                  </a:extLst>
                </a:hlinkClick>
              </a:rPr>
              <a:t>историк</a:t>
            </a:r>
            <a:r>
              <a:rPr lang="ru-RU" dirty="0"/>
              <a:t> </a:t>
            </a:r>
          </a:p>
        </p:txBody>
      </p:sp>
      <p:pic>
        <p:nvPicPr>
          <p:cNvPr id="4102" name="Picture 6">
            <a:extLst>
              <a:ext uri="{FF2B5EF4-FFF2-40B4-BE49-F238E27FC236}">
                <a16:creationId xmlns:a16="http://schemas.microsoft.com/office/drawing/2014/main" id="{9DB565D0-6070-4640-926C-ACB7B485A26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515350" y="4046538"/>
            <a:ext cx="3416300" cy="2562225"/>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CFCA52F1-AD5B-42C2-8976-9D58908E9076}"/>
              </a:ext>
            </a:extLst>
          </p:cNvPr>
          <p:cNvSpPr txBox="1"/>
          <p:nvPr/>
        </p:nvSpPr>
        <p:spPr>
          <a:xfrm>
            <a:off x="3260155" y="4361994"/>
            <a:ext cx="5045645" cy="2246769"/>
          </a:xfrm>
          <a:prstGeom prst="rect">
            <a:avLst/>
          </a:prstGeom>
          <a:noFill/>
        </p:spPr>
        <p:txBody>
          <a:bodyPr wrap="square" rtlCol="0">
            <a:spAutoFit/>
          </a:bodyPr>
          <a:lstStyle/>
          <a:p>
            <a:r>
              <a:rPr lang="ru-RU" sz="2000" dirty="0"/>
              <a:t>	Так, египетские пирамиды, сооружённые за 2-4 тысячелетия до н.э., поражают точностью своих метрических соотношений, свидетельствующих, что строители уже знали многие стереометрические положения и расчёты.</a:t>
            </a:r>
            <a:br>
              <a:rPr lang="ru-RU" sz="2000" dirty="0"/>
            </a:br>
            <a:endParaRPr lang="ru-RU" sz="2000" dirty="0"/>
          </a:p>
        </p:txBody>
      </p:sp>
    </p:spTree>
    <p:extLst>
      <p:ext uri="{BB962C8B-B14F-4D97-AF65-F5344CB8AC3E}">
        <p14:creationId xmlns:p14="http://schemas.microsoft.com/office/powerpoint/2010/main" val="35577966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Текст 5">
            <a:extLst>
              <a:ext uri="{FF2B5EF4-FFF2-40B4-BE49-F238E27FC236}">
                <a16:creationId xmlns:a16="http://schemas.microsoft.com/office/drawing/2014/main" id="{48D7C749-9F18-488A-BF98-71835900B144}"/>
              </a:ext>
            </a:extLst>
          </p:cNvPr>
          <p:cNvSpPr>
            <a:spLocks noGrp="1"/>
          </p:cNvSpPr>
          <p:nvPr>
            <p:ph type="body" sz="half" idx="2"/>
          </p:nvPr>
        </p:nvSpPr>
        <p:spPr>
          <a:xfrm>
            <a:off x="3224552" y="55477"/>
            <a:ext cx="5821194" cy="3811588"/>
          </a:xfrm>
        </p:spPr>
        <p:txBody>
          <a:bodyPr>
            <a:normAutofit/>
          </a:bodyPr>
          <a:lstStyle/>
          <a:p>
            <a:r>
              <a:rPr lang="ru-RU" sz="2000" dirty="0"/>
              <a:t>	Одной из самых первых и самых известных школ была </a:t>
            </a:r>
            <a:r>
              <a:rPr lang="ru-RU" sz="2000" b="1" dirty="0"/>
              <a:t>пифагорейская</a:t>
            </a:r>
            <a:r>
              <a:rPr lang="ru-RU" sz="2000" dirty="0"/>
              <a:t> (VI-V </a:t>
            </a:r>
            <a:r>
              <a:rPr lang="ru-RU" sz="2000" dirty="0" err="1"/>
              <a:t>вв.до</a:t>
            </a:r>
            <a:r>
              <a:rPr lang="ru-RU" sz="2000" dirty="0"/>
              <a:t> н. э.), названная так в честь своего основателя </a:t>
            </a:r>
            <a:r>
              <a:rPr lang="ru-RU" sz="2000" b="1" dirty="0"/>
              <a:t>Пифагора</a:t>
            </a:r>
            <a:r>
              <a:rPr lang="ru-RU" sz="2000" dirty="0"/>
              <a:t>. Для своих философских теорий пифагорейцы использовали правильные многогранники, формы которых придавали элементам первооснов бытия, а именно: огонь – тетраэдр, земля - гексаэдр (куб); воздух – октаэдр; вода – икосаэдр; вся Вселенная, по мнению древних, имела форму додекаэдра. </a:t>
            </a:r>
          </a:p>
        </p:txBody>
      </p:sp>
      <p:pic>
        <p:nvPicPr>
          <p:cNvPr id="1026" name="Picture 2">
            <a:extLst>
              <a:ext uri="{FF2B5EF4-FFF2-40B4-BE49-F238E27FC236}">
                <a16:creationId xmlns:a16="http://schemas.microsoft.com/office/drawing/2014/main" id="{B3B50BAA-42BE-49BA-83DB-377FF5F162C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1589" y="408373"/>
            <a:ext cx="2597458" cy="2597458"/>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3DD52C7B-F4EE-4191-8BA4-74B885F7C698}"/>
              </a:ext>
            </a:extLst>
          </p:cNvPr>
          <p:cNvSpPr txBox="1"/>
          <p:nvPr/>
        </p:nvSpPr>
        <p:spPr>
          <a:xfrm>
            <a:off x="234380" y="3199097"/>
            <a:ext cx="2911876" cy="2031325"/>
          </a:xfrm>
          <a:prstGeom prst="rect">
            <a:avLst/>
          </a:prstGeom>
          <a:noFill/>
        </p:spPr>
        <p:txBody>
          <a:bodyPr wrap="square" rtlCol="0">
            <a:spAutoFit/>
          </a:bodyPr>
          <a:lstStyle/>
          <a:p>
            <a:r>
              <a:rPr lang="ru-RU" b="1" dirty="0"/>
              <a:t>Пифагор Самосский</a:t>
            </a:r>
            <a:r>
              <a:rPr lang="ru-RU" dirty="0"/>
              <a:t> </a:t>
            </a:r>
          </a:p>
          <a:p>
            <a:r>
              <a:rPr lang="ru-RU" dirty="0"/>
              <a:t>(</a:t>
            </a:r>
            <a:r>
              <a:rPr lang="ru-RU" dirty="0">
                <a:hlinkClick r:id="rId3" tooltip="570 год до н. э.">
                  <a:extLst>
                    <a:ext uri="{A12FA001-AC4F-418D-AE19-62706E023703}">
                      <ahyp:hlinkClr xmlns:ahyp="http://schemas.microsoft.com/office/drawing/2018/hyperlinkcolor" val="tx"/>
                    </a:ext>
                  </a:extLst>
                </a:hlinkClick>
              </a:rPr>
              <a:t>570</a:t>
            </a:r>
            <a:r>
              <a:rPr lang="ru-RU" dirty="0"/>
              <a:t>—</a:t>
            </a:r>
            <a:r>
              <a:rPr lang="ru-RU" dirty="0">
                <a:hlinkClick r:id="rId4" tooltip="490 год до н. э.">
                  <a:extLst>
                    <a:ext uri="{A12FA001-AC4F-418D-AE19-62706E023703}">
                      <ahyp:hlinkClr xmlns:ahyp="http://schemas.microsoft.com/office/drawing/2018/hyperlinkcolor" val="tx"/>
                    </a:ext>
                  </a:extLst>
                </a:hlinkClick>
              </a:rPr>
              <a:t>490</a:t>
            </a:r>
            <a:r>
              <a:rPr lang="ru-RU" dirty="0"/>
              <a:t> гг. до н. э.) — древнегреческий </a:t>
            </a:r>
            <a:r>
              <a:rPr lang="ru-RU" dirty="0">
                <a:hlinkClick r:id="rId5" tooltip="Философ">
                  <a:extLst>
                    <a:ext uri="{A12FA001-AC4F-418D-AE19-62706E023703}">
                      <ahyp:hlinkClr xmlns:ahyp="http://schemas.microsoft.com/office/drawing/2018/hyperlinkcolor" val="tx"/>
                    </a:ext>
                  </a:extLst>
                </a:hlinkClick>
              </a:rPr>
              <a:t>философ</a:t>
            </a:r>
            <a:r>
              <a:rPr lang="ru-RU" dirty="0"/>
              <a:t>, </a:t>
            </a:r>
            <a:r>
              <a:rPr lang="ru-RU" dirty="0">
                <a:hlinkClick r:id="rId6" tooltip="Математика">
                  <a:extLst>
                    <a:ext uri="{A12FA001-AC4F-418D-AE19-62706E023703}">
                      <ahyp:hlinkClr xmlns:ahyp="http://schemas.microsoft.com/office/drawing/2018/hyperlinkcolor" val="tx"/>
                    </a:ext>
                  </a:extLst>
                </a:hlinkClick>
              </a:rPr>
              <a:t>математик</a:t>
            </a:r>
            <a:r>
              <a:rPr lang="ru-RU" dirty="0"/>
              <a:t> и </a:t>
            </a:r>
            <a:r>
              <a:rPr lang="ru-RU" dirty="0">
                <a:hlinkClick r:id="rId7" tooltip="Мистика">
                  <a:extLst>
                    <a:ext uri="{A12FA001-AC4F-418D-AE19-62706E023703}">
                      <ahyp:hlinkClr xmlns:ahyp="http://schemas.microsoft.com/office/drawing/2018/hyperlinkcolor" val="tx"/>
                    </a:ext>
                  </a:extLst>
                </a:hlinkClick>
              </a:rPr>
              <a:t>мистик</a:t>
            </a:r>
            <a:r>
              <a:rPr lang="ru-RU" dirty="0"/>
              <a:t>, создатель </a:t>
            </a:r>
            <a:r>
              <a:rPr lang="ru-RU" dirty="0">
                <a:hlinkClick r:id="rId8" tooltip="Религиозная философия">
                  <a:extLst>
                    <a:ext uri="{A12FA001-AC4F-418D-AE19-62706E023703}">
                      <ahyp:hlinkClr xmlns:ahyp="http://schemas.microsoft.com/office/drawing/2018/hyperlinkcolor" val="tx"/>
                    </a:ext>
                  </a:extLst>
                </a:hlinkClick>
              </a:rPr>
              <a:t>религиозно-философской</a:t>
            </a:r>
            <a:r>
              <a:rPr lang="ru-RU" dirty="0"/>
              <a:t> школы </a:t>
            </a:r>
          </a:p>
          <a:p>
            <a:r>
              <a:rPr lang="ru-RU" dirty="0">
                <a:hlinkClick r:id="rId9" tooltip="Пифагореизм">
                  <a:extLst>
                    <a:ext uri="{A12FA001-AC4F-418D-AE19-62706E023703}">
                      <ahyp:hlinkClr xmlns:ahyp="http://schemas.microsoft.com/office/drawing/2018/hyperlinkcolor" val="tx"/>
                    </a:ext>
                  </a:extLst>
                </a:hlinkClick>
              </a:rPr>
              <a:t>пифагорейцев</a:t>
            </a:r>
            <a:r>
              <a:rPr lang="ru-RU" dirty="0"/>
              <a:t>.</a:t>
            </a:r>
          </a:p>
        </p:txBody>
      </p:sp>
      <p:sp>
        <p:nvSpPr>
          <p:cNvPr id="3" name="TextBox 2">
            <a:extLst>
              <a:ext uri="{FF2B5EF4-FFF2-40B4-BE49-F238E27FC236}">
                <a16:creationId xmlns:a16="http://schemas.microsoft.com/office/drawing/2014/main" id="{3EC1A160-136C-491C-A285-581201CA1168}"/>
              </a:ext>
            </a:extLst>
          </p:cNvPr>
          <p:cNvSpPr txBox="1"/>
          <p:nvPr/>
        </p:nvSpPr>
        <p:spPr>
          <a:xfrm>
            <a:off x="3224552" y="2779553"/>
            <a:ext cx="5671797" cy="4093428"/>
          </a:xfrm>
          <a:prstGeom prst="rect">
            <a:avLst/>
          </a:prstGeom>
          <a:noFill/>
        </p:spPr>
        <p:txBody>
          <a:bodyPr wrap="square" rtlCol="0">
            <a:spAutoFit/>
          </a:bodyPr>
          <a:lstStyle/>
          <a:p>
            <a:r>
              <a:rPr lang="ru-RU" sz="2000" dirty="0"/>
              <a:t>	Более поздняя философская школа – </a:t>
            </a:r>
            <a:r>
              <a:rPr lang="ru-RU" sz="2000" b="1" dirty="0"/>
              <a:t>Александрийская</a:t>
            </a:r>
            <a:r>
              <a:rPr lang="ru-RU" sz="2000" dirty="0"/>
              <a:t> – интересна тем, что дала миру знаменитого ученого </a:t>
            </a:r>
            <a:r>
              <a:rPr lang="ru-RU" sz="2000" b="1" dirty="0"/>
              <a:t>Евклида</a:t>
            </a:r>
            <a:r>
              <a:rPr lang="ru-RU" sz="2000" dirty="0"/>
              <a:t>, который жил около 300 г. до н. э. В его тринадцати книгах «Начала» впервые было представлено аксиоматическое построение геометрии. На протяжении около двух тысячелетий этот труд остается основой изучения систематического курса геометрии. Царь Птолемей спросил у Евклида, нельзя ли найти более короткий и менее утомительный путь к изучению геометрии, чем его "Начала". Евклид на это ответил: "В геометрии нет царского пути".</a:t>
            </a:r>
          </a:p>
        </p:txBody>
      </p:sp>
      <p:pic>
        <p:nvPicPr>
          <p:cNvPr id="1028" name="Picture 4">
            <a:extLst>
              <a:ext uri="{FF2B5EF4-FFF2-40B4-BE49-F238E27FC236}">
                <a16:creationId xmlns:a16="http://schemas.microsoft.com/office/drawing/2014/main" id="{6099B975-5853-4458-A5A6-D78553268683}"/>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124977" y="2313373"/>
            <a:ext cx="2838394" cy="2365329"/>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760B73DD-8BCB-4EC4-B919-496119634838}"/>
              </a:ext>
            </a:extLst>
          </p:cNvPr>
          <p:cNvSpPr txBox="1"/>
          <p:nvPr/>
        </p:nvSpPr>
        <p:spPr>
          <a:xfrm>
            <a:off x="8896349" y="4896729"/>
            <a:ext cx="3295651" cy="1754326"/>
          </a:xfrm>
          <a:prstGeom prst="rect">
            <a:avLst/>
          </a:prstGeom>
          <a:noFill/>
        </p:spPr>
        <p:txBody>
          <a:bodyPr wrap="square" rtlCol="0">
            <a:spAutoFit/>
          </a:bodyPr>
          <a:lstStyle/>
          <a:p>
            <a:r>
              <a:rPr lang="ru-RU" b="1" dirty="0" err="1"/>
              <a:t>Евкли́д</a:t>
            </a:r>
            <a:r>
              <a:rPr lang="ru-RU" dirty="0"/>
              <a:t> или </a:t>
            </a:r>
            <a:r>
              <a:rPr lang="ru-RU" b="1" dirty="0" err="1"/>
              <a:t>Эвкли́д</a:t>
            </a:r>
            <a:r>
              <a:rPr lang="ru-RU" dirty="0"/>
              <a:t> </a:t>
            </a:r>
          </a:p>
          <a:p>
            <a:r>
              <a:rPr lang="ru-RU" dirty="0"/>
              <a:t>(около 300 года до н. э.) — древнегреческий </a:t>
            </a:r>
            <a:r>
              <a:rPr lang="ru-RU" dirty="0">
                <a:hlinkClick r:id="rId11" tooltip="Математик">
                  <a:extLst>
                    <a:ext uri="{A12FA001-AC4F-418D-AE19-62706E023703}">
                      <ahyp:hlinkClr xmlns:ahyp="http://schemas.microsoft.com/office/drawing/2018/hyperlinkcolor" val="tx"/>
                    </a:ext>
                  </a:extLst>
                </a:hlinkClick>
              </a:rPr>
              <a:t>математик</a:t>
            </a:r>
            <a:r>
              <a:rPr lang="ru-RU" dirty="0"/>
              <a:t>, автор первого из дошедших до нас теоретических </a:t>
            </a:r>
            <a:r>
              <a:rPr lang="ru-RU" dirty="0">
                <a:hlinkClick r:id="rId12" tooltip="Трактат (литература)">
                  <a:extLst>
                    <a:ext uri="{A12FA001-AC4F-418D-AE19-62706E023703}">
                      <ahyp:hlinkClr xmlns:ahyp="http://schemas.microsoft.com/office/drawing/2018/hyperlinkcolor" val="tx"/>
                    </a:ext>
                  </a:extLst>
                </a:hlinkClick>
              </a:rPr>
              <a:t>трактатов</a:t>
            </a:r>
            <a:r>
              <a:rPr lang="ru-RU" dirty="0"/>
              <a:t> по математике.</a:t>
            </a:r>
          </a:p>
        </p:txBody>
      </p:sp>
    </p:spTree>
    <p:extLst>
      <p:ext uri="{BB962C8B-B14F-4D97-AF65-F5344CB8AC3E}">
        <p14:creationId xmlns:p14="http://schemas.microsoft.com/office/powerpoint/2010/main" val="35859408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a:extLst>
              <a:ext uri="{FF2B5EF4-FFF2-40B4-BE49-F238E27FC236}">
                <a16:creationId xmlns:a16="http://schemas.microsoft.com/office/drawing/2014/main" id="{8F743F7C-ADE2-4388-A6C1-BDFF8C56F938}"/>
              </a:ext>
            </a:extLst>
          </p:cNvPr>
          <p:cNvSpPr>
            <a:spLocks noGrp="1"/>
          </p:cNvSpPr>
          <p:nvPr>
            <p:ph type="body" idx="1"/>
          </p:nvPr>
        </p:nvSpPr>
        <p:spPr>
          <a:xfrm>
            <a:off x="4298949" y="1055688"/>
            <a:ext cx="5368925" cy="4383087"/>
          </a:xfrm>
        </p:spPr>
        <p:txBody>
          <a:bodyPr>
            <a:normAutofit fontScale="92500"/>
          </a:bodyPr>
          <a:lstStyle/>
          <a:p>
            <a:r>
              <a:rPr lang="ru-RU" dirty="0">
                <a:solidFill>
                  <a:schemeClr val="tx1"/>
                </a:solidFill>
              </a:rPr>
              <a:t>В последние столетия в геометрии появились новые методы, в том числе координатный и векторный, позволившие переводить геометрические задачи на язык алгебры и наоборот. Возникли и развиваются новые направления геометрических исследований: </a:t>
            </a:r>
            <a:r>
              <a:rPr lang="ru-RU" b="1" dirty="0">
                <a:solidFill>
                  <a:schemeClr val="tx1"/>
                </a:solidFill>
              </a:rPr>
              <a:t>геометрия Лобачевского</a:t>
            </a:r>
            <a:r>
              <a:rPr lang="ru-RU" dirty="0">
                <a:solidFill>
                  <a:schemeClr val="tx1"/>
                </a:solidFill>
              </a:rPr>
              <a:t>, проективная геометрия, топология, компьютерная геометрия и др. Геометрические методы широко используются в других науках: физике, химии, биологии, кристаллографии и др.</a:t>
            </a:r>
          </a:p>
        </p:txBody>
      </p:sp>
      <p:pic>
        <p:nvPicPr>
          <p:cNvPr id="2050" name="Picture 2">
            <a:extLst>
              <a:ext uri="{FF2B5EF4-FFF2-40B4-BE49-F238E27FC236}">
                <a16:creationId xmlns:a16="http://schemas.microsoft.com/office/drawing/2014/main" id="{8582CE45-D865-4C1C-B17C-3DC97101548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6414" y="428625"/>
            <a:ext cx="2538236" cy="3810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974FAD7A-ACCB-4D70-89D2-E01BD6D097B1}"/>
              </a:ext>
            </a:extLst>
          </p:cNvPr>
          <p:cNvSpPr txBox="1"/>
          <p:nvPr/>
        </p:nvSpPr>
        <p:spPr>
          <a:xfrm>
            <a:off x="79374" y="4414400"/>
            <a:ext cx="3940175" cy="2308324"/>
          </a:xfrm>
          <a:prstGeom prst="rect">
            <a:avLst/>
          </a:prstGeom>
          <a:noFill/>
        </p:spPr>
        <p:txBody>
          <a:bodyPr wrap="square" rtlCol="0">
            <a:spAutoFit/>
          </a:bodyPr>
          <a:lstStyle/>
          <a:p>
            <a:r>
              <a:rPr lang="ru-RU" b="1" dirty="0" err="1"/>
              <a:t>Никола́й</a:t>
            </a:r>
            <a:r>
              <a:rPr lang="ru-RU" b="1" dirty="0"/>
              <a:t> </a:t>
            </a:r>
            <a:r>
              <a:rPr lang="ru-RU" b="1" dirty="0" err="1"/>
              <a:t>Ива́нович</a:t>
            </a:r>
            <a:r>
              <a:rPr lang="ru-RU" b="1" dirty="0"/>
              <a:t> </a:t>
            </a:r>
            <a:r>
              <a:rPr lang="ru-RU" b="1" dirty="0" err="1"/>
              <a:t>Лобаче́вский</a:t>
            </a:r>
            <a:r>
              <a:rPr lang="ru-RU" dirty="0"/>
              <a:t> </a:t>
            </a:r>
          </a:p>
          <a:p>
            <a:r>
              <a:rPr lang="ru-RU" dirty="0"/>
              <a:t>(20 ноября 1792 — </a:t>
            </a:r>
          </a:p>
          <a:p>
            <a:r>
              <a:rPr lang="ru-RU" dirty="0"/>
              <a:t>12  февраля 1856) —российский математик, один из создателей неевклидовой геометрии, деятель университетского образования и народного просвещения.</a:t>
            </a:r>
          </a:p>
        </p:txBody>
      </p:sp>
    </p:spTree>
    <p:extLst>
      <p:ext uri="{BB962C8B-B14F-4D97-AF65-F5344CB8AC3E}">
        <p14:creationId xmlns:p14="http://schemas.microsoft.com/office/powerpoint/2010/main" val="42173974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AB5E15B-5FEC-4C01-AC12-4EA1ABB6B0C5}"/>
              </a:ext>
            </a:extLst>
          </p:cNvPr>
          <p:cNvSpPr>
            <a:spLocks noGrp="1"/>
          </p:cNvSpPr>
          <p:nvPr>
            <p:ph type="title"/>
          </p:nvPr>
        </p:nvSpPr>
        <p:spPr/>
        <p:txBody>
          <a:bodyPr/>
          <a:lstStyle/>
          <a:p>
            <a:pPr algn="ctr"/>
            <a:r>
              <a:rPr lang="ru-RU" dirty="0"/>
              <a:t>Что такое </a:t>
            </a:r>
            <a:r>
              <a:rPr lang="ru-RU" dirty="0">
                <a:solidFill>
                  <a:srgbClr val="00B050"/>
                </a:solidFill>
              </a:rPr>
              <a:t>Геометрия</a:t>
            </a:r>
            <a:r>
              <a:rPr lang="ru-RU" dirty="0"/>
              <a:t>?</a:t>
            </a:r>
          </a:p>
        </p:txBody>
      </p:sp>
      <p:sp>
        <p:nvSpPr>
          <p:cNvPr id="3" name="Объект 2">
            <a:extLst>
              <a:ext uri="{FF2B5EF4-FFF2-40B4-BE49-F238E27FC236}">
                <a16:creationId xmlns:a16="http://schemas.microsoft.com/office/drawing/2014/main" id="{F2DE8CE0-FEF2-4ABB-844A-C490DA263AD9}"/>
              </a:ext>
            </a:extLst>
          </p:cNvPr>
          <p:cNvSpPr>
            <a:spLocks noGrp="1"/>
          </p:cNvSpPr>
          <p:nvPr>
            <p:ph idx="1"/>
          </p:nvPr>
        </p:nvSpPr>
        <p:spPr/>
        <p:txBody>
          <a:bodyPr/>
          <a:lstStyle/>
          <a:p>
            <a:r>
              <a:rPr lang="ru-RU" dirty="0"/>
              <a:t>В геометрии изучаются  </a:t>
            </a:r>
            <a:r>
              <a:rPr lang="ru-RU" b="1" dirty="0"/>
              <a:t>формы, размеры, взаимное расположение предметов</a:t>
            </a:r>
            <a:r>
              <a:rPr lang="ru-RU" dirty="0"/>
              <a:t> независимо от их других свойств: массы, цвета и т.д.</a:t>
            </a:r>
          </a:p>
          <a:p>
            <a:r>
              <a:rPr lang="ru-RU" dirty="0"/>
              <a:t>Геометрия не только дает представление о фигурах, их свойствах, но и </a:t>
            </a:r>
            <a:r>
              <a:rPr lang="ru-RU" b="1" dirty="0">
                <a:solidFill>
                  <a:srgbClr val="00B050"/>
                </a:solidFill>
              </a:rPr>
              <a:t>учит</a:t>
            </a:r>
            <a:r>
              <a:rPr lang="ru-RU" b="1" dirty="0"/>
              <a:t> рассуждать, ставить правильно вопросы, анализировать, делать грамотные выводы</a:t>
            </a:r>
            <a:r>
              <a:rPr lang="ru-RU" dirty="0"/>
              <a:t>, т.е. </a:t>
            </a:r>
            <a:r>
              <a:rPr lang="ru-RU" sz="3600" b="1" dirty="0">
                <a:solidFill>
                  <a:srgbClr val="00B050"/>
                </a:solidFill>
              </a:rPr>
              <a:t>логически мыслить </a:t>
            </a:r>
          </a:p>
          <a:p>
            <a:r>
              <a:rPr lang="ru-RU" dirty="0"/>
              <a:t>Геометрия делится на Планиметрию и Стереометрию </a:t>
            </a:r>
          </a:p>
        </p:txBody>
      </p:sp>
    </p:spTree>
    <p:extLst>
      <p:ext uri="{BB962C8B-B14F-4D97-AF65-F5344CB8AC3E}">
        <p14:creationId xmlns:p14="http://schemas.microsoft.com/office/powerpoint/2010/main" val="40333834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E3BDEBB-7AFD-4AEB-96C8-33D3EFF9FF84}"/>
              </a:ext>
            </a:extLst>
          </p:cNvPr>
          <p:cNvSpPr>
            <a:spLocks noGrp="1"/>
          </p:cNvSpPr>
          <p:nvPr>
            <p:ph type="title"/>
          </p:nvPr>
        </p:nvSpPr>
        <p:spPr>
          <a:xfrm>
            <a:off x="838200" y="365125"/>
            <a:ext cx="10515600" cy="2136775"/>
          </a:xfrm>
        </p:spPr>
        <p:txBody>
          <a:bodyPr>
            <a:normAutofit fontScale="90000"/>
          </a:bodyPr>
          <a:lstStyle/>
          <a:p>
            <a:pPr marL="0" indent="0" algn="ctr"/>
            <a:r>
              <a:rPr lang="ru-RU" sz="7200" dirty="0">
                <a:solidFill>
                  <a:srgbClr val="00B050"/>
                </a:solidFill>
              </a:rPr>
              <a:t>Планиметрия</a:t>
            </a:r>
            <a:br>
              <a:rPr lang="ru-RU" sz="7200" dirty="0">
                <a:solidFill>
                  <a:srgbClr val="FF3300"/>
                </a:solidFill>
              </a:rPr>
            </a:br>
            <a:r>
              <a:rPr lang="ru-RU" dirty="0"/>
              <a:t>(от </a:t>
            </a:r>
            <a:r>
              <a:rPr lang="ru-RU" dirty="0">
                <a:hlinkClick r:id="rId2" tooltip="Латинский язык"/>
              </a:rPr>
              <a:t>лат.</a:t>
            </a:r>
            <a:r>
              <a:rPr lang="ru-RU" dirty="0"/>
              <a:t> </a:t>
            </a:r>
            <a:r>
              <a:rPr lang="ru-RU" i="1" dirty="0" err="1"/>
              <a:t>planum</a:t>
            </a:r>
            <a:r>
              <a:rPr lang="ru-RU" dirty="0"/>
              <a:t> — «плоскость», </a:t>
            </a:r>
            <a:br>
              <a:rPr lang="ru-RU" dirty="0"/>
            </a:br>
            <a:r>
              <a:rPr lang="ru-RU" dirty="0">
                <a:hlinkClick r:id="rId3" tooltip="Древнегреческий язык"/>
              </a:rPr>
              <a:t>др.-греч.</a:t>
            </a:r>
            <a:r>
              <a:rPr lang="ru-RU" dirty="0"/>
              <a:t> </a:t>
            </a:r>
            <a:r>
              <a:rPr lang="ru-RU" dirty="0" err="1"/>
              <a:t>μετρεω</a:t>
            </a:r>
            <a:r>
              <a:rPr lang="ru-RU" dirty="0"/>
              <a:t> [</a:t>
            </a:r>
            <a:r>
              <a:rPr lang="ru-RU" dirty="0" err="1"/>
              <a:t>метрео</a:t>
            </a:r>
            <a:r>
              <a:rPr lang="ru-RU" dirty="0"/>
              <a:t>] — «измеряю») </a:t>
            </a:r>
            <a:br>
              <a:rPr lang="ru-RU" dirty="0"/>
            </a:br>
            <a:endParaRPr lang="ru-RU" dirty="0"/>
          </a:p>
        </p:txBody>
      </p:sp>
      <p:sp>
        <p:nvSpPr>
          <p:cNvPr id="3" name="Объект 2">
            <a:extLst>
              <a:ext uri="{FF2B5EF4-FFF2-40B4-BE49-F238E27FC236}">
                <a16:creationId xmlns:a16="http://schemas.microsoft.com/office/drawing/2014/main" id="{775B028F-E3CB-4F52-93C8-7B3DED855B04}"/>
              </a:ext>
            </a:extLst>
          </p:cNvPr>
          <p:cNvSpPr>
            <a:spLocks noGrp="1"/>
          </p:cNvSpPr>
          <p:nvPr>
            <p:ph idx="1"/>
          </p:nvPr>
        </p:nvSpPr>
        <p:spPr>
          <a:xfrm>
            <a:off x="838200" y="2260601"/>
            <a:ext cx="6057900" cy="3916362"/>
          </a:xfrm>
        </p:spPr>
        <p:txBody>
          <a:bodyPr/>
          <a:lstStyle/>
          <a:p>
            <a:r>
              <a:rPr lang="ru-RU" dirty="0"/>
              <a:t>Это раздел геометрии, где изучаются </a:t>
            </a:r>
            <a:r>
              <a:rPr lang="ru-RU" dirty="0">
                <a:solidFill>
                  <a:srgbClr val="00B050"/>
                </a:solidFill>
              </a:rPr>
              <a:t>фигуры на плоскости</a:t>
            </a:r>
            <a:r>
              <a:rPr lang="ru-RU" dirty="0"/>
              <a:t>. </a:t>
            </a:r>
          </a:p>
          <a:p>
            <a:r>
              <a:rPr lang="ru-RU" dirty="0"/>
              <a:t>Основные объекты планиметрии: </a:t>
            </a:r>
            <a:r>
              <a:rPr lang="ru-RU" b="1" dirty="0"/>
              <a:t>точка, линия и замкнутые фигуры</a:t>
            </a:r>
            <a:r>
              <a:rPr lang="ru-RU" dirty="0"/>
              <a:t>, образованные с их помощью на </a:t>
            </a:r>
            <a:r>
              <a:rPr lang="ru-RU" b="1" dirty="0"/>
              <a:t>плоскости</a:t>
            </a:r>
            <a:r>
              <a:rPr lang="ru-RU" dirty="0"/>
              <a:t>, такие как треугольник, квадрат круг, трапеция и т.д.</a:t>
            </a:r>
          </a:p>
        </p:txBody>
      </p:sp>
      <p:pic>
        <p:nvPicPr>
          <p:cNvPr id="4" name="Рисунок 3">
            <a:extLst>
              <a:ext uri="{FF2B5EF4-FFF2-40B4-BE49-F238E27FC236}">
                <a16:creationId xmlns:a16="http://schemas.microsoft.com/office/drawing/2014/main" id="{0A70DFC2-9891-4B92-981E-A0438F2C8FE3}"/>
              </a:ext>
            </a:extLst>
          </p:cNvPr>
          <p:cNvPicPr>
            <a:picLocks noChangeAspect="1"/>
          </p:cNvPicPr>
          <p:nvPr/>
        </p:nvPicPr>
        <p:blipFill>
          <a:blip r:embed="rId4"/>
          <a:stretch>
            <a:fillRect/>
          </a:stretch>
        </p:blipFill>
        <p:spPr>
          <a:xfrm>
            <a:off x="6967791" y="2255523"/>
            <a:ext cx="4409906" cy="4602477"/>
          </a:xfrm>
          <a:prstGeom prst="rect">
            <a:avLst/>
          </a:prstGeom>
        </p:spPr>
      </p:pic>
    </p:spTree>
    <p:extLst>
      <p:ext uri="{BB962C8B-B14F-4D97-AF65-F5344CB8AC3E}">
        <p14:creationId xmlns:p14="http://schemas.microsoft.com/office/powerpoint/2010/main" val="19409700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Заголовок 12">
            <a:extLst>
              <a:ext uri="{FF2B5EF4-FFF2-40B4-BE49-F238E27FC236}">
                <a16:creationId xmlns:a16="http://schemas.microsoft.com/office/drawing/2014/main" id="{E2EC6D00-63BF-44E9-8BB9-0CDD09183CE4}"/>
              </a:ext>
            </a:extLst>
          </p:cNvPr>
          <p:cNvSpPr>
            <a:spLocks noGrp="1"/>
          </p:cNvSpPr>
          <p:nvPr>
            <p:ph type="title"/>
          </p:nvPr>
        </p:nvSpPr>
        <p:spPr>
          <a:xfrm>
            <a:off x="0" y="406399"/>
            <a:ext cx="12192000" cy="2622391"/>
          </a:xfrm>
        </p:spPr>
        <p:txBody>
          <a:bodyPr>
            <a:normAutofit fontScale="90000"/>
          </a:bodyPr>
          <a:lstStyle/>
          <a:p>
            <a:pPr algn="ctr"/>
            <a:r>
              <a:rPr lang="ru-RU" sz="7200" dirty="0">
                <a:solidFill>
                  <a:srgbClr val="00B050"/>
                </a:solidFill>
              </a:rPr>
              <a:t>Стереометрия</a:t>
            </a:r>
            <a:br>
              <a:rPr lang="ru-RU" sz="7200" b="1" dirty="0">
                <a:solidFill>
                  <a:srgbClr val="FF3300"/>
                </a:solidFill>
              </a:rPr>
            </a:br>
            <a:r>
              <a:rPr lang="ru-RU" dirty="0"/>
              <a:t>(от </a:t>
            </a:r>
            <a:r>
              <a:rPr lang="ru-RU" dirty="0">
                <a:hlinkClick r:id="rId2" tooltip="Древнегреческий язык"/>
              </a:rPr>
              <a:t>др.-греч.</a:t>
            </a:r>
            <a:r>
              <a:rPr lang="ru-RU" dirty="0"/>
              <a:t> </a:t>
            </a:r>
            <a:r>
              <a:rPr lang="ru-RU" dirty="0" err="1"/>
              <a:t>στερεός</a:t>
            </a:r>
            <a:r>
              <a:rPr lang="ru-RU" dirty="0"/>
              <a:t> [</a:t>
            </a:r>
            <a:r>
              <a:rPr lang="ru-RU" dirty="0" err="1"/>
              <a:t>стереос</a:t>
            </a:r>
            <a:r>
              <a:rPr lang="ru-RU" dirty="0"/>
              <a:t>] — «объёмный, пространственный» + </a:t>
            </a:r>
            <a:r>
              <a:rPr lang="ru-RU" dirty="0" err="1"/>
              <a:t>μετρέω</a:t>
            </a:r>
            <a:r>
              <a:rPr lang="ru-RU" dirty="0"/>
              <a:t> [</a:t>
            </a:r>
            <a:r>
              <a:rPr lang="ru-RU" dirty="0" err="1"/>
              <a:t>метрео</a:t>
            </a:r>
            <a:r>
              <a:rPr lang="ru-RU" dirty="0"/>
              <a:t>] —«измеряю») </a:t>
            </a:r>
            <a:br>
              <a:rPr lang="ru-RU" dirty="0"/>
            </a:br>
            <a:endParaRPr lang="ru-RU" dirty="0"/>
          </a:p>
        </p:txBody>
      </p:sp>
      <p:sp>
        <p:nvSpPr>
          <p:cNvPr id="4" name="Объект 3">
            <a:extLst>
              <a:ext uri="{FF2B5EF4-FFF2-40B4-BE49-F238E27FC236}">
                <a16:creationId xmlns:a16="http://schemas.microsoft.com/office/drawing/2014/main" id="{783D716B-E2A3-4120-96FE-B1DD5F3CB01B}"/>
              </a:ext>
            </a:extLst>
          </p:cNvPr>
          <p:cNvSpPr>
            <a:spLocks noGrp="1"/>
          </p:cNvSpPr>
          <p:nvPr>
            <p:ph idx="1"/>
          </p:nvPr>
        </p:nvSpPr>
        <p:spPr>
          <a:xfrm>
            <a:off x="974371" y="2501899"/>
            <a:ext cx="6035042" cy="4183063"/>
          </a:xfrm>
        </p:spPr>
        <p:txBody>
          <a:bodyPr/>
          <a:lstStyle/>
          <a:p>
            <a:r>
              <a:rPr lang="ru-RU" dirty="0"/>
              <a:t>Это раздел геометрии, где изучаются </a:t>
            </a:r>
            <a:r>
              <a:rPr lang="ru-RU" dirty="0">
                <a:solidFill>
                  <a:srgbClr val="00B050"/>
                </a:solidFill>
              </a:rPr>
              <a:t>фигуры в пространстве</a:t>
            </a:r>
            <a:r>
              <a:rPr lang="ru-RU" dirty="0"/>
              <a:t>. </a:t>
            </a:r>
          </a:p>
          <a:p>
            <a:r>
              <a:rPr lang="ru-RU" dirty="0"/>
              <a:t>Основные объекты планиметрии: </a:t>
            </a:r>
            <a:r>
              <a:rPr lang="ru-RU" b="1" dirty="0"/>
              <a:t>точка, линия и замкнутые фигуры</a:t>
            </a:r>
            <a:r>
              <a:rPr lang="ru-RU" dirty="0"/>
              <a:t>, образованные с их помощью </a:t>
            </a:r>
            <a:r>
              <a:rPr lang="ru-RU" b="1" dirty="0"/>
              <a:t>в</a:t>
            </a:r>
            <a:r>
              <a:rPr lang="ru-RU" dirty="0"/>
              <a:t> </a:t>
            </a:r>
            <a:r>
              <a:rPr lang="ru-RU" b="1" dirty="0"/>
              <a:t>пространстве</a:t>
            </a:r>
            <a:r>
              <a:rPr lang="ru-RU" dirty="0"/>
              <a:t>, такие как пирамида, сфера, цилиндр и т.д.</a:t>
            </a:r>
          </a:p>
          <a:p>
            <a:endParaRPr lang="ru-RU" dirty="0"/>
          </a:p>
        </p:txBody>
      </p:sp>
      <p:pic>
        <p:nvPicPr>
          <p:cNvPr id="8" name="Рисунок 7">
            <a:extLst>
              <a:ext uri="{FF2B5EF4-FFF2-40B4-BE49-F238E27FC236}">
                <a16:creationId xmlns:a16="http://schemas.microsoft.com/office/drawing/2014/main" id="{A4BE8949-728D-458A-9B0A-A30457F0CA72}"/>
              </a:ext>
            </a:extLst>
          </p:cNvPr>
          <p:cNvPicPr>
            <a:picLocks noChangeAspect="1"/>
          </p:cNvPicPr>
          <p:nvPr/>
        </p:nvPicPr>
        <p:blipFill>
          <a:blip r:embed="rId3"/>
          <a:stretch>
            <a:fillRect/>
          </a:stretch>
        </p:blipFill>
        <p:spPr>
          <a:xfrm>
            <a:off x="7195258" y="2501899"/>
            <a:ext cx="4022371" cy="4208020"/>
          </a:xfrm>
          <a:prstGeom prst="rect">
            <a:avLst/>
          </a:prstGeom>
        </p:spPr>
      </p:pic>
    </p:spTree>
    <p:extLst>
      <p:ext uri="{BB962C8B-B14F-4D97-AF65-F5344CB8AC3E}">
        <p14:creationId xmlns:p14="http://schemas.microsoft.com/office/powerpoint/2010/main" val="1725097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a:extLst>
              <a:ext uri="{FF2B5EF4-FFF2-40B4-BE49-F238E27FC236}">
                <a16:creationId xmlns:a16="http://schemas.microsoft.com/office/drawing/2014/main" id="{C214719D-B777-46A1-9A82-F46A3ECE10FD}"/>
              </a:ext>
            </a:extLst>
          </p:cNvPr>
          <p:cNvSpPr>
            <a:spLocks noGrp="1"/>
          </p:cNvSpPr>
          <p:nvPr>
            <p:ph type="body" idx="1"/>
          </p:nvPr>
        </p:nvSpPr>
        <p:spPr>
          <a:xfrm>
            <a:off x="1" y="152401"/>
            <a:ext cx="12192000" cy="2009774"/>
          </a:xfrm>
        </p:spPr>
        <p:txBody>
          <a:bodyPr>
            <a:normAutofit/>
          </a:bodyPr>
          <a:lstStyle/>
          <a:p>
            <a:r>
              <a:rPr lang="ru-RU" sz="2000" dirty="0">
                <a:solidFill>
                  <a:schemeClr val="tx1"/>
                </a:solidFill>
              </a:rPr>
              <a:t>Простейшие фигуры стереометрии — точки, прямые и плоскости. Из этих фигур образованы </a:t>
            </a:r>
            <a:r>
              <a:rPr lang="ru-RU" sz="2000" b="1" dirty="0">
                <a:solidFill>
                  <a:schemeClr val="tx1"/>
                </a:solidFill>
              </a:rPr>
              <a:t>геометрические тела и их поверхности</a:t>
            </a:r>
            <a:r>
              <a:rPr lang="ru-RU" sz="2000" dirty="0">
                <a:solidFill>
                  <a:schemeClr val="tx1"/>
                </a:solidFill>
              </a:rPr>
              <a:t>. </a:t>
            </a:r>
          </a:p>
          <a:p>
            <a:r>
              <a:rPr lang="ru-RU" sz="2000" b="1" dirty="0">
                <a:solidFill>
                  <a:schemeClr val="tx1"/>
                </a:solidFill>
              </a:rPr>
              <a:t>Если поверхности геометрических тел составлены из многоугольников, то такие тела называются многогранниками.</a:t>
            </a:r>
          </a:p>
          <a:p>
            <a:r>
              <a:rPr lang="ru-RU" sz="2000" dirty="0">
                <a:solidFill>
                  <a:schemeClr val="tx1"/>
                </a:solidFill>
              </a:rPr>
              <a:t>Многоугольники, из которых составлен многогранник, называются его </a:t>
            </a:r>
            <a:r>
              <a:rPr lang="ru-RU" sz="2000" b="1" dirty="0">
                <a:solidFill>
                  <a:schemeClr val="tx1"/>
                </a:solidFill>
              </a:rPr>
              <a:t>гранями</a:t>
            </a:r>
            <a:r>
              <a:rPr lang="ru-RU" sz="2000" dirty="0">
                <a:solidFill>
                  <a:schemeClr val="tx1"/>
                </a:solidFill>
              </a:rPr>
              <a:t>. При этом предполагается, что никакие две соседние грани многогранника не лежат в одной плоскости.</a:t>
            </a:r>
          </a:p>
          <a:p>
            <a:endParaRPr lang="ru-RU" dirty="0"/>
          </a:p>
        </p:txBody>
      </p:sp>
      <p:pic>
        <p:nvPicPr>
          <p:cNvPr id="3076" name="Picture 4">
            <a:extLst>
              <a:ext uri="{FF2B5EF4-FFF2-40B4-BE49-F238E27FC236}">
                <a16:creationId xmlns:a16="http://schemas.microsoft.com/office/drawing/2014/main" id="{C786ACF6-8ABE-4C0A-8428-A5C086BF64A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6265" y="2247899"/>
            <a:ext cx="8195736" cy="461010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73A0210C-2786-4F53-B2AB-1D4A2D8C3E32}"/>
              </a:ext>
            </a:extLst>
          </p:cNvPr>
          <p:cNvSpPr txBox="1"/>
          <p:nvPr/>
        </p:nvSpPr>
        <p:spPr>
          <a:xfrm>
            <a:off x="123824" y="2162174"/>
            <a:ext cx="3872441" cy="3754874"/>
          </a:xfrm>
          <a:prstGeom prst="rect">
            <a:avLst/>
          </a:prstGeom>
          <a:noFill/>
        </p:spPr>
        <p:txBody>
          <a:bodyPr wrap="square" rtlCol="0">
            <a:spAutoFit/>
          </a:bodyPr>
          <a:lstStyle/>
          <a:p>
            <a:r>
              <a:rPr lang="ru-RU" sz="2000" dirty="0"/>
              <a:t>Стороны граней называются </a:t>
            </a:r>
            <a:r>
              <a:rPr lang="ru-RU" sz="2000" b="1" dirty="0"/>
              <a:t>рёбрами</a:t>
            </a:r>
            <a:r>
              <a:rPr lang="ru-RU" sz="2000" dirty="0"/>
              <a:t>, </a:t>
            </a:r>
          </a:p>
          <a:p>
            <a:r>
              <a:rPr lang="ru-RU" sz="2000" dirty="0"/>
              <a:t>а концы рёбер —</a:t>
            </a:r>
            <a:r>
              <a:rPr lang="ru-RU" sz="2000" b="1" dirty="0"/>
              <a:t>вершинами</a:t>
            </a:r>
            <a:r>
              <a:rPr lang="ru-RU" sz="2000" dirty="0"/>
              <a:t> многогранника.</a:t>
            </a:r>
          </a:p>
          <a:p>
            <a:r>
              <a:rPr lang="ru-RU" sz="2000" dirty="0"/>
              <a:t>Отрезок, соединяющий две вершины, не принадлежащие одной грани, называется </a:t>
            </a:r>
            <a:r>
              <a:rPr lang="ru-RU" sz="2000" b="1" dirty="0"/>
              <a:t>диагональю</a:t>
            </a:r>
            <a:r>
              <a:rPr lang="ru-RU" sz="2000" dirty="0"/>
              <a:t> многогранника.</a:t>
            </a:r>
          </a:p>
          <a:p>
            <a:r>
              <a:rPr lang="ru-RU" sz="2000" dirty="0"/>
              <a:t>Многогранники бывают </a:t>
            </a:r>
          </a:p>
          <a:p>
            <a:r>
              <a:rPr lang="ru-RU" sz="2000" b="1" dirty="0"/>
              <a:t>выпуклыми</a:t>
            </a:r>
            <a:r>
              <a:rPr lang="ru-RU" sz="2000" dirty="0"/>
              <a:t> и </a:t>
            </a:r>
            <a:r>
              <a:rPr lang="ru-RU" sz="2000" b="1" dirty="0"/>
              <a:t>невыпуклыми</a:t>
            </a:r>
            <a:r>
              <a:rPr lang="ru-RU" sz="2000" dirty="0"/>
              <a:t>.</a:t>
            </a:r>
          </a:p>
          <a:p>
            <a:endParaRPr lang="ru-RU" dirty="0"/>
          </a:p>
        </p:txBody>
      </p:sp>
    </p:spTree>
    <p:extLst>
      <p:ext uri="{BB962C8B-B14F-4D97-AF65-F5344CB8AC3E}">
        <p14:creationId xmlns:p14="http://schemas.microsoft.com/office/powerpoint/2010/main" val="1792334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a:extLst>
              <a:ext uri="{FF2B5EF4-FFF2-40B4-BE49-F238E27FC236}">
                <a16:creationId xmlns:a16="http://schemas.microsoft.com/office/drawing/2014/main" id="{9F15EEAD-4E5E-4590-BCBA-7833971B2D81}"/>
              </a:ext>
            </a:extLst>
          </p:cNvPr>
          <p:cNvSpPr>
            <a:spLocks noGrp="1"/>
          </p:cNvSpPr>
          <p:nvPr>
            <p:ph type="title"/>
          </p:nvPr>
        </p:nvSpPr>
        <p:spPr>
          <a:xfrm>
            <a:off x="4514850" y="279400"/>
            <a:ext cx="1581150" cy="1325563"/>
          </a:xfrm>
        </p:spPr>
        <p:txBody>
          <a:bodyPr>
            <a:normAutofit/>
          </a:bodyPr>
          <a:lstStyle/>
          <a:p>
            <a:r>
              <a:rPr lang="ru-RU" sz="6600" b="1" dirty="0">
                <a:solidFill>
                  <a:srgbClr val="00B050"/>
                </a:solidFill>
              </a:rPr>
              <a:t>Куб</a:t>
            </a:r>
            <a:endParaRPr lang="ru-RU" sz="6000" dirty="0">
              <a:solidFill>
                <a:srgbClr val="00B050"/>
              </a:solidFill>
            </a:endParaRPr>
          </a:p>
        </p:txBody>
      </p:sp>
      <p:sp>
        <p:nvSpPr>
          <p:cNvPr id="5" name="Объект 4">
            <a:extLst>
              <a:ext uri="{FF2B5EF4-FFF2-40B4-BE49-F238E27FC236}">
                <a16:creationId xmlns:a16="http://schemas.microsoft.com/office/drawing/2014/main" id="{77E162CD-E8F4-46CE-831F-244F57BD477C}"/>
              </a:ext>
            </a:extLst>
          </p:cNvPr>
          <p:cNvSpPr>
            <a:spLocks noGrp="1"/>
          </p:cNvSpPr>
          <p:nvPr>
            <p:ph sz="half" idx="1"/>
          </p:nvPr>
        </p:nvSpPr>
        <p:spPr>
          <a:xfrm>
            <a:off x="2901801" y="1543404"/>
            <a:ext cx="4617244" cy="1394619"/>
          </a:xfrm>
        </p:spPr>
        <p:txBody>
          <a:bodyPr>
            <a:normAutofit/>
          </a:bodyPr>
          <a:lstStyle/>
          <a:p>
            <a:pPr marL="0" indent="0">
              <a:buNone/>
            </a:pPr>
            <a:r>
              <a:rPr lang="ru-RU" sz="2000" dirty="0"/>
              <a:t>правильный многогранник, каждая грань которого представляет собой квадрат. Все ребра куба равны.</a:t>
            </a:r>
          </a:p>
        </p:txBody>
      </p:sp>
      <p:pic>
        <p:nvPicPr>
          <p:cNvPr id="4098" name="Picture 2">
            <a:extLst>
              <a:ext uri="{FF2B5EF4-FFF2-40B4-BE49-F238E27FC236}">
                <a16:creationId xmlns:a16="http://schemas.microsoft.com/office/drawing/2014/main" id="{473C6B1D-B685-4FF2-B8CC-1ACBAA03EDB6}"/>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83961" y="2938023"/>
            <a:ext cx="5315402" cy="292937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4102" name="Picture 6">
            <a:extLst>
              <a:ext uri="{FF2B5EF4-FFF2-40B4-BE49-F238E27FC236}">
                <a16:creationId xmlns:a16="http://schemas.microsoft.com/office/drawing/2014/main" id="{0F5F6556-2248-4B8C-9DD6-4253B341F3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27044" y="2490540"/>
            <a:ext cx="938460" cy="9384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rgbClr val="FFFFFF"/>
                </a:solidFill>
              </a14:hiddenFill>
            </a:ext>
          </a:extLst>
        </p:spPr>
      </p:pic>
      <p:pic>
        <p:nvPicPr>
          <p:cNvPr id="4104" name="Picture 8">
            <a:extLst>
              <a:ext uri="{FF2B5EF4-FFF2-40B4-BE49-F238E27FC236}">
                <a16:creationId xmlns:a16="http://schemas.microsoft.com/office/drawing/2014/main" id="{4FEA5DC3-EF59-4882-A9C3-43291461291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9214" y="4238149"/>
            <a:ext cx="2302826" cy="162925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rgbClr val="FFFFFF"/>
                </a:solidFill>
              </a14:hiddenFill>
            </a:ext>
          </a:extLst>
        </p:spPr>
      </p:pic>
      <p:pic>
        <p:nvPicPr>
          <p:cNvPr id="4106" name="Picture 10">
            <a:extLst>
              <a:ext uri="{FF2B5EF4-FFF2-40B4-BE49-F238E27FC236}">
                <a16:creationId xmlns:a16="http://schemas.microsoft.com/office/drawing/2014/main" id="{F7371B5E-695D-4F35-B4AA-DFDEF4C023E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82125" y="2130971"/>
            <a:ext cx="1925901" cy="128393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3572131"/>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292</TotalTime>
  <Words>979</Words>
  <Application>Microsoft Office PowerPoint</Application>
  <PresentationFormat>Широкоэкранный</PresentationFormat>
  <Paragraphs>65</Paragraphs>
  <Slides>16</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16</vt:i4>
      </vt:variant>
    </vt:vector>
  </HeadingPairs>
  <TitlesOfParts>
    <vt:vector size="20" baseType="lpstr">
      <vt:lpstr>Arial</vt:lpstr>
      <vt:lpstr>Calibri</vt:lpstr>
      <vt:lpstr>Calibri Light</vt:lpstr>
      <vt:lpstr>Тема Office</vt:lpstr>
      <vt:lpstr>Стереометрия</vt:lpstr>
      <vt:lpstr>Немного истории</vt:lpstr>
      <vt:lpstr>Презентация PowerPoint</vt:lpstr>
      <vt:lpstr>Презентация PowerPoint</vt:lpstr>
      <vt:lpstr>Что такое Геометрия?</vt:lpstr>
      <vt:lpstr>Планиметрия (от лат. planum — «плоскость»,  др.-греч. μετρεω [метрео] — «измеряю»)  </vt:lpstr>
      <vt:lpstr>Стереометрия (от др.-греч. στερεός [стереос] — «объёмный, пространственный» + μετρέω [метрео] —«измеряю»)  </vt:lpstr>
      <vt:lpstr>Презентация PowerPoint</vt:lpstr>
      <vt:lpstr>Куб</vt:lpstr>
      <vt:lpstr>Параллелепипед</vt:lpstr>
      <vt:lpstr>Шар </vt:lpstr>
      <vt:lpstr>Цилиндр</vt:lpstr>
      <vt:lpstr>Конус</vt:lpstr>
      <vt:lpstr>Пирамида</vt:lpstr>
      <vt:lpstr>Призма</vt:lpstr>
      <vt:lpstr>Домашнее задание:</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Анна Федорова</dc:creator>
  <cp:lastModifiedBy>Анна Федорова</cp:lastModifiedBy>
  <cp:revision>23</cp:revision>
  <dcterms:created xsi:type="dcterms:W3CDTF">2020-03-13T22:59:00Z</dcterms:created>
  <dcterms:modified xsi:type="dcterms:W3CDTF">2020-03-24T17:32:57Z</dcterms:modified>
</cp:coreProperties>
</file>