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8" r:id="rId3"/>
    <p:sldId id="257" r:id="rId4"/>
    <p:sldId id="258" r:id="rId5"/>
    <p:sldId id="269" r:id="rId6"/>
    <p:sldId id="270" r:id="rId7"/>
    <p:sldId id="271" r:id="rId8"/>
    <p:sldId id="274" r:id="rId9"/>
    <p:sldId id="262" r:id="rId10"/>
    <p:sldId id="263" r:id="rId11"/>
    <p:sldId id="260" r:id="rId12"/>
    <p:sldId id="275" r:id="rId13"/>
    <p:sldId id="26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3" d="100"/>
          <a:sy n="53" d="100"/>
        </p:scale>
        <p:origin x="-96" y="-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28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8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3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67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8133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48133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86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444321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5" y="1444321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111" y="6407971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1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6" y="5787765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6" y="5787765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36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FB9BD54-BCC7-476F-AF93-B90B5133BC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111" y="6407971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71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BC498E1-AE24-42E8-96EB-FB5CF78EFF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5"/>
            <a:ext cx="10363200" cy="1988839"/>
          </a:xfrm>
        </p:spPr>
        <p:txBody>
          <a:bodyPr>
            <a:normAutofit/>
          </a:bodyPr>
          <a:lstStyle/>
          <a:p>
            <a:pPr algn="ctr"/>
            <a:r>
              <a:rPr lang="tt-RU" sz="2400" dirty="0" smtClean="0">
                <a:latin typeface="Georgia" pitchFamily="18" charset="0"/>
                <a:cs typeface="Times New Roman" pitchFamily="18" charset="0"/>
              </a:rPr>
              <a:t>Муниципальное бюджетное дошкольное образовательное учреждение “Детский сад общеразвивающего вида №14 “Дюймовочка” </a:t>
            </a:r>
            <a:br>
              <a:rPr lang="tt-RU" sz="2400" dirty="0" smtClean="0">
                <a:latin typeface="Georgia" pitchFamily="18" charset="0"/>
                <a:cs typeface="Times New Roman" pitchFamily="18" charset="0"/>
              </a:rPr>
            </a:br>
            <a:r>
              <a:rPr lang="tt-RU" sz="2400" dirty="0" smtClean="0">
                <a:latin typeface="Georgia" pitchFamily="18" charset="0"/>
                <a:cs typeface="Times New Roman" pitchFamily="18" charset="0"/>
              </a:rPr>
              <a:t>г. Альметьевска”</a:t>
            </a:r>
            <a:endParaRPr lang="ru-RU" sz="2400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2276872"/>
            <a:ext cx="8534400" cy="336192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Georgia" pitchFamily="18" charset="0"/>
              </a:rPr>
              <a:t>«Музыкальное воспитание ключ к приобщению, пониманию и любви</a:t>
            </a: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Georgia" pitchFamily="18" charset="0"/>
              </a:rPr>
              <a:t> к родному краю»</a:t>
            </a:r>
            <a:endParaRPr lang="ru-RU" i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tt-RU" dirty="0" smtClean="0"/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Музыкальный руководитель:</a:t>
            </a:r>
          </a:p>
          <a:p>
            <a:pPr algn="r"/>
            <a:r>
              <a:rPr lang="ru-RU" sz="2000" dirty="0" err="1" smtClean="0">
                <a:solidFill>
                  <a:schemeClr val="tx1"/>
                </a:solidFill>
                <a:latin typeface="Georgia" pitchFamily="18" charset="0"/>
              </a:rPr>
              <a:t>Ситдикова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Georgia" pitchFamily="18" charset="0"/>
              </a:rPr>
              <a:t>Зиля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Georgia" pitchFamily="18" charset="0"/>
              </a:rPr>
              <a:t>Фаизовна</a:t>
            </a:r>
            <a:endParaRPr lang="ru-RU" sz="2000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" y="1036321"/>
            <a:ext cx="3249385" cy="189692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доброжелательного отношения к культуре других народов.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9402" y="1541623"/>
            <a:ext cx="4015015" cy="20027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13586" y="1148614"/>
            <a:ext cx="3091543" cy="27888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3" y="2933273"/>
            <a:ext cx="3248297" cy="39247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7765" y="3454289"/>
            <a:ext cx="4319451" cy="33166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0389" y="3796963"/>
            <a:ext cx="3857899" cy="306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0863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7808" y="1628508"/>
            <a:ext cx="7463245" cy="46242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3.Знакомство 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ворчеством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композиторов, пишущих для детей</a:t>
            </a:r>
          </a:p>
        </p:txBody>
      </p:sp>
    </p:spTree>
    <p:extLst>
      <p:ext uri="{BB962C8B-B14F-4D97-AF65-F5344CB8AC3E}">
        <p14:creationId xmlns:p14="http://schemas.microsoft.com/office/powerpoint/2010/main" xmlns="" val="2139682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332658"/>
            <a:ext cx="10972800" cy="424847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Georgia" pitchFamily="18" charset="0"/>
              </a:rPr>
              <a:t>Для того чтобы эти песни прочно вошли в жизнь ребенка, я, совместно с воспитателями и специалистами, использую их в разных ситуациях: во время утренних бесед о маме, на занятиях – после чтения стихотворений о маме, при рассматривании репродукций с изображением матери с ребенком, а также в комплексных занятиях и в праздничном концерте, посвященном Женскому дню 8 Марта. Помимо этого, в нашем детском саду стало доброй традицией отмечать День всех матерей </a:t>
            </a:r>
          </a:p>
          <a:p>
            <a:endParaRPr lang="ru-RU" dirty="0"/>
          </a:p>
        </p:txBody>
      </p:sp>
      <p:pic>
        <p:nvPicPr>
          <p:cNvPr id="3074" name="Picture 2" descr="C:\Users\ICL\Desktop\Зиля\2306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4437112"/>
            <a:ext cx="4704523" cy="2088232"/>
          </a:xfrm>
          <a:prstGeom prst="rect">
            <a:avLst/>
          </a:prstGeom>
          <a:noFill/>
        </p:spPr>
      </p:pic>
      <p:pic>
        <p:nvPicPr>
          <p:cNvPr id="3075" name="Picture 3" descr="C:\Users\ICL\Desktop\Зиля\20255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509120"/>
            <a:ext cx="4512501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435" y="1173746"/>
            <a:ext cx="4065880" cy="52475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50259" y="1290918"/>
            <a:ext cx="54684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dirty="0" smtClean="0">
                <a:latin typeface="Georgia" pitchFamily="18" charset="0"/>
              </a:rPr>
              <a:t>Приобщение к музыкальной национальной культуре происходит и через народные музыкальные инструменты, танцы. В перспективе мы будем продолжать работу в этом направлении, так как главное воспитать  нравственность, любовь к родному краю у детей начиная с дошкольного возраста.</a:t>
            </a:r>
            <a:endParaRPr lang="ru-RU" sz="2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805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764729"/>
            <a:ext cx="10972800" cy="524258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tt-RU" sz="3500" b="1" dirty="0" smtClean="0">
                <a:latin typeface="Georgia" pitchFamily="18" charset="0"/>
              </a:rPr>
              <a:t>Актуальность</a:t>
            </a:r>
            <a:endParaRPr lang="ru-RU" sz="3500" b="1" dirty="0" smtClean="0">
              <a:latin typeface="Georgia" pitchFamily="18" charset="0"/>
            </a:endParaRPr>
          </a:p>
          <a:p>
            <a:r>
              <a:rPr lang="ru-RU" dirty="0" smtClean="0">
                <a:latin typeface="Georgia" pitchFamily="18" charset="0"/>
              </a:rPr>
              <a:t>Нравственное воспитание – это длительный процесс, в котором детский сад является очень важным звеном. Смысл этого процесса заключается в постепенном осознании и принятии ребенком нравственных, моральных и поведенческих норм и правил, принятых в определенном социуме.</a:t>
            </a:r>
          </a:p>
          <a:p>
            <a:r>
              <a:rPr lang="ru-RU" dirty="0" smtClean="0">
                <a:latin typeface="Georgia" pitchFamily="18" charset="0"/>
              </a:rPr>
              <a:t>Нравственно-патриотическое воспитание – часть процесса, и цель его – осознание ребенком своей </a:t>
            </a:r>
            <a:r>
              <a:rPr lang="ru-RU" dirty="0" err="1" smtClean="0">
                <a:latin typeface="Georgia" pitchFamily="18" charset="0"/>
              </a:rPr>
              <a:t>приобщенности</a:t>
            </a:r>
            <a:r>
              <a:rPr lang="ru-RU" dirty="0" smtClean="0">
                <a:latin typeface="Georgia" pitchFamily="18" charset="0"/>
              </a:rPr>
              <a:t> к государству, нации и ландшафту.</a:t>
            </a:r>
          </a:p>
          <a:p>
            <a:r>
              <a:rPr lang="ru-RU" dirty="0" smtClean="0">
                <a:latin typeface="Georgia" pitchFamily="18" charset="0"/>
              </a:rPr>
              <a:t>Проще говоря, воспитание в детях любви к родному краю, своему народу и родной природе.</a:t>
            </a:r>
          </a:p>
          <a:p>
            <a:r>
              <a:rPr lang="ru-RU" dirty="0" smtClean="0">
                <a:latin typeface="Georgia" pitchFamily="18" charset="0"/>
              </a:rPr>
              <a:t>Какой же вклад мы можем внести в этот процесс в детском саду, в частности, на музыкальных занятиях?</a:t>
            </a:r>
          </a:p>
          <a:p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70967"/>
            <a:ext cx="10515600" cy="5168305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latin typeface="Georgia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i="1" dirty="0">
                <a:latin typeface="Georgia" pitchFamily="18" charset="0"/>
                <a:cs typeface="Times New Roman" panose="02020603050405020304" pitchFamily="18" charset="0"/>
              </a:rPr>
              <a:t>:</a:t>
            </a:r>
            <a:r>
              <a:rPr lang="ru-RU" sz="2400" i="1" dirty="0">
                <a:latin typeface="Georgia" pitchFamily="18" charset="0"/>
              </a:rPr>
              <a:t/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>·  Формирование первичных представлений о малой родине и Отечестве, представлений о социокультурных ценностях нашего народа, об отечественных традициях и праздниках</a:t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 smtClean="0">
                <a:latin typeface="Georgia" pitchFamily="18" charset="0"/>
              </a:rPr>
              <a:t/>
            </a:r>
            <a:br>
              <a:rPr lang="ru-RU" sz="2400" i="1" dirty="0" smtClean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/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2400" i="1" dirty="0" smtClean="0">
                <a:latin typeface="Georgia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i="1" dirty="0">
                <a:latin typeface="Georgia" pitchFamily="18" charset="0"/>
                <a:cs typeface="Times New Roman" panose="02020603050405020304" pitchFamily="18" charset="0"/>
              </a:rPr>
              <a:t>:</a:t>
            </a:r>
            <a:r>
              <a:rPr lang="ru-RU" sz="2400" i="1" dirty="0">
                <a:latin typeface="Georgia" pitchFamily="18" charset="0"/>
              </a:rPr>
              <a:t/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>·  Создать условия для приобщения воспитанников к истокам </a:t>
            </a:r>
            <a:r>
              <a:rPr lang="ru-RU" sz="2400" i="1" dirty="0" err="1" smtClean="0">
                <a:latin typeface="Georgia" pitchFamily="18" charset="0"/>
              </a:rPr>
              <a:t>татрской</a:t>
            </a:r>
            <a:r>
              <a:rPr lang="ru-RU" sz="2400" i="1" dirty="0" smtClean="0">
                <a:latin typeface="Georgia" pitchFamily="18" charset="0"/>
              </a:rPr>
              <a:t> народной </a:t>
            </a:r>
            <a:r>
              <a:rPr lang="ru-RU" sz="2400" i="1" dirty="0">
                <a:latin typeface="Georgia" pitchFamily="18" charset="0"/>
              </a:rPr>
              <a:t>культуры</a:t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>·  Формировать представления о народной музыкальной культуре как важнейшей составляющей общечеловеческой культуры;</a:t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>·  Знакомить с историей своего города, края, страны;</a:t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>·  способствовать использованию воспитанниками приобретенных знаний и умений в самостоятельной деятельности:</a:t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>·  привлечь родителей в образовательный процесс посредством участия в музыкальных развлечениях, праздниках</a:t>
            </a:r>
            <a:r>
              <a:rPr lang="ru-RU" sz="2400" i="1" dirty="0" smtClean="0">
                <a:latin typeface="Georgia" pitchFamily="18" charset="0"/>
              </a:rPr>
              <a:t>,</a:t>
            </a:r>
            <a:r>
              <a:rPr lang="ru-RU" sz="2400" i="1" dirty="0">
                <a:latin typeface="Georgia" pitchFamily="18" charset="0"/>
              </a:rPr>
              <a:t> </a:t>
            </a:r>
            <a:r>
              <a:rPr lang="ru-RU" sz="2400" i="1" dirty="0" smtClean="0">
                <a:latin typeface="Georgia" pitchFamily="18" charset="0"/>
              </a:rPr>
              <a:t>проектной деятельности.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8283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75012"/>
            <a:ext cx="10515600" cy="4602248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i="1" dirty="0">
                <a:latin typeface="Georgia" pitchFamily="18" charset="0"/>
                <a:cs typeface="Times New Roman" panose="02020603050405020304" pitchFamily="18" charset="0"/>
              </a:rPr>
              <a:t>Всю работу в этом направлении можно разбить на три блока</a:t>
            </a:r>
            <a:r>
              <a:rPr lang="ru-RU" sz="2400" i="1" dirty="0" smtClean="0">
                <a:latin typeface="Georgia" pitchFamily="18" charset="0"/>
                <a:cs typeface="Times New Roman" panose="02020603050405020304" pitchFamily="18" charset="0"/>
              </a:rPr>
              <a:t>:</a:t>
            </a:r>
            <a:br>
              <a:rPr lang="ru-RU" sz="2400" i="1" dirty="0" smtClean="0">
                <a:latin typeface="Georgia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latin typeface="Georgia" pitchFamily="18" charset="0"/>
                <a:cs typeface="Times New Roman" panose="02020603050405020304" pitchFamily="18" charset="0"/>
              </a:rPr>
              <a:t>1. </a:t>
            </a:r>
            <a:r>
              <a:rPr lang="ru-RU" sz="3100" i="1" dirty="0" smtClean="0">
                <a:latin typeface="Georgia" pitchFamily="18" charset="0"/>
                <a:cs typeface="Times New Roman" panose="02020603050405020304" pitchFamily="18" charset="0"/>
              </a:rPr>
              <a:t>Знакомство детей с произведениями татарских классиков</a:t>
            </a:r>
            <a:r>
              <a:rPr lang="ru-RU" sz="3100" i="1" dirty="0">
                <a:latin typeface="Georgia" pitchFamily="18" charset="0"/>
                <a:cs typeface="Times New Roman" panose="02020603050405020304" pitchFamily="18" charset="0"/>
              </a:rPr>
              <a:t/>
            </a:r>
            <a:br>
              <a:rPr lang="ru-RU" sz="3100" i="1" dirty="0">
                <a:latin typeface="Georgia" pitchFamily="18" charset="0"/>
                <a:cs typeface="Times New Roman" panose="02020603050405020304" pitchFamily="18" charset="0"/>
              </a:rPr>
            </a:br>
            <a:endParaRPr lang="ru-RU" sz="3100" i="1" dirty="0">
              <a:latin typeface="Georgia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3695" y="1524013"/>
            <a:ext cx="9144000" cy="443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397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448235"/>
            <a:ext cx="10972800" cy="3916870"/>
          </a:xfrm>
        </p:spPr>
        <p:txBody>
          <a:bodyPr>
            <a:normAutofit/>
          </a:bodyPr>
          <a:lstStyle/>
          <a:p>
            <a:pPr algn="ctr"/>
            <a:r>
              <a:rPr lang="tt-RU" sz="3200" b="1" dirty="0" smtClean="0">
                <a:latin typeface="Georgia" pitchFamily="18" charset="0"/>
              </a:rPr>
              <a:t>2. Знакомство с национальным фольклором</a:t>
            </a:r>
            <a:endParaRPr lang="ru-RU" sz="3200" b="1" dirty="0" smtClean="0">
              <a:latin typeface="Georgia" pitchFamily="18" charset="0"/>
            </a:endParaRPr>
          </a:p>
          <a:p>
            <a:r>
              <a:rPr lang="ru-RU" dirty="0" smtClean="0">
                <a:latin typeface="Georgia" pitchFamily="18" charset="0"/>
              </a:rPr>
              <a:t>Примечательно</a:t>
            </a:r>
            <a:r>
              <a:rPr lang="ru-RU" dirty="0" smtClean="0">
                <a:latin typeface="Georgia" pitchFamily="18" charset="0"/>
              </a:rPr>
              <a:t>, что вся татарская классика неразрывно связана с народным музыкальным творчеством, буквально пронизана мотивами музыкального фольклора.</a:t>
            </a:r>
          </a:p>
          <a:p>
            <a:r>
              <a:rPr lang="ru-RU" dirty="0" smtClean="0">
                <a:latin typeface="Georgia" pitchFamily="18" charset="0"/>
              </a:rPr>
              <a:t>Родная культура должна стать неотъемлемой частью души ребенка, началом, порождающим личность. Для этого в первую очередь сам педагог должен быть патриотом. Иначе он не сможет пробудить в ребенке чувство любви к Родине.</a:t>
            </a:r>
          </a:p>
          <a:p>
            <a:endParaRPr lang="ru-RU" dirty="0"/>
          </a:p>
        </p:txBody>
      </p:sp>
      <p:pic>
        <p:nvPicPr>
          <p:cNvPr id="1026" name="Picture 2" descr="C:\Users\ICL\Desktop\Зиля\20180220_111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6683" y="4087906"/>
            <a:ext cx="4943364" cy="2441294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7715" y="3567953"/>
            <a:ext cx="2173084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Georgia" pitchFamily="18" charset="0"/>
              </a:rPr>
              <a:t>Карга </a:t>
            </a:r>
            <a:r>
              <a:rPr lang="ru-RU" dirty="0" err="1" smtClean="0">
                <a:latin typeface="Georgia" pitchFamily="18" charset="0"/>
              </a:rPr>
              <a:t>бодкасы</a:t>
            </a:r>
            <a:endParaRPr lang="ru-RU" dirty="0" smtClean="0">
              <a:latin typeface="Georgia" pitchFamily="18" charset="0"/>
            </a:endParaRPr>
          </a:p>
          <a:p>
            <a:endParaRPr lang="ru-RU" dirty="0">
              <a:latin typeface="Georg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3" y="0"/>
            <a:ext cx="10972800" cy="154766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Знакомство с фольклором происходит через национальные традиционные праздники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4099" name="Picture 3" descr="C:\Users\ICL\Desktop\Зиля\456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437" y="2348880"/>
            <a:ext cx="4777515" cy="2664296"/>
          </a:xfrm>
          <a:prstGeom prst="rect">
            <a:avLst/>
          </a:prstGeom>
          <a:noFill/>
        </p:spPr>
      </p:pic>
      <p:pic>
        <p:nvPicPr>
          <p:cNvPr id="4100" name="Picture 4" descr="C:\Users\ICL\Desktop\Зиля\26258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4032" y="2420888"/>
            <a:ext cx="4224469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Georgia" pitchFamily="18" charset="0"/>
              </a:rPr>
              <a:t>Сабантуй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5122" name="Picture 2" descr="C:\Users\ICL\Desktop\Зиля\20955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680" y="1772823"/>
            <a:ext cx="6005512" cy="28058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Праздники, посвященные </a:t>
            </a:r>
            <a:r>
              <a:rPr lang="ru-RU" sz="2800" dirty="0" smtClean="0">
                <a:latin typeface="Georgia" pitchFamily="18" charset="0"/>
              </a:rPr>
              <a:t>творчеству</a:t>
            </a:r>
            <a:br>
              <a:rPr lang="ru-RU" sz="2800" dirty="0" smtClean="0">
                <a:latin typeface="Georgia" pitchFamily="18" charset="0"/>
              </a:rPr>
            </a:br>
            <a:r>
              <a:rPr lang="ru-RU" sz="2800" dirty="0" smtClean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Г.Тукая, М. </a:t>
            </a:r>
            <a:r>
              <a:rPr lang="ru-RU" sz="2800" dirty="0" err="1" smtClean="0">
                <a:latin typeface="Georgia" pitchFamily="18" charset="0"/>
              </a:rPr>
              <a:t>Джалиля</a:t>
            </a:r>
            <a:r>
              <a:rPr lang="ru-RU" sz="2800" dirty="0" smtClean="0">
                <a:latin typeface="Georgia" pitchFamily="18" charset="0"/>
              </a:rPr>
              <a:t>, Дню родного языка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6146" name="Picture 2" descr="C:\Users\ICL\Desktop\Джалиль\IMG-20220215-WA00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9458" y="2132856"/>
            <a:ext cx="4948601" cy="3244006"/>
          </a:xfrm>
          <a:prstGeom prst="rect">
            <a:avLst/>
          </a:prstGeom>
          <a:noFill/>
        </p:spPr>
      </p:pic>
      <p:pic>
        <p:nvPicPr>
          <p:cNvPr id="6147" name="Picture 3" descr="C:\Users\ICL\Desktop\ФОТО\23 февраля ,день роднгог языка 2018\20180220_104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0044" y="2132856"/>
            <a:ext cx="5711957" cy="3212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796" y="1388791"/>
            <a:ext cx="4697549" cy="31135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>
                <a:latin typeface="Georgia" pitchFamily="18" charset="0"/>
                <a:cs typeface="Times New Roman" panose="02020603050405020304" pitchFamily="18" charset="0"/>
              </a:rPr>
              <a:t>Приобщении </a:t>
            </a:r>
            <a:r>
              <a:rPr lang="ru-RU" sz="2400" i="1" dirty="0">
                <a:latin typeface="Georgia" pitchFamily="18" charset="0"/>
                <a:cs typeface="Times New Roman" panose="02020603050405020304" pitchFamily="18" charset="0"/>
              </a:rPr>
              <a:t>детей к народной культуре должны занимать народные праздники и традиции.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9705" y="4201505"/>
            <a:ext cx="4972595" cy="26565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0841" y="1388791"/>
            <a:ext cx="4693811" cy="288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0863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132</TotalTime>
  <Words>376</Words>
  <Application>Microsoft Office PowerPoint</Application>
  <PresentationFormat>Произвольный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Муниципальное бюджетное дошкольное образовательное учреждение “Детский сад общеразвивающего вида №14 “Дюймовочка”  г. Альметьевска”</vt:lpstr>
      <vt:lpstr>Слайд 2</vt:lpstr>
      <vt:lpstr>Цель: ·  Формирование первичных представлений о малой родине и Отечестве, представлений о социокультурных ценностях нашего народа, об отечественных традициях и праздниках    Задачи: ·  Создать условия для приобщения воспитанников к истокам татрской народной культуры ·  Формировать представления о народной музыкальной культуре как важнейшей составляющей общечеловеческой культуры; ·  Знакомить с историей своего города, края, страны; ·  способствовать использованию воспитанниками приобретенных знаний и умений в самостоятельной деятельности: ·  привлечь родителей в образовательный процесс посредством участия в музыкальных развлечениях, праздниках, проектной деятельности. </vt:lpstr>
      <vt:lpstr>Всю работу в этом направлении можно разбить на три блока: 1. Знакомство детей с произведениями татарских классиков </vt:lpstr>
      <vt:lpstr>Слайд 5</vt:lpstr>
      <vt:lpstr>Знакомство с фольклором происходит через национальные традиционные праздники</vt:lpstr>
      <vt:lpstr>Сабантуй</vt:lpstr>
      <vt:lpstr>Праздники, посвященные творчеству  Г.Тукая, М. Джалиля, Дню родного языка</vt:lpstr>
      <vt:lpstr>Приобщении детей к народной культуре должны занимать народные праздники и традиции.</vt:lpstr>
      <vt:lpstr>Формированием доброжелательного отношения к культуре других народов.</vt:lpstr>
      <vt:lpstr>3.Знакомство с творчеством современных композиторов, пишущих для детей</vt:lpstr>
      <vt:lpstr>Слайд 12</vt:lpstr>
      <vt:lpstr>Слайд 13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№ 14 «Дюймовочка» г. Альметьевска»</dc:title>
  <dc:creator>RePack by Diakov</dc:creator>
  <cp:lastModifiedBy>ICL</cp:lastModifiedBy>
  <cp:revision>10</cp:revision>
  <dcterms:created xsi:type="dcterms:W3CDTF">2022-03-27T18:10:29Z</dcterms:created>
  <dcterms:modified xsi:type="dcterms:W3CDTF">2022-03-29T08:11:49Z</dcterms:modified>
</cp:coreProperties>
</file>