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43840"/>
            <a:ext cx="7766936" cy="905691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Союз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2846" y="1149531"/>
            <a:ext cx="9701348" cy="547769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строению союзы делятся на разряды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/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098766" y="1558558"/>
            <a:ext cx="2185852" cy="8798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4685211" y="1541417"/>
            <a:ext cx="174171" cy="10537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503815" y="1663337"/>
            <a:ext cx="2290356" cy="775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31517" y="2412274"/>
            <a:ext cx="2412275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состоят из одного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и, а, но, да, если, что, когда и др.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344091" y="2438400"/>
            <a:ext cx="25603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Составные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состоят из нескольких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что, так как, как будто, вследствие того что, с тех пор как, в то время как, для того чтобы и др.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836228" y="2360023"/>
            <a:ext cx="2786743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Повторяющиеся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состоят из двух или более одинаковых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союзов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 – ни, то – то, не то – не то, то ли – то ли и др.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3802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3840"/>
            <a:ext cx="8596668" cy="1175657"/>
          </a:xfrm>
        </p:spPr>
        <p:txBody>
          <a:bodyPr>
            <a:noAutofit/>
          </a:bodyPr>
          <a:lstStyle/>
          <a:p>
            <a:pPr marL="342900" lvl="0" indent="-342900">
              <a:spcBef>
                <a:spcPts val="1000"/>
              </a:spcBef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Выпишите, раскрывая скобки, предложения, в которых выделенные слова являются союзами.</a:t>
            </a:r>
            <a:b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19497"/>
            <a:ext cx="8596668" cy="462186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 </a:t>
            </a:r>
            <a:r>
              <a:rPr lang="ru-RU" sz="32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(За)то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тебя уважаю, что говоришь правду в глаза.</a:t>
            </a:r>
          </a:p>
          <a:p>
            <a:pPr marL="0" indent="0" algn="just">
              <a:buNone/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 </a:t>
            </a:r>
            <a:r>
              <a:rPr lang="ru-RU" sz="32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Что(бы)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ни случилось, я буду участвовать в конкурсе.</a:t>
            </a:r>
          </a:p>
          <a:p>
            <a:pPr marL="0" indent="0" algn="just">
              <a:buNone/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Снегу было мало, снежных буранов </a:t>
            </a:r>
            <a:r>
              <a:rPr lang="ru-RU" sz="32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то(же)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Настроение у всех было приподнятое, </a:t>
            </a:r>
            <a:r>
              <a:rPr lang="ru-RU" sz="32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(по)тому что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пароход приближался к пристани.</a:t>
            </a:r>
            <a:endParaRPr lang="ru-RU" sz="32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485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7646" y="0"/>
            <a:ext cx="9265920" cy="6522720"/>
          </a:xfrm>
        </p:spPr>
        <p:txBody>
          <a:bodyPr/>
          <a:lstStyle/>
          <a:p>
            <a:pPr algn="just"/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 </a:t>
            </a: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то</a:t>
            </a: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тебя уважаю, что говоришь правду в глаза.</a:t>
            </a:r>
          </a:p>
          <a:p>
            <a:pPr algn="just"/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 </a:t>
            </a: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бы</a:t>
            </a: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ни случилось, я буду участвовать в конкурсе.</a:t>
            </a:r>
          </a:p>
          <a:p>
            <a:pPr algn="just"/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Снегу было мало, снежных буранов 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тоже (=и).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Настроение у всех было приподнятое, 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пароход приближался к пристани.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4356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6424"/>
            <a:ext cx="8596668" cy="1132114"/>
          </a:xfrm>
        </p:spPr>
        <p:txBody>
          <a:bodyPr>
            <a:noAutofit/>
          </a:bodyPr>
          <a:lstStyle/>
          <a:p>
            <a:pPr marL="342900" lvl="0" indent="-342900">
              <a:spcBef>
                <a:spcPts val="1000"/>
              </a:spcBef>
            </a:pP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Выпишите, раскрывая скобки, предложения, в которых выделенные слова являются союзами.</a:t>
            </a:r>
            <a:b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58539"/>
            <a:ext cx="8596668" cy="46828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 школьном саду не было фруктовых деревьев, </a:t>
            </a:r>
            <a:r>
              <a:rPr lang="ru-RU" sz="32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(за)то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было много цветов и сирени.</a:t>
            </a:r>
          </a:p>
          <a:p>
            <a:pPr marL="0" indent="0" algn="just">
              <a:buNone/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Скворцы и жаворонки </a:t>
            </a:r>
            <a:r>
              <a:rPr lang="ru-RU" sz="32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то(же)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прилетели.</a:t>
            </a:r>
          </a:p>
          <a:p>
            <a:pPr marL="0" indent="0" algn="just">
              <a:buNone/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Он запнулся </a:t>
            </a:r>
            <a:r>
              <a:rPr lang="ru-RU" sz="32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(за)то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брёвнышко, которое вчера сам же поленился убрать.</a:t>
            </a:r>
          </a:p>
          <a:p>
            <a:pPr marL="0" indent="0" algn="just">
              <a:buNone/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Селифан потянул поводья назад, чужой кучер сделал </a:t>
            </a:r>
            <a:r>
              <a:rPr lang="ru-RU" sz="32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то(же)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579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208" y="348344"/>
            <a:ext cx="8596668" cy="4221270"/>
          </a:xfrm>
        </p:spPr>
        <p:txBody>
          <a:bodyPr>
            <a:noAutofit/>
          </a:bodyPr>
          <a:lstStyle/>
          <a:p>
            <a:pPr marL="0" lvl="0" indent="0" algn="just">
              <a:buClr>
                <a:srgbClr val="90C226"/>
              </a:buClr>
              <a:buNone/>
            </a:pP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1)В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школьном саду не было фруктовых деревьев, </a:t>
            </a: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 (=но)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было много цветов и сирени.</a:t>
            </a:r>
          </a:p>
          <a:p>
            <a:pPr marL="0" lvl="0" indent="0">
              <a:buClr>
                <a:srgbClr val="90C226"/>
              </a:buClr>
              <a:buNone/>
            </a:pP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Скворцы и жаворонки</a:t>
            </a: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тоже (=и)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прилетели.</a:t>
            </a:r>
          </a:p>
          <a:p>
            <a:pPr marL="0" lvl="0" indent="0" algn="just">
              <a:buClr>
                <a:srgbClr val="90C226"/>
              </a:buClr>
              <a:buNone/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Он запнулся 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то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брёвнышко, которое вчера сам же поленился убрать.</a:t>
            </a:r>
          </a:p>
          <a:p>
            <a:pPr marL="0" lvl="0" indent="0" algn="just">
              <a:buClr>
                <a:srgbClr val="90C226"/>
              </a:buClr>
              <a:buNone/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Селифан потянул поводья назад, чужой кучер сделал 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же.</a:t>
            </a:r>
            <a:endParaRPr lang="ru-RU" sz="3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092708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989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19497"/>
            <a:ext cx="8596668" cy="462186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 65</a:t>
            </a:r>
          </a:p>
          <a:p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388: объяснить орфограммы, расставить  </a:t>
            </a:r>
          </a:p>
          <a:p>
            <a:pPr marL="0" indent="0">
              <a:buNone/>
            </a:pPr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препинания</a:t>
            </a:r>
            <a:r>
              <a:rPr lang="ru-RU" sz="4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разбор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264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78675"/>
            <a:ext cx="8596668" cy="57626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4E4E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значению союзы делятся на разряды: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168434" y="818606"/>
            <a:ext cx="2177143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693920" y="801189"/>
            <a:ext cx="2420983" cy="5225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48640" y="1680754"/>
            <a:ext cx="388402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Сочинительные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Соединительные(и, да, ни/ни, тоже, также)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Разделительные (или, либо, то/то, не то/не то)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Противительные (а, но, зато, однако)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20805" y="1661551"/>
            <a:ext cx="418819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Подчинительные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Временные (когда, пока, в то время как, лишь только)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Пространственные (где, куда, откуда)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Причинные (потому что, так как, оттого что)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(для того чтобы, с тем чтобы)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Условные (если, коли, раз)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Уступительные (хотя, хоть, несмотря на то, пусть, пускай)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Сравнительные (как, будто, словно)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Изъяснительные (что, чтобы, будто, как)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578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5147" y="104503"/>
            <a:ext cx="7766936" cy="1201783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Отличия сочинительных и подчинительных союзов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7714" y="1306286"/>
            <a:ext cx="10180320" cy="5399313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Сочинительные связывают: однородные члены предложения и равноправные части сложного предложения</a:t>
            </a:r>
          </a:p>
          <a:p>
            <a:pPr algn="ctr"/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Мальчишки и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девчонки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начали громко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спорить.</a:t>
            </a:r>
          </a:p>
          <a:p>
            <a:pPr algn="ctr"/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 дым шёл от костра, не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туман поднимался над болотом. 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Подчинительные связывают главное и придаточное предложения.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Придаточное – это то предложение, которое зависит от главного.</a:t>
            </a:r>
          </a:p>
          <a:p>
            <a:pPr algn="ctr"/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Книжки густо измазаны карандашами, (почему?)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Серёжа любит раскрашивать картинки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прогнозы оправдаются, (при каком условии?) в следующем году соберем славный урожай.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281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522512" y="156755"/>
            <a:ext cx="9309463" cy="1463039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Определите, какой союз используется в предложениях</a:t>
            </a:r>
            <a:endParaRPr lang="ru-RU" sz="4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0560" y="1619795"/>
            <a:ext cx="9927771" cy="5068388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1.Когда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возвращались домой, было темно и тихо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 надел старую шинель и взял зонтик, потому что шел дождь.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 истиной дышит всё в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то всё в ней притворно и ложно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Отец сказал  что мама вернется с работы поздно</a:t>
            </a: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Залает пёс домовый  иль ветерок зашелестит в листах темнеющей дубровы иль птица робко пролетит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Бричка ехала прямо а мельница почему-то стала уходить влево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Дети с нетерпением ждали  когда  наконец  наступит праздник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Было темно  но я все-таки видел  и  деревья  и  воду  и  людей. </a:t>
            </a:r>
            <a:endParaRPr lang="ru-RU" sz="24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Лицо у Ивана Львовича было некрасивое, зато выразительное</a:t>
            </a:r>
            <a:endParaRPr lang="ru-RU" sz="24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Мы подождали, пока выгрузили наши вещи.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885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174171"/>
            <a:ext cx="10337074" cy="6531429"/>
          </a:xfrm>
        </p:spPr>
        <p:txBody>
          <a:bodyPr>
            <a:normAutofit/>
          </a:bodyPr>
          <a:lstStyle/>
          <a:p>
            <a:pPr lvl="0" algn="l">
              <a:buClr>
                <a:srgbClr val="90C226"/>
              </a:buClr>
            </a:pP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</a:t>
            </a: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мы возвращались домой, было темно и тихо.</a:t>
            </a:r>
          </a:p>
          <a:p>
            <a:pPr lvl="0" algn="l">
              <a:buClr>
                <a:srgbClr val="90C226"/>
              </a:buClr>
            </a:pP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Я надел старую шинель и взял зонтик, 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</a:t>
            </a: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шел дождь.</a:t>
            </a:r>
            <a:r>
              <a:rPr lang="ru-RU" sz="2600" b="1" dirty="0"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b="1" dirty="0"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dirty="0"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истиной дышит всё в </a:t>
            </a:r>
            <a:r>
              <a:rPr lang="ru-RU" sz="2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ней, </a:t>
            </a: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всё в ней притворно и ложно.</a:t>
            </a:r>
          </a:p>
          <a:p>
            <a:pPr lvl="0" algn="l">
              <a:buClr>
                <a:srgbClr val="90C226"/>
              </a:buClr>
            </a:pP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6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Отец </a:t>
            </a:r>
            <a:r>
              <a:rPr lang="ru-RU" sz="2600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сказал, </a:t>
            </a:r>
            <a:r>
              <a:rPr lang="ru-RU" sz="26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ru-RU" sz="26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мама вернется с работы поздно.</a:t>
            </a:r>
          </a:p>
          <a:p>
            <a:pPr lvl="0" algn="l">
              <a:buClr>
                <a:srgbClr val="90C226"/>
              </a:buClr>
            </a:pPr>
            <a:r>
              <a:rPr lang="ru-RU" sz="26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Залает пёс домовый  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иль</a:t>
            </a: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ветерок зашелестит в листах темнеющей </a:t>
            </a:r>
            <a:r>
              <a:rPr lang="ru-RU" sz="2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дубровы, 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иль</a:t>
            </a: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птица робко пролетит.</a:t>
            </a:r>
          </a:p>
          <a:p>
            <a:pPr lvl="0" algn="l">
              <a:buClr>
                <a:srgbClr val="90C226"/>
              </a:buClr>
            </a:pP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Бричка ехала </a:t>
            </a:r>
            <a:r>
              <a:rPr lang="ru-RU" sz="2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прямо, 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мельница почему-то стала уходить влево.</a:t>
            </a:r>
          </a:p>
          <a:p>
            <a:pPr lvl="0" algn="l">
              <a:buClr>
                <a:srgbClr val="90C226"/>
              </a:buClr>
            </a:pP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Дети с нетерпением </a:t>
            </a:r>
            <a:r>
              <a:rPr lang="ru-RU" sz="2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ждали, </a:t>
            </a: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</a:t>
            </a: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 наконец  </a:t>
            </a:r>
            <a:r>
              <a:rPr lang="ru-RU" sz="2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наступит праздник.</a:t>
            </a:r>
          </a:p>
          <a:p>
            <a:pPr lvl="0" algn="l">
              <a:buClr>
                <a:srgbClr val="90C226"/>
              </a:buClr>
            </a:pPr>
            <a:r>
              <a:rPr lang="ru-RU" sz="2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Было темно, 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ru-RU" sz="2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 все-таки видел  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деревья,  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воду, 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 людей. </a:t>
            </a:r>
          </a:p>
          <a:p>
            <a:pPr lvl="0" algn="l">
              <a:buClr>
                <a:srgbClr val="90C226"/>
              </a:buClr>
            </a:pPr>
            <a:r>
              <a:rPr lang="ru-RU" sz="2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Лицо у Ивана Львовича было некрасивое, 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</a:t>
            </a: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выразительное.</a:t>
            </a:r>
            <a:endParaRPr lang="ru-RU" sz="2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Clr>
                <a:srgbClr val="90C226"/>
              </a:buClr>
            </a:pP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Мы подождали, 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</a:t>
            </a: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выгрузили наши вещи.</a:t>
            </a:r>
            <a:endParaRPr lang="ru-RU" sz="2600" b="1" dirty="0">
              <a:solidFill>
                <a:prstClr val="black">
                  <a:lumMod val="50000"/>
                  <a:lumOff val="50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3811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" y="95794"/>
            <a:ext cx="9631680" cy="1637212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ts val="1000"/>
              </a:spcBef>
            </a:pPr>
            <a:r>
              <a:rPr lang="ru-RU" sz="2700" b="1" i="1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Закончите начатые предложения так, чтобы получились сложноподчиненные предложения. Запишите предложения, постройте их схемы. Обозначьте союзы. Определите их разряд по значению.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33007"/>
            <a:ext cx="8596668" cy="4308356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4000" b="1" dirty="0">
                <a:solidFill>
                  <a:srgbClr val="4B4747"/>
                </a:solidFill>
                <a:latin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4B4747"/>
                </a:solidFill>
                <a:latin typeface="Times New Roman" panose="02020603050405020304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1) Каждый день родители ожидали, ... .</a:t>
            </a:r>
            <a:b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2) В 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сказке говорится о том, ....</a:t>
            </a:r>
            <a:b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3) Илья подошёл к окну и увидел, .....</a:t>
            </a:r>
            <a:b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4) Я так ничего и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не понял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, ... .</a:t>
            </a:r>
            <a:b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5) Друзья часто спрашивают о том, ... 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8510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1"/>
            <a:ext cx="8596668" cy="766354"/>
          </a:xfrm>
        </p:spPr>
        <p:txBody>
          <a:bodyPr>
            <a:normAutofit fontScale="90000"/>
          </a:bodyPr>
          <a:lstStyle/>
          <a:p>
            <a:pPr marL="342900" lvl="0" indent="-342900" algn="ctr">
              <a:spcBef>
                <a:spcPts val="1000"/>
              </a:spcBef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Правописание союзов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6340" y="766354"/>
            <a:ext cx="8596668" cy="5440471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СЛИТНО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ТОЖЕ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(союз) = ТАКЖЕ= И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Дождь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прекратился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ветер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тоже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затих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(союз) = ТОЖЕ = И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длительного перехода люди очень уста- ли, лошади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нуждались в отдыхе. (В. Ар-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сеньев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0" lvl="0" indent="0">
              <a:buClr>
                <a:srgbClr val="90C226"/>
              </a:buCl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(ЧТОБ) (союз) = ДЛЯ ТОГО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>
              <a:buClr>
                <a:srgbClr val="90C226"/>
              </a:buClr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рыбку съесть, надо в воду лезть. (Посл.) </a:t>
            </a:r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90C226"/>
              </a:buClr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 (союз) = НО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Дорого,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мило. (Пословица) Песня над домом смолкла,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 прудом соловей заводил свою. (В. Короленко)</a:t>
            </a:r>
          </a:p>
          <a:p>
            <a:pPr marL="0" lvl="0" indent="0">
              <a:buClr>
                <a:srgbClr val="90C226"/>
              </a:buClr>
              <a:buNone/>
            </a:pP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РАЗДЕЛЬНО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(местоимение с частицей)</a:t>
            </a:r>
          </a:p>
          <a:p>
            <a:pPr marL="0" lvl="0" indent="0">
              <a:buClr>
                <a:srgbClr val="90C226"/>
              </a:buClr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было всё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же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 же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горы, те же реки и травы. (Ч. Айтматов)</a:t>
            </a:r>
          </a:p>
          <a:p>
            <a:pPr marL="0" lvl="0" indent="0">
              <a:buClr>
                <a:srgbClr val="90C226"/>
              </a:buClr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ЖЕ (местоимение с частицей)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опять повторил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же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lvl="0" indent="0">
              <a:buClr>
                <a:srgbClr val="90C226"/>
              </a:buClr>
              <a:buNone/>
            </a:pP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 (местоимение с частицей)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бы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такое почитать? И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бы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мы ни делали, всегда мы заодно. (О.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Высотская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(предлог с местоимением)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то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волка бьют, что сер, а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то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овцу съел. (Пословица)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Спрячься за то дерево.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214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5726" y="0"/>
            <a:ext cx="9196251" cy="2081349"/>
          </a:xfrm>
        </p:spPr>
        <p:txBody>
          <a:bodyPr>
            <a:normAutofit/>
          </a:bodyPr>
          <a:lstStyle/>
          <a:p>
            <a:pPr algn="ctr"/>
            <a:r>
              <a:rPr lang="ru-RU" sz="2200" dirty="0">
                <a:solidFill>
                  <a:schemeClr val="tx1"/>
                </a:solidFill>
              </a:rPr>
              <a:t>Выпишите, раскрывая скобки, предложения, в которых выделенные слова являются</a:t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dirty="0">
                <a:solidFill>
                  <a:schemeClr val="tx1"/>
                </a:solidFill>
              </a:rPr>
              <a:t>союзами.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680" y="1245326"/>
            <a:ext cx="9744891" cy="5355771"/>
          </a:xfrm>
        </p:spPr>
        <p:txBody>
          <a:bodyPr/>
          <a:lstStyle/>
          <a:p>
            <a:pPr algn="just"/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Мал, </a:t>
            </a:r>
            <a: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за(то)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удал.</a:t>
            </a:r>
          </a:p>
          <a:p>
            <a:pPr algn="just"/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Что(бы) 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придумать?</a:t>
            </a:r>
          </a:p>
          <a:p>
            <a:pPr algn="just"/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Ты </a:t>
            </a:r>
            <a: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то(же)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готовишься к конкурсу?</a:t>
            </a:r>
          </a:p>
          <a:p>
            <a:pPr algn="just"/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Всё осталось </a:t>
            </a:r>
            <a: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так(же)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прежде.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0438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505097"/>
            <a:ext cx="7766936" cy="6061166"/>
          </a:xfrm>
        </p:spPr>
        <p:txBody>
          <a:bodyPr>
            <a:normAutofit/>
          </a:bodyPr>
          <a:lstStyle/>
          <a:p>
            <a:pPr algn="just"/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Мал, </a:t>
            </a:r>
            <a:r>
              <a:rPr lang="ru-RU" sz="4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зато(=но)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удал.</a:t>
            </a:r>
          </a:p>
          <a:p>
            <a:pPr algn="just"/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4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4800" b="1" strike="sngStrike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 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придумать?</a:t>
            </a:r>
          </a:p>
          <a:p>
            <a:pPr algn="just"/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Ты </a:t>
            </a:r>
            <a:r>
              <a:rPr lang="ru-RU" sz="4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тоже(=и)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готовишься к конкурсу?</a:t>
            </a:r>
          </a:p>
          <a:p>
            <a:pPr algn="just"/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Всё осталось </a:t>
            </a:r>
            <a:r>
              <a:rPr lang="ru-RU" sz="4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4800" b="1" strike="sngStrike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прежде.</a:t>
            </a:r>
          </a:p>
          <a:p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3344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117</TotalTime>
  <Words>477</Words>
  <Application>Microsoft Office PowerPoint</Application>
  <PresentationFormat>Широкоэкранный</PresentationFormat>
  <Paragraphs>105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Times New Roman</vt:lpstr>
      <vt:lpstr>Trebuchet MS</vt:lpstr>
      <vt:lpstr>Wingdings 3</vt:lpstr>
      <vt:lpstr>Аспект</vt:lpstr>
      <vt:lpstr>Союз</vt:lpstr>
      <vt:lpstr>Презентация PowerPoint</vt:lpstr>
      <vt:lpstr>Отличия сочинительных и подчинительных союзов</vt:lpstr>
      <vt:lpstr>Определите, какой союз используется в предложениях</vt:lpstr>
      <vt:lpstr>Презентация PowerPoint</vt:lpstr>
      <vt:lpstr>Закончите начатые предложения так, чтобы получились сложноподчиненные предложения. Запишите предложения, постройте их схемы. Обозначьте союзы. Определите их разряд по значению. </vt:lpstr>
      <vt:lpstr>Правописание союзов </vt:lpstr>
      <vt:lpstr>Выпишите, раскрывая скобки, предложения, в которых выделенные слова являются союзами. </vt:lpstr>
      <vt:lpstr>Презентация PowerPoint</vt:lpstr>
      <vt:lpstr>Выпишите, раскрывая скобки, предложения, в которых выделенные слова являются союзами. </vt:lpstr>
      <vt:lpstr>Презентация PowerPoint</vt:lpstr>
      <vt:lpstr>Выпишите, раскрывая скобки, предложения, в которых выделенные слова являются союзами. </vt:lpstr>
      <vt:lpstr>Презентация PowerPoint</vt:lpstr>
      <vt:lpstr>Домашнее задание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Союз</dc:title>
  <dc:creator>Delij</dc:creator>
  <cp:lastModifiedBy>Delij</cp:lastModifiedBy>
  <cp:revision>14</cp:revision>
  <dcterms:created xsi:type="dcterms:W3CDTF">2020-04-06T19:37:06Z</dcterms:created>
  <dcterms:modified xsi:type="dcterms:W3CDTF">2020-04-12T22:38:31Z</dcterms:modified>
</cp:coreProperties>
</file>