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291" r:id="rId5"/>
    <p:sldId id="279" r:id="rId6"/>
    <p:sldId id="257" r:id="rId7"/>
    <p:sldId id="282" r:id="rId8"/>
    <p:sldId id="258" r:id="rId9"/>
    <p:sldId id="259" r:id="rId10"/>
    <p:sldId id="260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8" r:id="rId27"/>
    <p:sldId id="277" r:id="rId28"/>
    <p:sldId id="280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7" r:id="rId60"/>
    <p:sldId id="316" r:id="rId6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734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48B9-8C29-4968-9B9E-A128412B06CB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75FE-5851-498D-81F0-B0FFB7634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48B9-8C29-4968-9B9E-A128412B06CB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75FE-5851-498D-81F0-B0FFB7634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48B9-8C29-4968-9B9E-A128412B06CB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75FE-5851-498D-81F0-B0FFB7634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48B9-8C29-4968-9B9E-A128412B06CB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75FE-5851-498D-81F0-B0FFB7634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48B9-8C29-4968-9B9E-A128412B06CB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75FE-5851-498D-81F0-B0FFB7634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48B9-8C29-4968-9B9E-A128412B06CB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75FE-5851-498D-81F0-B0FFB7634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48B9-8C29-4968-9B9E-A128412B06CB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75FE-5851-498D-81F0-B0FFB7634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48B9-8C29-4968-9B9E-A128412B06CB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75FE-5851-498D-81F0-B0FFB7634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48B9-8C29-4968-9B9E-A128412B06CB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75FE-5851-498D-81F0-B0FFB7634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48B9-8C29-4968-9B9E-A128412B06CB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75FE-5851-498D-81F0-B0FFB7634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48B9-8C29-4968-9B9E-A128412B06CB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75FE-5851-498D-81F0-B0FFB7634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848B9-8C29-4968-9B9E-A128412B06CB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AB75FE-5851-498D-81F0-B0FFB7634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2276872"/>
          </a:xfrm>
        </p:spPr>
        <p:txBody>
          <a:bodyPr>
            <a:normAutofit fontScale="90000"/>
          </a:bodyPr>
          <a:lstStyle/>
          <a:p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cs typeface="Times New Roman" pitchFamily="18" charset="0"/>
              </a:rPr>
              <a:t>ЛЕВИТАН</a:t>
            </a:r>
            <a:br>
              <a:rPr lang="ru-RU" dirty="0">
                <a:cs typeface="Times New Roman" pitchFamily="18" charset="0"/>
              </a:rPr>
            </a:br>
            <a:r>
              <a:rPr lang="ru-RU" dirty="0">
                <a:cs typeface="Times New Roman" pitchFamily="18" charset="0"/>
              </a:rPr>
              <a:t>ИСААК ИЛЬИЧ</a:t>
            </a:r>
            <a:br>
              <a:rPr lang="ru-RU" dirty="0">
                <a:cs typeface="Times New Roman" pitchFamily="18" charset="0"/>
              </a:rPr>
            </a:b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Исаак Левитан 188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1556792"/>
            <a:ext cx="3505200" cy="42862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15816" y="5877272"/>
            <a:ext cx="352839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(1860-1900)</a:t>
            </a:r>
            <a:endParaRPr lang="ru-RU" sz="28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урный день 18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88640"/>
            <a:ext cx="6314054" cy="6115612"/>
          </a:xfrm>
        </p:spPr>
      </p:pic>
      <p:sp>
        <p:nvSpPr>
          <p:cNvPr id="3" name="Прямоугольник 2"/>
          <p:cNvSpPr/>
          <p:nvPr/>
        </p:nvSpPr>
        <p:spPr>
          <a:xfrm>
            <a:off x="3419872" y="6381328"/>
            <a:ext cx="23078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Бурный день. 1897.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есна Большая вода 18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132446"/>
            <a:ext cx="5245752" cy="6176874"/>
          </a:xfrm>
        </p:spPr>
      </p:pic>
      <p:sp>
        <p:nvSpPr>
          <p:cNvPr id="3" name="Прямоугольник 2"/>
          <p:cNvSpPr/>
          <p:nvPr/>
        </p:nvSpPr>
        <p:spPr>
          <a:xfrm>
            <a:off x="3131840" y="6372036"/>
            <a:ext cx="31127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Весна Большая вода. 1897.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ечер на Волге 1887-188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5889" y="476672"/>
            <a:ext cx="8766679" cy="5505475"/>
          </a:xfrm>
        </p:spPr>
      </p:pic>
      <p:sp>
        <p:nvSpPr>
          <p:cNvPr id="3" name="Прямоугольник 2"/>
          <p:cNvSpPr/>
          <p:nvPr/>
        </p:nvSpPr>
        <p:spPr>
          <a:xfrm>
            <a:off x="2915816" y="6237312"/>
            <a:ext cx="31268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Вечер на Волге. 1887-1888.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ечер на рек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6215" y="548680"/>
            <a:ext cx="8938925" cy="5184576"/>
          </a:xfrm>
        </p:spPr>
      </p:pic>
      <p:sp>
        <p:nvSpPr>
          <p:cNvPr id="5" name="Прямоугольник 4"/>
          <p:cNvSpPr/>
          <p:nvPr/>
        </p:nvSpPr>
        <p:spPr>
          <a:xfrm>
            <a:off x="3491880" y="6021288"/>
            <a:ext cx="18439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Вечер на реке.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ечерние тен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0483" y="764704"/>
            <a:ext cx="8759053" cy="5001419"/>
          </a:xfrm>
        </p:spPr>
      </p:pic>
      <p:sp>
        <p:nvSpPr>
          <p:cNvPr id="3" name="Прямоугольник 2"/>
          <p:cNvSpPr/>
          <p:nvPr/>
        </p:nvSpPr>
        <p:spPr>
          <a:xfrm>
            <a:off x="3635896" y="5949280"/>
            <a:ext cx="19232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Вечерние тени.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ечерний звон 189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11538" y="188640"/>
            <a:ext cx="7576886" cy="5937523"/>
          </a:xfrm>
        </p:spPr>
      </p:pic>
      <p:sp>
        <p:nvSpPr>
          <p:cNvPr id="3" name="Прямоугольник 2"/>
          <p:cNvSpPr/>
          <p:nvPr/>
        </p:nvSpPr>
        <p:spPr>
          <a:xfrm>
            <a:off x="3491880" y="6237312"/>
            <a:ext cx="25138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Вечерний звон. 1892.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ладимирка 189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9810" y="260648"/>
            <a:ext cx="8799831" cy="5649491"/>
          </a:xfrm>
        </p:spPr>
      </p:pic>
      <p:sp>
        <p:nvSpPr>
          <p:cNvPr id="3" name="Прямоугольник 2"/>
          <p:cNvSpPr/>
          <p:nvPr/>
        </p:nvSpPr>
        <p:spPr>
          <a:xfrm>
            <a:off x="3419872" y="6093296"/>
            <a:ext cx="22487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/>
              <a:t>Владимирка</a:t>
            </a:r>
            <a:r>
              <a:rPr lang="ru-RU" sz="2000" dirty="0"/>
              <a:t>. 1892.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Ду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98540"/>
            <a:ext cx="5832647" cy="6057876"/>
          </a:xfrm>
        </p:spPr>
      </p:pic>
      <p:sp>
        <p:nvSpPr>
          <p:cNvPr id="3" name="Прямоугольник 2"/>
          <p:cNvSpPr/>
          <p:nvPr/>
        </p:nvSpPr>
        <p:spPr>
          <a:xfrm>
            <a:off x="4283968" y="6309320"/>
            <a:ext cx="661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Дуб.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Зимой в лесу Вол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2" y="188640"/>
            <a:ext cx="4896972" cy="6094009"/>
          </a:xfrm>
        </p:spPr>
      </p:pic>
      <p:sp>
        <p:nvSpPr>
          <p:cNvPr id="3" name="Прямоугольник 2"/>
          <p:cNvSpPr/>
          <p:nvPr/>
        </p:nvSpPr>
        <p:spPr>
          <a:xfrm>
            <a:off x="3707904" y="6309320"/>
            <a:ext cx="23151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Зимой в лесу Волк.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Золота осень Слободка 188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877" y="188640"/>
            <a:ext cx="8738849" cy="5505475"/>
          </a:xfrm>
        </p:spPr>
      </p:pic>
      <p:sp>
        <p:nvSpPr>
          <p:cNvPr id="3" name="Прямоугольник 2"/>
          <p:cNvSpPr/>
          <p:nvPr/>
        </p:nvSpPr>
        <p:spPr>
          <a:xfrm>
            <a:off x="3059832" y="6021288"/>
            <a:ext cx="34853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Золота осень. Слободка. 1889.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ЛЕВИТАН ГЛАЗАМИ ХУДОЖНИКОВ</a:t>
            </a:r>
          </a:p>
        </p:txBody>
      </p:sp>
      <p:pic>
        <p:nvPicPr>
          <p:cNvPr id="4" name="Содержимое 3" descr="Велентин Серов Портрет Левита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412776"/>
            <a:ext cx="3228520" cy="4525963"/>
          </a:xfrm>
        </p:spPr>
      </p:pic>
      <p:pic>
        <p:nvPicPr>
          <p:cNvPr id="5" name="Рисунок 4" descr="Поленов Портрет Левитан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1412776"/>
            <a:ext cx="3893583" cy="454503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971600" y="5949280"/>
            <a:ext cx="324036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Портрет Левитана. В. Серов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355976" y="5949280"/>
            <a:ext cx="388843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Портрет Левитана. Поленов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Золотая осень 189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3" y="107599"/>
            <a:ext cx="8741187" cy="5697665"/>
          </a:xfrm>
        </p:spPr>
      </p:pic>
      <p:sp>
        <p:nvSpPr>
          <p:cNvPr id="3" name="Прямоугольник 2"/>
          <p:cNvSpPr/>
          <p:nvPr/>
        </p:nvSpPr>
        <p:spPr>
          <a:xfrm>
            <a:off x="3635896" y="6021288"/>
            <a:ext cx="24350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Золотая осень. 1895.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Крепость Финлянд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845" y="188640"/>
            <a:ext cx="8802643" cy="6048672"/>
          </a:xfrm>
        </p:spPr>
      </p:pic>
      <p:sp>
        <p:nvSpPr>
          <p:cNvPr id="3" name="Прямоугольник 2"/>
          <p:cNvSpPr/>
          <p:nvPr/>
        </p:nvSpPr>
        <p:spPr>
          <a:xfrm>
            <a:off x="3491880" y="6309320"/>
            <a:ext cx="26148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Крепость Финляндия.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Лесистый берег 189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77048"/>
            <a:ext cx="8464309" cy="6055237"/>
          </a:xfrm>
        </p:spPr>
      </p:pic>
      <p:sp>
        <p:nvSpPr>
          <p:cNvPr id="3" name="Прямоугольник 2"/>
          <p:cNvSpPr/>
          <p:nvPr/>
        </p:nvSpPr>
        <p:spPr>
          <a:xfrm>
            <a:off x="3491880" y="6309320"/>
            <a:ext cx="26015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Лесистый берег. 1892.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Летний вечер 19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3" y="181150"/>
            <a:ext cx="8731966" cy="5945013"/>
          </a:xfrm>
        </p:spPr>
      </p:pic>
      <p:sp>
        <p:nvSpPr>
          <p:cNvPr id="3" name="Прямоугольник 2"/>
          <p:cNvSpPr/>
          <p:nvPr/>
        </p:nvSpPr>
        <p:spPr>
          <a:xfrm>
            <a:off x="3563888" y="6237312"/>
            <a:ext cx="23797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Летний вечер. 1900.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Март189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88640"/>
            <a:ext cx="7433474" cy="6095449"/>
          </a:xfrm>
        </p:spPr>
      </p:pic>
      <p:sp>
        <p:nvSpPr>
          <p:cNvPr id="3" name="Прямоугольник 2"/>
          <p:cNvSpPr/>
          <p:nvPr/>
        </p:nvSpPr>
        <p:spPr>
          <a:xfrm>
            <a:off x="3923928" y="6309320"/>
            <a:ext cx="13987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Март.1895.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Мостик Саввинская слобода под Звенигородом 188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188640"/>
            <a:ext cx="6984776" cy="6146603"/>
          </a:xfrm>
        </p:spPr>
      </p:pic>
      <p:sp>
        <p:nvSpPr>
          <p:cNvPr id="3" name="Прямоугольник 2"/>
          <p:cNvSpPr/>
          <p:nvPr/>
        </p:nvSpPr>
        <p:spPr>
          <a:xfrm>
            <a:off x="1115616" y="6372036"/>
            <a:ext cx="69847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Мостик Саввинская слобода под Звенигородом. 1884.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Над вечным покоем Эскиз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88640"/>
            <a:ext cx="8248064" cy="6062327"/>
          </a:xfrm>
        </p:spPr>
      </p:pic>
      <p:sp>
        <p:nvSpPr>
          <p:cNvPr id="3" name="Прямоугольник 2"/>
          <p:cNvSpPr/>
          <p:nvPr/>
        </p:nvSpPr>
        <p:spPr>
          <a:xfrm>
            <a:off x="3059832" y="6309320"/>
            <a:ext cx="32605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Над вечным покоем. Эскиз.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Над вечным покоем18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66612"/>
            <a:ext cx="8596659" cy="6166148"/>
          </a:xfrm>
        </p:spPr>
      </p:pic>
      <p:sp>
        <p:nvSpPr>
          <p:cNvPr id="3" name="Прямоугольник 2"/>
          <p:cNvSpPr/>
          <p:nvPr/>
        </p:nvSpPr>
        <p:spPr>
          <a:xfrm>
            <a:off x="2987824" y="6381328"/>
            <a:ext cx="30425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Над вечным покоем.1894.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Тишина 189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81827"/>
            <a:ext cx="8367711" cy="6156245"/>
          </a:xfrm>
        </p:spPr>
      </p:pic>
      <p:sp>
        <p:nvSpPr>
          <p:cNvPr id="3" name="Прямоугольник 2"/>
          <p:cNvSpPr/>
          <p:nvPr/>
        </p:nvSpPr>
        <p:spPr>
          <a:xfrm>
            <a:off x="3707904" y="6372036"/>
            <a:ext cx="17211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Тишина. 1898.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Ненюфары189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29434"/>
            <a:ext cx="8597437" cy="6204596"/>
          </a:xfrm>
        </p:spPr>
      </p:pic>
      <p:sp>
        <p:nvSpPr>
          <p:cNvPr id="3" name="Прямоугольник 2"/>
          <p:cNvSpPr/>
          <p:nvPr/>
        </p:nvSpPr>
        <p:spPr>
          <a:xfrm>
            <a:off x="3563888" y="6372036"/>
            <a:ext cx="20938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Ненюфары.1895.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936104"/>
          </a:xfrm>
        </p:spPr>
        <p:txBody>
          <a:bodyPr/>
          <a:lstStyle/>
          <a:p>
            <a:r>
              <a:rPr lang="ru-RU" dirty="0"/>
              <a:t>БИОГРАФИЯ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7606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400" dirty="0"/>
              <a:t>Исаак Ильич Левитан – великий русский художник. Известен как мастер «пейзажных настроений», в своих картинах воспевал красоту русской природы. </a:t>
            </a:r>
          </a:p>
          <a:p>
            <a:pPr marL="0" indent="0">
              <a:buNone/>
            </a:pPr>
            <a:r>
              <a:rPr lang="ru-RU" sz="1400" dirty="0"/>
              <a:t>Родился Исаак Ильич Левитан 18 (30) августа, 1860 г., в интеллигентной еврейской семье.</a:t>
            </a:r>
          </a:p>
          <a:p>
            <a:pPr marL="0" indent="0">
              <a:buNone/>
            </a:pPr>
            <a:r>
              <a:rPr lang="ru-RU" sz="1400" dirty="0"/>
              <a:t>В 1870 г. семья будущего художника перебралась в столицу. Когда Исааку исполнилось 13 лет, он стал студентом столичного училища живописи. Обучался у Перова, Поленова, Саврасова.</a:t>
            </a:r>
          </a:p>
          <a:p>
            <a:pPr marL="0" indent="0">
              <a:buNone/>
            </a:pPr>
            <a:r>
              <a:rPr lang="ru-RU" sz="1400" dirty="0"/>
              <a:t>В 1875 г. Исаак потерял мать. Финансовое положение семьи было настолько плохим, что училище периодически помогало ей деньгами. Через год юный Левитан, талант которого признавали и его великие учителя, и ректор училища, был освобожден от уплаты за образование. Еще через год, после смерти отца, Левитан стал студентом пейзажного класса А. Саврасова.</a:t>
            </a:r>
          </a:p>
          <a:p>
            <a:pPr marL="0" indent="0">
              <a:buNone/>
            </a:pPr>
            <a:r>
              <a:rPr lang="ru-RU" sz="1400" dirty="0"/>
              <a:t>Весной 1885 г. Исаак Ильич окончил обучение. Но вместо звания художника ему выдали другой диплом, свидетельствующий о том, что он может работать учителем чистописания.</a:t>
            </a:r>
          </a:p>
          <a:p>
            <a:pPr marL="0" indent="0">
              <a:buNone/>
            </a:pPr>
            <a:r>
              <a:rPr lang="ru-RU" sz="1400" dirty="0"/>
              <a:t>Апрель 1885 г. ознаменовался знакомством Левитана с А.П. Чеховым. Дружба этих ярких, талантливых людей, была непростой и порой походила на яростное соперничество.</a:t>
            </a:r>
          </a:p>
          <a:p>
            <a:pPr marL="0" indent="0">
              <a:buNone/>
            </a:pPr>
            <a:r>
              <a:rPr lang="ru-RU" sz="1400" dirty="0"/>
              <a:t>Во второй половине 80-х годов финансовое положение Исаака Ильича стабилизировалось. Но непростое детство и беспокойная юность неблагоприятно сказались на состоянии здоровья. У художника резко обострилось сердечное заболевание.</a:t>
            </a:r>
          </a:p>
          <a:p>
            <a:pPr marL="0" indent="0">
              <a:buNone/>
            </a:pPr>
            <a:r>
              <a:rPr lang="ru-RU" sz="1400" dirty="0"/>
              <a:t>Здоровье нормализовалось после поездки в Крым. После этого художник организовал выставку 50 пейзажей.</a:t>
            </a:r>
          </a:p>
          <a:p>
            <a:pPr marL="0" indent="0">
              <a:buNone/>
            </a:pPr>
            <a:r>
              <a:rPr lang="ru-RU" sz="1400" dirty="0"/>
              <a:t>В 1888 г. состоялось путешествие Левитана на Волгу, о котором он давно мечтал. Во время этой поездки художник “влюбился” в местечко Плес, где провел три замечательных в плане творчества летних сезона. Именно там он создал около двухсот пейзажей, в том числе и картину “Над вечным покоем”.</a:t>
            </a:r>
          </a:p>
          <a:p>
            <a:pPr marL="0" indent="0">
              <a:buNone/>
            </a:pPr>
            <a:r>
              <a:rPr lang="ru-RU" sz="1400" dirty="0"/>
              <a:t>В 1896 г. художник вторично переболел тифом. Из-за этого обострилась аневризма сердца. В 1899 г. он по настоянию врачей отправился в Ялту на лечение. Но заболевание уже приобрело необратимый характер, и лечение не помогло.</a:t>
            </a:r>
          </a:p>
          <a:p>
            <a:pPr marL="0" indent="0">
              <a:buNone/>
            </a:pPr>
            <a:r>
              <a:rPr lang="ru-RU" sz="1400" dirty="0"/>
              <a:t>И. Левитан ушел из жизни 22 июля (4 августа) 1900 г. Около 300 этюдов и 40 картин остались незавершенными. Для детей будет важно знать, что в 1901 г. в Санкт-Петербурге и Москве состоялась посмертная выставка художника. На ней было представлено даже незавершенное полотно “Озеро”.</a:t>
            </a:r>
          </a:p>
          <a:p>
            <a:pPr marL="0" indent="0">
              <a:buNone/>
            </a:pPr>
            <a:endParaRPr lang="ru-RU" sz="20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Тихая обитель 189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18675"/>
            <a:ext cx="7876138" cy="6190645"/>
          </a:xfrm>
        </p:spPr>
      </p:pic>
      <p:sp>
        <p:nvSpPr>
          <p:cNvPr id="3" name="Прямоугольник 2"/>
          <p:cNvSpPr/>
          <p:nvPr/>
        </p:nvSpPr>
        <p:spPr>
          <a:xfrm>
            <a:off x="3347864" y="6381328"/>
            <a:ext cx="24296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Тихая обитель. 1890.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ерезовая рощ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55776" y="188640"/>
            <a:ext cx="4346303" cy="6100073"/>
          </a:xfrm>
        </p:spPr>
      </p:pic>
      <p:sp>
        <p:nvSpPr>
          <p:cNvPr id="3" name="Прямоугольник 2"/>
          <p:cNvSpPr/>
          <p:nvPr/>
        </p:nvSpPr>
        <p:spPr>
          <a:xfrm>
            <a:off x="3635896" y="6372036"/>
            <a:ext cx="2032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Березовая роща.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Тропинка в лесу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588588"/>
            <a:ext cx="8741477" cy="5070057"/>
          </a:xfrm>
        </p:spPr>
      </p:pic>
      <p:sp>
        <p:nvSpPr>
          <p:cNvPr id="3" name="Прямоугольник 2"/>
          <p:cNvSpPr/>
          <p:nvPr/>
        </p:nvSpPr>
        <p:spPr>
          <a:xfrm>
            <a:off x="3635896" y="5877272"/>
            <a:ext cx="20489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Тропинка в лесу.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У омута 189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7818" y="764704"/>
            <a:ext cx="8728364" cy="5040560"/>
          </a:xfrm>
        </p:spPr>
      </p:pic>
      <p:sp>
        <p:nvSpPr>
          <p:cNvPr id="3" name="Прямоугольник 2"/>
          <p:cNvSpPr/>
          <p:nvPr/>
        </p:nvSpPr>
        <p:spPr>
          <a:xfrm>
            <a:off x="179512" y="5877272"/>
            <a:ext cx="871296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У омута. 1892.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Цветущие яблон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92587"/>
            <a:ext cx="8483579" cy="6142111"/>
          </a:xfrm>
        </p:spPr>
      </p:pic>
      <p:sp>
        <p:nvSpPr>
          <p:cNvPr id="3" name="Прямоугольник 2"/>
          <p:cNvSpPr/>
          <p:nvPr/>
        </p:nvSpPr>
        <p:spPr>
          <a:xfrm>
            <a:off x="3491880" y="6381328"/>
            <a:ext cx="22499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Цветущие яблони.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Цепь гор Монбла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72562"/>
            <a:ext cx="8352928" cy="6232568"/>
          </a:xfrm>
        </p:spPr>
      </p:pic>
      <p:sp>
        <p:nvSpPr>
          <p:cNvPr id="3" name="Прямоугольник 2"/>
          <p:cNvSpPr/>
          <p:nvPr/>
        </p:nvSpPr>
        <p:spPr>
          <a:xfrm>
            <a:off x="3347864" y="6453336"/>
            <a:ext cx="23423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Цепь гор. Монблан.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уря Дождь 189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97824"/>
            <a:ext cx="8462646" cy="6296209"/>
          </a:xfrm>
        </p:spPr>
      </p:pic>
      <p:sp>
        <p:nvSpPr>
          <p:cNvPr id="5" name="Прямоугольник 4"/>
          <p:cNvSpPr/>
          <p:nvPr/>
        </p:nvSpPr>
        <p:spPr>
          <a:xfrm>
            <a:off x="3347864" y="6453336"/>
            <a:ext cx="22545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Буря. Дождь. 1899.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Канал в Венеци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71799" y="188640"/>
            <a:ext cx="3931637" cy="6048672"/>
          </a:xfrm>
        </p:spPr>
      </p:pic>
      <p:sp>
        <p:nvSpPr>
          <p:cNvPr id="7" name="Прямоугольник 6"/>
          <p:cNvSpPr/>
          <p:nvPr/>
        </p:nvSpPr>
        <p:spPr>
          <a:xfrm>
            <a:off x="3707904" y="6341258"/>
            <a:ext cx="21521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Канал в Венеции.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Лесные фиалки и незабудки188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03965" y="180404"/>
            <a:ext cx="4500283" cy="6056908"/>
          </a:xfrm>
        </p:spPr>
      </p:pic>
      <p:sp>
        <p:nvSpPr>
          <p:cNvPr id="5" name="Прямоугольник 4"/>
          <p:cNvSpPr/>
          <p:nvPr/>
        </p:nvSpPr>
        <p:spPr>
          <a:xfrm>
            <a:off x="2627784" y="6341258"/>
            <a:ext cx="3919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Лесные фиалки и незабудки.1889.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Луг на опушке лес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27784" y="111148"/>
            <a:ext cx="4206633" cy="6126164"/>
          </a:xfrm>
        </p:spPr>
      </p:pic>
      <p:sp>
        <p:nvSpPr>
          <p:cNvPr id="5" name="Прямоугольник 4"/>
          <p:cNvSpPr/>
          <p:nvPr/>
        </p:nvSpPr>
        <p:spPr>
          <a:xfrm>
            <a:off x="3528723" y="6309320"/>
            <a:ext cx="24114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Луг на опушке леса.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Озеро Русь 19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17341"/>
            <a:ext cx="8807416" cy="6181205"/>
          </a:xfrm>
        </p:spPr>
      </p:pic>
      <p:sp>
        <p:nvSpPr>
          <p:cNvPr id="3" name="Прямоугольник 2"/>
          <p:cNvSpPr/>
          <p:nvPr/>
        </p:nvSpPr>
        <p:spPr>
          <a:xfrm>
            <a:off x="3419872" y="6381328"/>
            <a:ext cx="20367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Озеро Русь 1900.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Лунная ночь 18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27784" y="188640"/>
            <a:ext cx="4176464" cy="6097027"/>
          </a:xfrm>
        </p:spPr>
      </p:pic>
      <p:sp>
        <p:nvSpPr>
          <p:cNvPr id="5" name="Прямоугольник 4"/>
          <p:cNvSpPr/>
          <p:nvPr/>
        </p:nvSpPr>
        <p:spPr>
          <a:xfrm>
            <a:off x="3563888" y="6381328"/>
            <a:ext cx="2250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Лунная ночь. 1897.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Мельницы Сумерки Деревн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99792" y="116632"/>
            <a:ext cx="4129937" cy="6134655"/>
          </a:xfrm>
        </p:spPr>
      </p:pic>
      <p:sp>
        <p:nvSpPr>
          <p:cNvPr id="5" name="Прямоугольник 4"/>
          <p:cNvSpPr/>
          <p:nvPr/>
        </p:nvSpPr>
        <p:spPr>
          <a:xfrm>
            <a:off x="2987824" y="6309320"/>
            <a:ext cx="35543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Мельницы. Сумерки. Деревня.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На Волге 188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549410"/>
            <a:ext cx="8753470" cy="5352122"/>
          </a:xfrm>
        </p:spPr>
      </p:pic>
      <p:sp>
        <p:nvSpPr>
          <p:cNvPr id="7" name="Прямоугольник 6"/>
          <p:cNvSpPr/>
          <p:nvPr/>
        </p:nvSpPr>
        <p:spPr>
          <a:xfrm>
            <a:off x="3707904" y="6093296"/>
            <a:ext cx="18428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На Волге. 1889.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На Волге 18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123" y="692696"/>
            <a:ext cx="8882099" cy="5075485"/>
          </a:xfrm>
        </p:spPr>
      </p:pic>
      <p:sp>
        <p:nvSpPr>
          <p:cNvPr id="5" name="Прямоугольник 4"/>
          <p:cNvSpPr/>
          <p:nvPr/>
        </p:nvSpPr>
        <p:spPr>
          <a:xfrm>
            <a:off x="3563888" y="5949280"/>
            <a:ext cx="19069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На Волге. 1896.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Осеннее утро Туман 18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3629" y="620688"/>
            <a:ext cx="8910520" cy="5180831"/>
          </a:xfrm>
        </p:spPr>
      </p:pic>
      <p:sp>
        <p:nvSpPr>
          <p:cNvPr id="5" name="Прямоугольник 4"/>
          <p:cNvSpPr/>
          <p:nvPr/>
        </p:nvSpPr>
        <p:spPr>
          <a:xfrm>
            <a:off x="3131840" y="6093296"/>
            <a:ext cx="31503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Осеннее утро. Туман. 1887.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Осенний день 187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2" y="188640"/>
            <a:ext cx="4769939" cy="6202780"/>
          </a:xfrm>
        </p:spPr>
      </p:pic>
      <p:sp>
        <p:nvSpPr>
          <p:cNvPr id="5" name="Прямоугольник 4"/>
          <p:cNvSpPr/>
          <p:nvPr/>
        </p:nvSpPr>
        <p:spPr>
          <a:xfrm>
            <a:off x="3419872" y="6413266"/>
            <a:ext cx="24329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Осенний день. 1879.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Осенний пейзаж 189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548680"/>
            <a:ext cx="8865511" cy="5073427"/>
          </a:xfrm>
        </p:spPr>
      </p:pic>
      <p:sp>
        <p:nvSpPr>
          <p:cNvPr id="5" name="Прямоугольник 4"/>
          <p:cNvSpPr/>
          <p:nvPr/>
        </p:nvSpPr>
        <p:spPr>
          <a:xfrm>
            <a:off x="3275856" y="5949280"/>
            <a:ext cx="27134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/>
              <a:t>Осенний пейзаж. </a:t>
            </a:r>
            <a:r>
              <a:rPr lang="ru-RU" sz="2000" dirty="0"/>
              <a:t>1898.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Осень 18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95148"/>
            <a:ext cx="8759560" cy="6114172"/>
          </a:xfrm>
        </p:spPr>
      </p:pic>
      <p:sp>
        <p:nvSpPr>
          <p:cNvPr id="7" name="Прямоугольник 6"/>
          <p:cNvSpPr/>
          <p:nvPr/>
        </p:nvSpPr>
        <p:spPr>
          <a:xfrm>
            <a:off x="3707904" y="6381328"/>
            <a:ext cx="14975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Осень.1897.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Осень Мельница Плес 188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0836" y="548680"/>
            <a:ext cx="8792930" cy="5338565"/>
          </a:xfrm>
        </p:spPr>
      </p:pic>
      <p:sp>
        <p:nvSpPr>
          <p:cNvPr id="5" name="Прямоугольник 4"/>
          <p:cNvSpPr/>
          <p:nvPr/>
        </p:nvSpPr>
        <p:spPr>
          <a:xfrm>
            <a:off x="2949120" y="6156012"/>
            <a:ext cx="33960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Осень Мельница. Плес. 1888.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Осень Туман18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88640"/>
            <a:ext cx="7569005" cy="6149817"/>
          </a:xfrm>
        </p:spPr>
      </p:pic>
      <p:sp>
        <p:nvSpPr>
          <p:cNvPr id="5" name="Прямоугольник 4"/>
          <p:cNvSpPr/>
          <p:nvPr/>
        </p:nvSpPr>
        <p:spPr>
          <a:xfrm>
            <a:off x="3453617" y="6381328"/>
            <a:ext cx="23344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Осень. Туман. 1896.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лес Этю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444" y="620688"/>
            <a:ext cx="8788044" cy="5246462"/>
          </a:xfrm>
        </p:spPr>
      </p:pic>
      <p:sp>
        <p:nvSpPr>
          <p:cNvPr id="3" name="Прямоугольник 2"/>
          <p:cNvSpPr/>
          <p:nvPr/>
        </p:nvSpPr>
        <p:spPr>
          <a:xfrm>
            <a:off x="3851920" y="6093296"/>
            <a:ext cx="13942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Плес Этюд.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ейзаж с параходом188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116632"/>
            <a:ext cx="8856984" cy="6048055"/>
          </a:xfrm>
        </p:spPr>
      </p:pic>
      <p:sp>
        <p:nvSpPr>
          <p:cNvPr id="5" name="Прямоугольник 4"/>
          <p:cNvSpPr/>
          <p:nvPr/>
        </p:nvSpPr>
        <p:spPr>
          <a:xfrm>
            <a:off x="2987824" y="6309320"/>
            <a:ext cx="30852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Пейзаж с параходом.1889.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ечка Истр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537407"/>
            <a:ext cx="8784976" cy="5543320"/>
          </a:xfrm>
        </p:spPr>
      </p:pic>
      <p:sp>
        <p:nvSpPr>
          <p:cNvPr id="5" name="Прямоугольник 4"/>
          <p:cNvSpPr/>
          <p:nvPr/>
        </p:nvSpPr>
        <p:spPr>
          <a:xfrm>
            <a:off x="3779912" y="6237312"/>
            <a:ext cx="16151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Речка Истра.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аввинская слобода 188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0137" y="332656"/>
            <a:ext cx="8662343" cy="5568649"/>
          </a:xfrm>
        </p:spPr>
      </p:pic>
      <p:sp>
        <p:nvSpPr>
          <p:cNvPr id="5" name="Прямоугольник 4"/>
          <p:cNvSpPr/>
          <p:nvPr/>
        </p:nvSpPr>
        <p:spPr>
          <a:xfrm>
            <a:off x="3051487" y="6084004"/>
            <a:ext cx="31008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Саввинская слобода. 1884.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вежий ветер Волга 189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3" y="196328"/>
            <a:ext cx="8770206" cy="5341853"/>
          </a:xfrm>
        </p:spPr>
      </p:pic>
      <p:sp>
        <p:nvSpPr>
          <p:cNvPr id="5" name="Прямоугольник 4"/>
          <p:cNvSpPr/>
          <p:nvPr/>
        </p:nvSpPr>
        <p:spPr>
          <a:xfrm>
            <a:off x="2915816" y="5805264"/>
            <a:ext cx="3127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Свежий ветер. Волга. 1895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умерки 189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6635" y="188640"/>
            <a:ext cx="8768494" cy="5937523"/>
          </a:xfrm>
        </p:spPr>
      </p:pic>
      <p:sp>
        <p:nvSpPr>
          <p:cNvPr id="5" name="Прямоугольник 4"/>
          <p:cNvSpPr/>
          <p:nvPr/>
        </p:nvSpPr>
        <p:spPr>
          <a:xfrm>
            <a:off x="3621996" y="6228020"/>
            <a:ext cx="17684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Сумерки. 1899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умерки Луна 189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88640"/>
            <a:ext cx="7000007" cy="5981117"/>
          </a:xfrm>
        </p:spPr>
      </p:pic>
      <p:sp>
        <p:nvSpPr>
          <p:cNvPr id="5" name="Прямоугольник 4"/>
          <p:cNvSpPr/>
          <p:nvPr/>
        </p:nvSpPr>
        <p:spPr>
          <a:xfrm>
            <a:off x="3355898" y="6228020"/>
            <a:ext cx="24881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Сумерки. Луна. 1899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умерки Остатки былого Финляндия 18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404664"/>
            <a:ext cx="8868864" cy="5721499"/>
          </a:xfrm>
        </p:spPr>
      </p:pic>
      <p:sp>
        <p:nvSpPr>
          <p:cNvPr id="5" name="Прямоугольник 4"/>
          <p:cNvSpPr/>
          <p:nvPr/>
        </p:nvSpPr>
        <p:spPr>
          <a:xfrm>
            <a:off x="1907704" y="6167045"/>
            <a:ext cx="55446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Сумерки .Остатки былого .Финляндия .1897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умерки Последние лучи солнца 189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88640"/>
            <a:ext cx="6192688" cy="6075026"/>
          </a:xfrm>
        </p:spPr>
      </p:pic>
      <p:sp>
        <p:nvSpPr>
          <p:cNvPr id="5" name="Прямоугольник 4"/>
          <p:cNvSpPr/>
          <p:nvPr/>
        </p:nvSpPr>
        <p:spPr>
          <a:xfrm>
            <a:off x="2426669" y="6341258"/>
            <a:ext cx="45509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Сумерки .Последние лучи солнца .1899.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умерки Стога189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97953" y="188639"/>
            <a:ext cx="7590471" cy="6120681"/>
          </a:xfrm>
        </p:spPr>
      </p:pic>
      <p:sp>
        <p:nvSpPr>
          <p:cNvPr id="5" name="Прямоугольник 4"/>
          <p:cNvSpPr/>
          <p:nvPr/>
        </p:nvSpPr>
        <p:spPr>
          <a:xfrm>
            <a:off x="3360771" y="6381328"/>
            <a:ext cx="24683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Сумерки. Стога. 1899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од Звенигородом 188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7580" y="620688"/>
            <a:ext cx="8663836" cy="5505475"/>
          </a:xfrm>
        </p:spPr>
      </p:pic>
      <p:sp>
        <p:nvSpPr>
          <p:cNvPr id="5" name="Прямоугольник 4"/>
          <p:cNvSpPr/>
          <p:nvPr/>
        </p:nvSpPr>
        <p:spPr>
          <a:xfrm>
            <a:off x="3115511" y="6228020"/>
            <a:ext cx="29558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Под Звенигородом .1884.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Золотой пле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34274"/>
            <a:ext cx="8671045" cy="5084385"/>
          </a:xfrm>
        </p:spPr>
      </p:pic>
      <p:sp>
        <p:nvSpPr>
          <p:cNvPr id="7" name="Прямоугольник 6"/>
          <p:cNvSpPr/>
          <p:nvPr/>
        </p:nvSpPr>
        <p:spPr>
          <a:xfrm>
            <a:off x="683568" y="5229200"/>
            <a:ext cx="7776864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Плес – маленький заштатный городок на берегу Волги, где Левитан работал на протяжении трех лет (1888-1890). Здесь Левитан впервые нашел те мотивы и сюжеты, которые в последствии увековечили его имя, а, заодно, и имя Плеса. Золотой Плес – один из шедевров, созданных Левитаном в это время. С поразительной чуткостью переданы в этом полотне ощущение умиротворенной тишины, мягкое </a:t>
            </a:r>
            <a:r>
              <a:rPr lang="ru-RU" sz="1600">
                <a:solidFill>
                  <a:schemeClr val="tx1"/>
                </a:solidFill>
              </a:rPr>
              <a:t>сияние предзакатного света</a:t>
            </a:r>
            <a:r>
              <a:rPr lang="ru-RU" sz="1600" dirty="0">
                <a:solidFill>
                  <a:schemeClr val="tx1"/>
                </a:solidFill>
              </a:rPr>
              <a:t>, нежное марево тумана, плывущего над спящей рекой…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860032" y="4797152"/>
            <a:ext cx="4032448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Исаак Левитан. Золотой Плёс. 1889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оследняя работа Левитана Этюд к Уборке сена 19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042" y="476672"/>
            <a:ext cx="8873136" cy="5201023"/>
          </a:xfrm>
        </p:spPr>
      </p:pic>
      <p:sp>
        <p:nvSpPr>
          <p:cNvPr id="5" name="Прямоугольник 4"/>
          <p:cNvSpPr/>
          <p:nvPr/>
        </p:nvSpPr>
        <p:spPr>
          <a:xfrm>
            <a:off x="1835696" y="5877272"/>
            <a:ext cx="58326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Последняя работа Левитана. </a:t>
            </a:r>
          </a:p>
          <a:p>
            <a:pPr algn="ctr"/>
            <a:r>
              <a:rPr lang="ru-RU" sz="2000" dirty="0"/>
              <a:t>Этюд к «Уборке сена». 1900.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азлив на Сур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3" y="469841"/>
            <a:ext cx="8819522" cy="5455504"/>
          </a:xfrm>
        </p:spPr>
      </p:pic>
      <p:sp>
        <p:nvSpPr>
          <p:cNvPr id="3" name="Прямоугольник 2"/>
          <p:cNvSpPr/>
          <p:nvPr/>
        </p:nvSpPr>
        <p:spPr>
          <a:xfrm>
            <a:off x="3491880" y="6093296"/>
            <a:ext cx="18943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Разлив на Суре.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осле дождя Плёс 188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377612"/>
            <a:ext cx="8810041" cy="5748552"/>
          </a:xfrm>
        </p:spPr>
      </p:pic>
      <p:sp>
        <p:nvSpPr>
          <p:cNvPr id="3" name="Прямоугольник 2"/>
          <p:cNvSpPr/>
          <p:nvPr/>
        </p:nvSpPr>
        <p:spPr>
          <a:xfrm>
            <a:off x="3131840" y="6309320"/>
            <a:ext cx="29081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После дождя. Плёс 1889.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ерезовая роща 188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4293" y="620688"/>
            <a:ext cx="8746110" cy="5073427"/>
          </a:xfrm>
        </p:spPr>
      </p:pic>
      <p:sp>
        <p:nvSpPr>
          <p:cNvPr id="3" name="Прямоугольник 2"/>
          <p:cNvSpPr/>
          <p:nvPr/>
        </p:nvSpPr>
        <p:spPr>
          <a:xfrm>
            <a:off x="3275856" y="6021288"/>
            <a:ext cx="26741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Березовая роща. 1888.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</TotalTime>
  <Words>790</Words>
  <Application>Microsoft Office PowerPoint</Application>
  <PresentationFormat>Экран (4:3)</PresentationFormat>
  <Paragraphs>76</Paragraphs>
  <Slides>60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4" baseType="lpstr">
      <vt:lpstr>Arial</vt:lpstr>
      <vt:lpstr>Calibri</vt:lpstr>
      <vt:lpstr>Times New Roman</vt:lpstr>
      <vt:lpstr>Тема Office</vt:lpstr>
      <vt:lpstr> ЛЕВИТАН ИСААК ИЛЬИЧ  </vt:lpstr>
      <vt:lpstr>ЛЕВИТАН ГЛАЗАМИ ХУДОЖНИКОВ</vt:lpstr>
      <vt:lpstr>БИОГРАФИЯ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ИСААК ЛЕВИТАН</dc:title>
  <dc:creator>User</dc:creator>
  <cp:lastModifiedBy>Elena</cp:lastModifiedBy>
  <cp:revision>26</cp:revision>
  <dcterms:created xsi:type="dcterms:W3CDTF">2012-11-01T17:52:33Z</dcterms:created>
  <dcterms:modified xsi:type="dcterms:W3CDTF">2022-09-30T22:06:56Z</dcterms:modified>
</cp:coreProperties>
</file>