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72" r:id="rId4"/>
    <p:sldId id="273" r:id="rId5"/>
    <p:sldId id="265" r:id="rId6"/>
    <p:sldId id="266" r:id="rId7"/>
    <p:sldId id="262" r:id="rId8"/>
    <p:sldId id="276" r:id="rId9"/>
    <p:sldId id="277" r:id="rId10"/>
    <p:sldId id="269" r:id="rId11"/>
    <p:sldId id="274" r:id="rId12"/>
    <p:sldId id="271" r:id="rId13"/>
    <p:sldId id="263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863C8FD-9D5F-EA9E-EB17-8F0DC414A7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B2810A4F-B919-F84C-CC7F-660B4B4692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0DEBF22-E1B4-F205-F352-B6FA76B9C6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D8867-F975-412C-83D6-C515FEC1D62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5820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A7F051-1BC6-2E4A-AA93-F7F3CB8DA1B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49F617-172D-8C44-BF90-C7862695265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7087D6-47B1-A24D-6ACD-D46F49797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408" y="2492896"/>
            <a:ext cx="10468864" cy="18288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>Родительское собрание</a:t>
            </a:r>
            <a:br>
              <a:rPr lang="ru-RU" sz="6000" dirty="0" smtClean="0"/>
            </a:br>
            <a:r>
              <a:rPr lang="ru-RU" sz="4000" dirty="0" smtClean="0"/>
              <a:t>«Организация и структура работы учителя –логопеда . Роль семьи в преодолении речевого нарушения»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7F28A29-4F78-B7E9-1A5D-244BCAD73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1424" y="4725144"/>
            <a:ext cx="10472928" cy="175260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Подготовила :</a:t>
            </a:r>
          </a:p>
          <a:p>
            <a:r>
              <a:rPr lang="ru-RU" dirty="0" smtClean="0"/>
              <a:t>Учитель –логопед</a:t>
            </a:r>
          </a:p>
          <a:p>
            <a:r>
              <a:rPr lang="ru-RU" dirty="0" err="1" smtClean="0"/>
              <a:t>Гуртовенко</a:t>
            </a:r>
            <a:r>
              <a:rPr lang="ru-RU" dirty="0" smtClean="0"/>
              <a:t> А.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87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33DEF7-21CF-AEA1-2A3C-B845F530EC0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6711" y="857233"/>
            <a:ext cx="11039405" cy="5467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  -это</a:t>
            </a:r>
            <a:r>
              <a:rPr lang="en-US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совокупность специальных упражнений, направленных на укрепление мышц речевого аппарата, развитие силы, подвижности и дифференциальных движений органов, принимающих участие в речи.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="" xmlns:a16="http://schemas.microsoft.com/office/drawing/2014/main" id="{204AF6F2-5008-52AC-9170-19211B2F3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308" y="3264542"/>
            <a:ext cx="4228492" cy="2938802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7E9E30CA-FC10-44C8-6E95-6E4E87342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13" y="2962802"/>
            <a:ext cx="5429288" cy="36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806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DE38055-9CA4-DAD0-045F-572D806B8D71}"/>
              </a:ext>
            </a:extLst>
          </p:cNvPr>
          <p:cNvSpPr txBox="1"/>
          <p:nvPr/>
        </p:nvSpPr>
        <p:spPr>
          <a:xfrm>
            <a:off x="424316" y="1122328"/>
            <a:ext cx="1071396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/>
              <a:t>АРТИКУЛЯЦИОННАЯ ГИМНАСТИКА</a:t>
            </a:r>
          </a:p>
          <a:p>
            <a:r>
              <a:rPr lang="ru-RU"/>
              <a:t>подобна утренней зарядке: </a:t>
            </a:r>
          </a:p>
          <a:p>
            <a:r>
              <a:rPr lang="ru-RU"/>
              <a:t>*усиливает кровообращение</a:t>
            </a:r>
          </a:p>
          <a:p>
            <a:r>
              <a:rPr lang="ru-RU"/>
              <a:t>*развивает гибкость органов речевого аппарата, </a:t>
            </a:r>
          </a:p>
          <a:p>
            <a:r>
              <a:rPr lang="ru-RU"/>
              <a:t>*укрепляет мышцы лица. </a:t>
            </a:r>
          </a:p>
          <a:p>
            <a:r>
              <a:rPr lang="ru-RU"/>
              <a:t>Чтобы ребёнок правильно произносил звуки, его губы и язык должны быть сильными, а движения точными. ⠀</a:t>
            </a:r>
          </a:p>
          <a:p>
            <a:r>
              <a:rPr lang="ru-RU"/>
              <a:t> Как же выполнять артикуляционную гимнастику дома, чтобы ребенку она была интересна? Для этого, в дополнение к общепринятым артикуляционным упражнениям, Вам предлагаются нетрадиционные упражнения, которые носят игровой характер и вызывают положительные эмоции у детей.</a:t>
            </a:r>
          </a:p>
        </p:txBody>
      </p:sp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FDCFF636-577B-FC78-6BC7-E8B2BEDE55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4173202"/>
            <a:ext cx="3082527" cy="229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DEB6F4-74C3-E84E-4E37-23E259E22EF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368" y="1052736"/>
            <a:ext cx="11377264" cy="5328592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Проводя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</a:t>
            </a:r>
            <a:r>
              <a:rPr lang="ru-RU" sz="16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выполнять следующие рекомендации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Проводить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нужно ежедневно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чтобы вырабатываемые у детей навыки закреплялись. Лучше выполнять упражнения 3-4 раза в день по 3-5 минут. Каждое упражнение выполняется по 5-7 раз.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отборе упражнений для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артикуляционной гимнастики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надо соблюдать определенную последовательность, идти от простых упражнений к более сложным. Проводить их лучше эмоционально, в игровой форме.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выполняют сидя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так как в таком положении у ребенка прямая спина, тело не напряжено, руки и ноги находятся в спокойном положении.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должен хорошо видеть лицо взрослого, а также свое лицо, чтобы самостоятельно контролировать правильность выполнения упражнений. Поэтому ребенок и взрослый во время проведения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артикуляционной гимнастики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должны находиться перед настенным зеркалом.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начальных этапах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проводится перед зеркалом под руководством педагога, который рассказывает и показывает выполнение упражнения. Ребёнок выполняет упражнение, а педагог контролирует его действия, следя за точностью движений, плавностью, темпом выполнения и переходом от одного движения к другому. Упражнения выполняются перед зеркалом, медленно, т. к. ребёнку необходим зрительный контроль. После того, как движения будут уяснены, зеркало можно убрать. При этом, </a:t>
            </a:r>
            <a:r>
              <a:rPr lang="ru-RU" sz="16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полезно задавать ребенку вопросы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Что делают зубки? Что делает язычок? Где он находится? Затем темп упражнений можно увеличивать и выполнять их под счёт. Но при этом следить за тем, чтобы упражнения выполнялись точно и плавно, иначе занятия не имеют смысла.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артикуляционные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1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преподносить 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 в виде сказок, стихов, загадок, считалок, образных иллюстраций, слайдов. Занятие становится интересным, увлекательным, эмоциональным. Ребёнок не замечает, что его учат. А это значит, что процесс развития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артикуляционной</a:t>
            </a:r>
            <a:r>
              <a:rPr lang="en-US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моторики протекает активнее, быстрее, преодоление трудностей проходит легче.</a:t>
            </a:r>
            <a:endParaRPr lang="ru-RU" sz="16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490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2142E8-7E2D-7E79-53D8-9A249A2AA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2" y="157956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b="1" i="1">
                <a:solidFill>
                  <a:srgbClr val="7030A0"/>
                </a:solidFill>
              </a:rPr>
              <a:t>Правила работы в домашних тетрадях</a:t>
            </a:r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1B122320-0078-C9A0-293D-F368F7526C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86" y="1300956"/>
            <a:ext cx="5305425" cy="3981450"/>
          </a:xfrm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DF85EE3-642F-E958-A237-26C360607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23982" y="1208820"/>
            <a:ext cx="4768018" cy="52165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- тетради забираются на выходные, возвращаются в понедельник;</a:t>
            </a:r>
            <a:br>
              <a:rPr lang="ru-RU" dirty="0"/>
            </a:br>
            <a:r>
              <a:rPr lang="ru-RU" dirty="0"/>
              <a:t>- задания на развитие мелкой моторики рук (рисование, штриховка и пр.) выполняются карандашами;</a:t>
            </a:r>
            <a:br>
              <a:rPr lang="ru-RU" dirty="0"/>
            </a:br>
            <a:r>
              <a:rPr lang="ru-RU" dirty="0"/>
              <a:t>- весь речевой материал должен быть отработан, т.е. родители должны добиваться правильного и четкого выполнения ребенком задания, даже путем заучивания;</a:t>
            </a:r>
            <a:br>
              <a:rPr lang="ru-RU" dirty="0"/>
            </a:br>
            <a:r>
              <a:rPr lang="ru-RU" dirty="0"/>
              <a:t>- задания должны быть прочитаны ребенку;</a:t>
            </a:r>
            <a:br>
              <a:rPr lang="ru-RU" dirty="0"/>
            </a:br>
            <a:r>
              <a:rPr lang="ru-RU" dirty="0"/>
              <a:t>- все задания выполняются до </a:t>
            </a:r>
            <a:r>
              <a:rPr lang="ru-RU" dirty="0" smtClean="0"/>
              <a:t>конца.</a:t>
            </a:r>
            <a:endParaRPr lang="ru-RU" dirty="0"/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8A2DD2D5-3772-8AC9-C4B1-D2758B29D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15" y="3977245"/>
            <a:ext cx="3476244" cy="2610321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08AE29AA-8057-E94B-DDB7-1CE58E56E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75" y="4530048"/>
            <a:ext cx="2918747" cy="189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49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64305FB8-0AAA-4267-3ACE-525702BE1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679" y="365125"/>
            <a:ext cx="10418642" cy="583737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3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D2D3DE-FFC2-E6CA-34E2-1B97FB4CD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Что такое ОНР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F512627-1AC8-CB31-8459-EB27FE9561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360" y="1920084"/>
            <a:ext cx="6048672" cy="48212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Под 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термином </a:t>
            </a:r>
            <a:r>
              <a:rPr lang="ru-RU" sz="2800" b="1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ОНР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800" b="0" i="0" u="none" strike="noStrike" dirty="0" smtClean="0"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общее недоразвитие речи) </a:t>
            </a:r>
            <a:endParaRPr lang="ru-RU" sz="2800" b="0" i="0" u="none" strike="noStrike" dirty="0" smtClean="0"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0" i="0" u="none" strike="noStrike" dirty="0" smtClean="0"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понимаются 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различные сложные </a:t>
            </a: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речевые</a:t>
            </a:r>
          </a:p>
          <a:p>
            <a:pPr algn="just">
              <a:buNone/>
            </a:pP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расстройства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, при</a:t>
            </a:r>
            <a:r>
              <a:rPr lang="en-US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которых у детей </a:t>
            </a: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нарушено</a:t>
            </a:r>
          </a:p>
          <a:p>
            <a:pPr algn="just">
              <a:buNone/>
            </a:pP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формирование </a:t>
            </a:r>
            <a:r>
              <a:rPr lang="ru-RU" sz="2800" b="1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всех компонентов </a:t>
            </a: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речевой</a:t>
            </a:r>
          </a:p>
          <a:p>
            <a:pPr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itchFamily="18" charset="0"/>
              </a:rPr>
              <a:t>с</a:t>
            </a: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истемы, </a:t>
            </a:r>
            <a:r>
              <a:rPr lang="ru-RU" sz="2800" b="0" i="0" dirty="0" smtClean="0">
                <a:effectLst/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b="0" i="0" dirty="0">
                <a:effectLst/>
                <a:latin typeface="Times New Roman" pitchFamily="18" charset="0"/>
                <a:cs typeface="Times New Roman" pitchFamily="18" charset="0"/>
              </a:rPr>
              <a:t>есть звуковой стороны (фонетики</a:t>
            </a:r>
            <a:r>
              <a:rPr lang="ru-RU" sz="2800" b="0" i="0" dirty="0" smtClean="0">
                <a:effectLst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r>
              <a:rPr lang="ru-RU" sz="2800" b="0" i="0" dirty="0" smtClean="0"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0" i="0" dirty="0">
                <a:effectLst/>
                <a:latin typeface="Times New Roman" pitchFamily="18" charset="0"/>
                <a:cs typeface="Times New Roman" pitchFamily="18" charset="0"/>
              </a:rPr>
              <a:t>смысловой стороны (</a:t>
            </a:r>
            <a:r>
              <a:rPr lang="ru-RU" sz="2800" b="0" i="0" dirty="0" smtClean="0">
                <a:effectLst/>
                <a:latin typeface="Times New Roman" pitchFamily="18" charset="0"/>
                <a:cs typeface="Times New Roman" pitchFamily="18" charset="0"/>
              </a:rPr>
              <a:t>лексики,</a:t>
            </a:r>
            <a:r>
              <a:rPr lang="ru-RU" sz="2800" b="0" i="0" dirty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0" i="0" dirty="0" smtClean="0">
                <a:effectLst/>
                <a:latin typeface="Times New Roman" pitchFamily="18" charset="0"/>
                <a:cs typeface="Times New Roman" pitchFamily="18" charset="0"/>
              </a:rPr>
              <a:t>грамматики)</a:t>
            </a:r>
          </a:p>
          <a:p>
            <a:pPr algn="just">
              <a:buNone/>
            </a:pPr>
            <a:r>
              <a:rPr lang="ru-RU" sz="28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b="0" i="0" dirty="0">
                <a:effectLst/>
                <a:latin typeface="Times New Roman" pitchFamily="18" charset="0"/>
                <a:cs typeface="Times New Roman" pitchFamily="18" charset="0"/>
              </a:rPr>
              <a:t>нормальном слухе и </a:t>
            </a:r>
            <a:r>
              <a:rPr lang="ru-RU" sz="2800" b="0" i="0" dirty="0" err="1" smtClean="0">
                <a:effectLst/>
                <a:latin typeface="Times New Roman" pitchFamily="18" charset="0"/>
                <a:cs typeface="Times New Roman" pitchFamily="18" charset="0"/>
              </a:rPr>
              <a:t>интелекте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0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Общее недоразвитие речи может наблюдаться при различных формах речевой патологии: </a:t>
            </a:r>
            <a:r>
              <a:rPr lang="ru-RU" sz="2800" b="1" i="0" u="none" strike="noStrike" dirty="0">
                <a:effectLst/>
                <a:latin typeface="Times New Roman" panose="02020603050405020304" pitchFamily="18" charset="0"/>
                <a:cs typeface="Times New Roman" pitchFamily="18" charset="0"/>
              </a:rPr>
              <a:t>моторной, сенсорной алалии, дизартрии, детской </a:t>
            </a:r>
            <a:r>
              <a:rPr lang="ru-RU" sz="2800" b="1" i="0" u="none" strike="noStrike" dirty="0" smtClean="0">
                <a:effectLst/>
                <a:latin typeface="Times New Roman" panose="02020603050405020304" pitchFamily="18" charset="0"/>
                <a:cs typeface="Times New Roman" pitchFamily="18" charset="0"/>
              </a:rPr>
              <a:t>афазии, заикании и т. д.</a:t>
            </a:r>
            <a:endParaRPr lang="ru-RU" sz="2800" b="1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A2D4031C-7D58-FF0F-2D62-FCB00A3D29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763" y="1427920"/>
            <a:ext cx="3324303" cy="2216201"/>
          </a:xfrm>
        </p:spPr>
      </p:pic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AC9D942C-C9A5-39E7-96FB-F665F13938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637" y="4033487"/>
            <a:ext cx="5646066" cy="242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3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F12E6A-082A-20DF-C87B-E6CBBFA5725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062788" y="661988"/>
            <a:ext cx="5129212" cy="60642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У всех детей с ОНР всегда отмечается нарушение звукопроизношения, недоразвитие фонематического слуха, выраженное отставание в формировании словарного запаса и грамматического строя.</a:t>
            </a:r>
          </a:p>
          <a:p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Недоразвитие речи у детей может быть выражено </a:t>
            </a:r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различной степени: от полного отсутствия речи до незначительных отклонений в развитии(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уровни ОНР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I - IV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 </a:t>
            </a:r>
            <a:endParaRPr lang="ru-RU" sz="2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8B152030-4C40-05EC-231E-8087ED4EF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7" y="1860143"/>
            <a:ext cx="6514101" cy="366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3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D832741-7D66-684E-9BF7-A2F3940D9BAC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74557" y="1285795"/>
            <a:ext cx="5181600" cy="4679950"/>
          </a:xfrm>
        </p:spPr>
        <p:txBody>
          <a:bodyPr/>
          <a:lstStyle/>
          <a:p>
            <a:pPr algn="ctr">
              <a:buNone/>
            </a:pP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Общее недоразвитие речи относится к тяжелым нарушениям речи. И исправить это нарушение самостоятельно невозможно. Для таких детей создаются специальные логопедические группы, в которые дети зачисляются на три года. </a:t>
            </a:r>
          </a:p>
          <a:p>
            <a:pPr marL="0" indent="0"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проводится комплексно.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800" kern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</a:t>
            </a:r>
            <a:r>
              <a:rPr lang="ru-RU" sz="1800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усмотрены  </a:t>
            </a:r>
            <a:r>
              <a:rPr lang="ru-RU" sz="18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подгрупповые и индивидуальные занятия с детьми.</a:t>
            </a:r>
            <a:endParaRPr lang="ru-RU" sz="1800" b="1" kern="1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Наряду с этим выделяются в вечернее время специальные часы для работы воспитателя с подгруппами и отдельными детьми по коррекции речи по заданию логопеда.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="" xmlns:a16="http://schemas.microsoft.com/office/drawing/2014/main" id="{3CEE32B1-5546-3892-643A-4ACE467F7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25328"/>
            <a:ext cx="5706452" cy="445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70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624B0D-D731-5C9C-F9D4-EDF871263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15CD6352-39A7-8350-A600-1C71446C5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2077"/>
            <a:ext cx="12192000" cy="7120077"/>
          </a:xfrm>
        </p:spPr>
      </p:pic>
    </p:spTree>
    <p:extLst>
      <p:ext uri="{BB962C8B-B14F-4D97-AF65-F5344CB8AC3E}">
        <p14:creationId xmlns:p14="http://schemas.microsoft.com/office/powerpoint/2010/main" val="1756403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7">
            <a:extLst>
              <a:ext uri="{FF2B5EF4-FFF2-40B4-BE49-F238E27FC236}">
                <a16:creationId xmlns="" xmlns:a16="http://schemas.microsoft.com/office/drawing/2014/main" id="{89B9AF26-6A81-CC35-EB0C-5996195332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2566" y="725476"/>
            <a:ext cx="7811927" cy="4615908"/>
            <a:chOff x="288" y="1017"/>
            <a:chExt cx="2880" cy="720"/>
          </a:xfrm>
        </p:grpSpPr>
        <p:cxnSp>
          <p:nvCxnSpPr>
            <p:cNvPr id="2052" name="_s2052">
              <a:extLst>
                <a:ext uri="{FF2B5EF4-FFF2-40B4-BE49-F238E27FC236}">
                  <a16:creationId xmlns="" xmlns:a16="http://schemas.microsoft.com/office/drawing/2014/main" id="{81005990-BA24-11CC-1CEF-626BF66C163A}"/>
                </a:ext>
              </a:extLst>
            </p:cNvPr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2160" y="873"/>
              <a:ext cx="144" cy="1008"/>
            </a:xfrm>
            <a:prstGeom prst="bentConnector3">
              <a:avLst>
                <a:gd name="adj1" fmla="val 127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" name="_s2053">
              <a:extLst>
                <a:ext uri="{FF2B5EF4-FFF2-40B4-BE49-F238E27FC236}">
                  <a16:creationId xmlns="" xmlns:a16="http://schemas.microsoft.com/office/drawing/2014/main" id="{F055E8FB-826A-FCCA-5C03-C28133F81105}"/>
                </a:ext>
              </a:extLst>
            </p:cNvPr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1657" y="1376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" name="_s2054">
              <a:extLst>
                <a:ext uri="{FF2B5EF4-FFF2-40B4-BE49-F238E27FC236}">
                  <a16:creationId xmlns="" xmlns:a16="http://schemas.microsoft.com/office/drawing/2014/main" id="{E937D7A3-474A-6BAD-5113-D128CD611170}"/>
                </a:ext>
              </a:extLst>
            </p:cNvPr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152" y="873"/>
              <a:ext cx="144" cy="1008"/>
            </a:xfrm>
            <a:prstGeom prst="bentConnector3">
              <a:avLst>
                <a:gd name="adj1" fmla="val 127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055">
              <a:extLst>
                <a:ext uri="{FF2B5EF4-FFF2-40B4-BE49-F238E27FC236}">
                  <a16:creationId xmlns="" xmlns:a16="http://schemas.microsoft.com/office/drawing/2014/main" id="{D74CFAE1-46D5-4C0A-0D52-9E0521832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01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32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Подгруп-вые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32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занятия</a:t>
              </a:r>
            </a:p>
          </p:txBody>
        </p:sp>
        <p:sp>
          <p:nvSpPr>
            <p:cNvPr id="4" name="_s2056">
              <a:extLst>
                <a:ext uri="{FF2B5EF4-FFF2-40B4-BE49-F238E27FC236}">
                  <a16:creationId xmlns="" xmlns:a16="http://schemas.microsoft.com/office/drawing/2014/main" id="{F84ACBDD-580C-4EF4-BDA0-985963D67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23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Формирование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23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лексико-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23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грам-го строя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23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речи</a:t>
              </a:r>
            </a:p>
          </p:txBody>
        </p:sp>
        <p:sp>
          <p:nvSpPr>
            <p:cNvPr id="5" name="_s2057">
              <a:extLst>
                <a:ext uri="{FF2B5EF4-FFF2-40B4-BE49-F238E27FC236}">
                  <a16:creationId xmlns="" xmlns:a16="http://schemas.microsoft.com/office/drawing/2014/main" id="{D8C56124-BEE4-7405-2581-74837A029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23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Формирование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2300" b="1" i="0" u="none" strike="noStrike" cap="none" normalizeH="0" baseline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связной речи</a:t>
              </a:r>
            </a:p>
          </p:txBody>
        </p:sp>
        <p:sp>
          <p:nvSpPr>
            <p:cNvPr id="6" name="_s2058">
              <a:extLst>
                <a:ext uri="{FF2B5EF4-FFF2-40B4-BE49-F238E27FC236}">
                  <a16:creationId xmlns="" xmlns:a16="http://schemas.microsoft.com/office/drawing/2014/main" id="{62BB1DD8-2E81-BE2D-29C0-982C29D35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en-US" sz="2300" b="1">
                  <a:solidFill>
                    <a:srgbClr val="FFFF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Формирование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en-US" sz="2300" b="1">
                  <a:solidFill>
                    <a:srgbClr val="FFFF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Фонетической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en-US" sz="2300" b="1">
                  <a:solidFill>
                    <a:srgbClr val="FFFF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стороны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en-US" sz="2300" b="1">
                  <a:solidFill>
                    <a:srgbClr val="FFFF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речи</a:t>
              </a:r>
            </a:p>
          </p:txBody>
        </p:sp>
      </p:grp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A2D3AECA-EBD9-99CB-1AB1-080E8D1F961D}"/>
              </a:ext>
            </a:extLst>
          </p:cNvPr>
          <p:cNvSpPr/>
          <p:nvPr/>
        </p:nvSpPr>
        <p:spPr>
          <a:xfrm>
            <a:off x="9065090" y="3491815"/>
            <a:ext cx="2628547" cy="18495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ЛОГОРИТМИКА</a:t>
            </a:r>
          </a:p>
        </p:txBody>
      </p:sp>
    </p:spTree>
    <p:extLst>
      <p:ext uri="{BB962C8B-B14F-4D97-AF65-F5344CB8AC3E}">
        <p14:creationId xmlns:p14="http://schemas.microsoft.com/office/powerpoint/2010/main" val="1975897234"/>
      </p:ext>
    </p:extLst>
  </p:cSld>
  <p:clrMapOvr>
    <a:masterClrMapping/>
  </p:clrMapOvr>
  <p:transition spd="med"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FB391E-DF92-7555-F921-93C96CDD5E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6312" y="704850"/>
            <a:ext cx="6576891" cy="1004892"/>
          </a:xfrm>
        </p:spPr>
        <p:txBody>
          <a:bodyPr/>
          <a:lstStyle/>
          <a:p>
            <a:r>
              <a:rPr lang="ru-RU"/>
              <a:t>Роль семьи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F21A127-173D-58F5-438E-FC9D5F4CADF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19336" y="1700808"/>
            <a:ext cx="5682438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Какова же роль семьи, родителей в преодолении речевых недостатков у детей?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endParaRPr lang="ru-RU" sz="2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надо думать, что речевые дефекты исчезнут сами собой со временем. Для их преодоления необходима систематическая, длительная коррекционная работа, в которой родителям отводится значительная роль. </a:t>
            </a:r>
            <a:endParaRPr lang="ru-RU" sz="2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Родители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должны формировать правильное отношение к речевому нарушению у ребенка: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 ругать ребенка за неправильную речь;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ненавязчиво исправлять неправильное произношение;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осуществлять позитивный настрой ребенка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с педагогами.</a:t>
            </a:r>
            <a:endParaRPr lang="ru-RU" sz="2000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7DA7A39E-8B7C-EC7C-C21E-33B2CAFA3E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774" y="1772816"/>
            <a:ext cx="6176452" cy="411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5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926BA3C-ED1B-1FE2-E306-BFFC1FDFB97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368" y="908721"/>
            <a:ext cx="10836993" cy="480706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Следует отметить, что успех коррекционной логопедической работы во многом зависит от того, насколько добросовестно относятся родители к выполнению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«домашних заданий»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логопеда. Дети, занимающиеся дома с родителями дополнительно по заданиям логопеда, гораздо быстрее и успешнее вводят в повседневную речь не только закрепляемые звуки, а так же и сложные речевые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конструкции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быстрее переходят на новый уровень речевого развития.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BED8F873-050B-0B23-35B9-C966E6F61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19" y="3356993"/>
            <a:ext cx="6233739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82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384" y="836712"/>
            <a:ext cx="1130525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Результативность </a:t>
            </a: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логопедической 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помощи ребенку зависит от степени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заинтересованности и участия </a:t>
            </a: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родителей в исправлении речи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Важная 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роль в сотрудничестве </a:t>
            </a: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родителей и учителя- логопеда отводятся домашним заданиям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4773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399</Words>
  <Application>Microsoft Office PowerPoint</Application>
  <PresentationFormat>Произвольный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Родительское собрание «Организация и структура работы учителя –логопеда . Роль семьи в преодолении речевого нарушения»</vt:lpstr>
      <vt:lpstr>Что такое ОНР?</vt:lpstr>
      <vt:lpstr>Презентация PowerPoint</vt:lpstr>
      <vt:lpstr>Презентация PowerPoint</vt:lpstr>
      <vt:lpstr>Презентация PowerPoint</vt:lpstr>
      <vt:lpstr>Презентация PowerPoint</vt:lpstr>
      <vt:lpstr>Роль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в домашних тетрадях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Гуртовенко Анна</dc:creator>
  <cp:lastModifiedBy>Turist</cp:lastModifiedBy>
  <cp:revision>31</cp:revision>
  <dcterms:created xsi:type="dcterms:W3CDTF">2022-09-09T20:43:26Z</dcterms:created>
  <dcterms:modified xsi:type="dcterms:W3CDTF">2022-09-27T11:49:23Z</dcterms:modified>
</cp:coreProperties>
</file>