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8" r:id="rId4"/>
    <p:sldId id="258" r:id="rId5"/>
    <p:sldId id="269" r:id="rId6"/>
    <p:sldId id="270" r:id="rId7"/>
    <p:sldId id="271" r:id="rId8"/>
    <p:sldId id="272" r:id="rId9"/>
    <p:sldId id="259" r:id="rId10"/>
    <p:sldId id="273" r:id="rId11"/>
    <p:sldId id="274" r:id="rId12"/>
    <p:sldId id="275" r:id="rId13"/>
    <p:sldId id="276" r:id="rId14"/>
    <p:sldId id="260" r:id="rId15"/>
    <p:sldId id="261" r:id="rId16"/>
    <p:sldId id="262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63" r:id="rId29"/>
    <p:sldId id="264" r:id="rId30"/>
    <p:sldId id="26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E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DAFF71B7-6BD9-4AB3-98DD-4917BE645B2B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58CF7C21-7222-4726-A819-F9769BD5497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2637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71B7-6BD9-4AB3-98DD-4917BE645B2B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F7C21-7222-4726-A819-F9769BD549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984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71B7-6BD9-4AB3-98DD-4917BE645B2B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F7C21-7222-4726-A819-F9769BD5497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3767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71B7-6BD9-4AB3-98DD-4917BE645B2B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F7C21-7222-4726-A819-F9769BD5497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21294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71B7-6BD9-4AB3-98DD-4917BE645B2B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F7C21-7222-4726-A819-F9769BD549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539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71B7-6BD9-4AB3-98DD-4917BE645B2B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F7C21-7222-4726-A819-F9769BD5497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51652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71B7-6BD9-4AB3-98DD-4917BE645B2B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F7C21-7222-4726-A819-F9769BD5497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9107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71B7-6BD9-4AB3-98DD-4917BE645B2B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F7C21-7222-4726-A819-F9769BD5497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44817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71B7-6BD9-4AB3-98DD-4917BE645B2B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F7C21-7222-4726-A819-F9769BD5497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2555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71B7-6BD9-4AB3-98DD-4917BE645B2B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F7C21-7222-4726-A819-F9769BD549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934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71B7-6BD9-4AB3-98DD-4917BE645B2B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F7C21-7222-4726-A819-F9769BD54979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6348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71B7-6BD9-4AB3-98DD-4917BE645B2B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F7C21-7222-4726-A819-F9769BD549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299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71B7-6BD9-4AB3-98DD-4917BE645B2B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F7C21-7222-4726-A819-F9769BD54979}" type="slidenum">
              <a:rPr lang="ru-RU" smtClean="0"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7246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71B7-6BD9-4AB3-98DD-4917BE645B2B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F7C21-7222-4726-A819-F9769BD5497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8431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71B7-6BD9-4AB3-98DD-4917BE645B2B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F7C21-7222-4726-A819-F9769BD549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899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71B7-6BD9-4AB3-98DD-4917BE645B2B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F7C21-7222-4726-A819-F9769BD5497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8132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71B7-6BD9-4AB3-98DD-4917BE645B2B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F7C21-7222-4726-A819-F9769BD549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071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AFF71B7-6BD9-4AB3-98DD-4917BE645B2B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8CF7C21-7222-4726-A819-F9769BD549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214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4%D0%B0%D1%80%D1%84%D0%BE%D1%80" TargetMode="External"/><Relationship Id="rId3" Type="http://schemas.openxmlformats.org/officeDocument/2006/relationships/hyperlink" Target="https://ru.wikipedia.org/wiki/%D0%A7%D0%B5%D0%BB%D0%BE%D0%B2%D0%B5%D0%BA" TargetMode="External"/><Relationship Id="rId7" Type="http://schemas.openxmlformats.org/officeDocument/2006/relationships/hyperlink" Target="https://ru.wikipedia.org/wiki/%D0%94%D0%B5%D1%80%D0%B5%D0%B2%D0%BE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1%D1%83%D0%BC%D0%B0%D0%B3%D0%B0" TargetMode="External"/><Relationship Id="rId5" Type="http://schemas.openxmlformats.org/officeDocument/2006/relationships/hyperlink" Target="https://ru.wikipedia.org/wiki/%D0%A2%D0%BA%D0%B0%D0%BD%D1%8C" TargetMode="External"/><Relationship Id="rId4" Type="http://schemas.openxmlformats.org/officeDocument/2006/relationships/hyperlink" Target="https://ru.wikipedia.org/wiki/%D0%96%D0%B8%D0%B2%D0%BE%D1%82%D0%BD%D0%BE%D0%B5" TargetMode="External"/><Relationship Id="rId9" Type="http://schemas.openxmlformats.org/officeDocument/2006/relationships/hyperlink" Target="https://ru.wikipedia.org/wiki/%D0%9F%D0%BB%D0%B0%D1%81%D1%82%D0%B8%D0%BA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ommons.wikimedia.org/wiki/File:Georges_Lemmen_Girl_with_doll.jpg?uselang=ru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s://commons.wikimedia.org/wiki/File:Vasily_Tropinin_01.jpeg?uselang=ru" TargetMode="External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268760"/>
            <a:ext cx="6356626" cy="1944216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 smtClean="0">
                <a:solidFill>
                  <a:srgbClr val="002E15"/>
                </a:solidFill>
              </a:rPr>
              <a:t>Урок 11.</a:t>
            </a:r>
            <a:br>
              <a:rPr lang="ru-RU" sz="4000" dirty="0" smtClean="0">
                <a:solidFill>
                  <a:srgbClr val="002E15"/>
                </a:solidFill>
              </a:rPr>
            </a:br>
            <a:r>
              <a:rPr lang="ru-RU" sz="4000" dirty="0" smtClean="0">
                <a:solidFill>
                  <a:srgbClr val="002E15"/>
                </a:solidFill>
              </a:rPr>
              <a:t>Скульптура.</a:t>
            </a:r>
            <a:br>
              <a:rPr lang="ru-RU" sz="4000" dirty="0" smtClean="0">
                <a:solidFill>
                  <a:srgbClr val="002E15"/>
                </a:solidFill>
              </a:rPr>
            </a:br>
            <a:r>
              <a:rPr lang="ru-RU" sz="4000" dirty="0" smtClean="0">
                <a:solidFill>
                  <a:srgbClr val="002E15"/>
                </a:solidFill>
              </a:rPr>
              <a:t>«куклы – марионетки»</a:t>
            </a:r>
            <a:endParaRPr lang="ru-RU" sz="4000" dirty="0">
              <a:solidFill>
                <a:srgbClr val="002E15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3861048"/>
            <a:ext cx="67922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Презентацию составила Логинова Т.М.</a:t>
            </a:r>
          </a:p>
          <a:p>
            <a:pPr algn="ctr"/>
            <a:r>
              <a:rPr lang="ru-RU" dirty="0" smtClean="0"/>
              <a:t>МБОУ СОШ №4 </a:t>
            </a:r>
          </a:p>
          <a:p>
            <a:pPr algn="ctr"/>
            <a:r>
              <a:rPr lang="ru-RU" dirty="0" smtClean="0"/>
              <a:t>« с углубленным изучением отдельны предметов» г. Усинск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855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2809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ctr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Витринные куклы </a:t>
            </a:r>
            <a:r>
              <a:rPr lang="ru-RU" sz="3200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– манекены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Картинки по запросу манекен витринная  кукл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64" r="23294"/>
          <a:stretch/>
        </p:blipFill>
        <p:spPr bwMode="auto">
          <a:xfrm>
            <a:off x="931919" y="1050414"/>
            <a:ext cx="7306195" cy="5078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89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1076" y="188640"/>
            <a:ext cx="842493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ctr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Сувенирные куклы</a:t>
            </a:r>
            <a:r>
              <a:rPr lang="ru-RU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знак страны производства, распространена в странах массового туризма, произошли от этнических </a:t>
            </a:r>
            <a:r>
              <a:rPr lang="ru-RU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кукол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Картинки по запросу Сувенирные кукл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31"/>
          <a:stretch/>
        </p:blipFill>
        <p:spPr bwMode="auto">
          <a:xfrm>
            <a:off x="900138" y="1471429"/>
            <a:ext cx="7226811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52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89679"/>
            <a:ext cx="849694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ctr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Коллекционные куклы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уникальные куклы, изначально задуманные и выполненные для пополнения частной коллекции - самый молодой </a:t>
            </a:r>
            <a:r>
              <a:rPr lang="ru-RU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вид кукол.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Картинки по запросу Коллекционные кукл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56792"/>
            <a:ext cx="3070123" cy="460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Картинки по запросу Коллекционные кукл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59071"/>
            <a:ext cx="3119238" cy="467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79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4969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ctr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Музейные куклы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сюда включаются любые виды кукол, независимо от целей их создания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Картинки по запросу Музейные кукл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68760"/>
            <a:ext cx="6960096" cy="522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94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992" y="692696"/>
            <a:ext cx="784887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solidFill>
                  <a:srgbClr val="00B050"/>
                </a:solidFill>
              </a:rPr>
              <a:t>Из чего можно сделать куклу? </a:t>
            </a:r>
            <a:endParaRPr lang="ru-RU" sz="8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06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 descr="Картинки по запросу пласти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970" y="4721002"/>
            <a:ext cx="2873691" cy="179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Картинки по запросу фарфо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793" y="253812"/>
            <a:ext cx="3261486" cy="326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548680"/>
            <a:ext cx="3101661" cy="2678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Картинки по запросу пластили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Картинки по запросу пластилин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Картинки по запросу пластилин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Картинки по запросу пластилин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4" descr="Картинки по запросу пластилин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6" descr="Картинки по запросу пластилин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6" name="Picture 18" descr="Картинки по запросу пластилин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41" y="3068960"/>
            <a:ext cx="3133255" cy="330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Картинки по запросу шерсть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952" y="3789040"/>
            <a:ext cx="2901183" cy="217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24" descr="Картинки по запросу дерево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74" name="Picture 26" descr="Картинки по запросу дерево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4" r="20779"/>
          <a:stretch/>
        </p:blipFill>
        <p:spPr bwMode="auto">
          <a:xfrm>
            <a:off x="6156176" y="1064356"/>
            <a:ext cx="2249975" cy="2172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696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07899"/>
            <a:ext cx="79047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00B050"/>
                </a:solidFill>
              </a:rPr>
              <a:t>Этапы работы над куклой</a:t>
            </a:r>
            <a:endParaRPr lang="ru-RU" sz="4800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1480" y="1639147"/>
            <a:ext cx="62840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1. </a:t>
            </a:r>
            <a:r>
              <a:rPr lang="ru-RU" sz="4400" b="1" dirty="0"/>
              <a:t>Р</a:t>
            </a:r>
            <a:r>
              <a:rPr lang="ru-RU" sz="4400" b="1" dirty="0" smtClean="0"/>
              <a:t>азработка эскиза </a:t>
            </a:r>
            <a:endParaRPr lang="ru-RU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2772159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 </a:t>
            </a:r>
            <a:r>
              <a:rPr lang="ru-RU" sz="4400" b="1" dirty="0" smtClean="0"/>
              <a:t>Подготовка материалов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01480" y="4042560"/>
            <a:ext cx="78849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 </a:t>
            </a:r>
            <a:r>
              <a:rPr lang="ru-RU" sz="4400" b="1" dirty="0" smtClean="0"/>
              <a:t>Выполнение куклы </a:t>
            </a:r>
            <a:endParaRPr lang="ru-RU" sz="4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6471" y="5187575"/>
            <a:ext cx="65870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4. </a:t>
            </a:r>
            <a:r>
              <a:rPr lang="ru-RU" sz="4400" b="1" dirty="0" smtClean="0"/>
              <a:t>Оформление куклы 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9952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2375" y="1164134"/>
            <a:ext cx="828092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just">
              <a:buFont typeface="+mj-lt"/>
              <a:buAutoNum type="arabicPeriod"/>
            </a:pPr>
            <a:r>
              <a:rPr lang="ru-RU" sz="3600" dirty="0" smtClean="0"/>
              <a:t>берем пластиковую бутылку, отрезаем ненужные части ножницами,</a:t>
            </a:r>
          </a:p>
          <a:p>
            <a:pPr marL="742950" indent="-742950" algn="just">
              <a:buFont typeface="+mj-lt"/>
              <a:buAutoNum type="arabicPeriod"/>
            </a:pPr>
            <a:r>
              <a:rPr lang="ru-RU" sz="3600" dirty="0" smtClean="0"/>
              <a:t>зарываем крепко крышку, начинаем облепливать пластилином маленькими кусочками, крепко закрепляя пластилин на основу бутылки!!!</a:t>
            </a:r>
          </a:p>
          <a:p>
            <a:pPr algn="ctr"/>
            <a:r>
              <a:rPr lang="ru-RU" sz="2000" dirty="0">
                <a:solidFill>
                  <a:srgbClr val="FF0000"/>
                </a:solidFill>
              </a:rPr>
              <a:t>Цвет пластилина значения не имеет, так как в дальнейшем кукла будет покрываться грунтом!!!</a:t>
            </a:r>
          </a:p>
          <a:p>
            <a:pPr marL="742950" indent="-742950" algn="just">
              <a:buFont typeface="+mj-lt"/>
              <a:buAutoNum type="arabicPeriod"/>
            </a:pP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852164" y="188640"/>
            <a:ext cx="76322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/>
              <a:t>Выполнение куклы </a:t>
            </a:r>
          </a:p>
        </p:txBody>
      </p:sp>
    </p:spTree>
    <p:extLst>
      <p:ext uri="{BB962C8B-B14F-4D97-AF65-F5344CB8AC3E}">
        <p14:creationId xmlns:p14="http://schemas.microsoft.com/office/powerpoint/2010/main" val="233944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4375" indent="-714375" algn="just"/>
            <a:r>
              <a:rPr lang="ru-RU" sz="3600" dirty="0" smtClean="0"/>
              <a:t>3. После </a:t>
            </a:r>
            <a:r>
              <a:rPr lang="ru-RU" sz="3600" dirty="0"/>
              <a:t>того как набрали на основу из бутылки пластилин в 5 слоев, толщина примерно 1 см, можно больше</a:t>
            </a:r>
            <a:r>
              <a:rPr lang="ru-RU" sz="3600" dirty="0" smtClean="0"/>
              <a:t>!!!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8" t="8242" r="21636"/>
          <a:stretch/>
        </p:blipFill>
        <p:spPr>
          <a:xfrm>
            <a:off x="4067944" y="2442953"/>
            <a:ext cx="4104456" cy="42446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366935" y="3665699"/>
            <a:ext cx="197957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FF0000"/>
                </a:solidFill>
              </a:rPr>
              <a:t>Мы выравниваем всю поверхность основы аккуратно пальчиками, проглаживая</a:t>
            </a:r>
          </a:p>
        </p:txBody>
      </p:sp>
    </p:spTree>
    <p:extLst>
      <p:ext uri="{BB962C8B-B14F-4D97-AF65-F5344CB8AC3E}">
        <p14:creationId xmlns:p14="http://schemas.microsoft.com/office/powerpoint/2010/main" val="100234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4249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1825" indent="-631825" algn="just"/>
            <a:r>
              <a:rPr lang="ru-RU" sz="3600" dirty="0" smtClean="0"/>
              <a:t>4.Далее начинаем набирать туловище куклы, формируем блинчики из пластилина и накладываем друг на друга, набирая высоту туловища</a:t>
            </a:r>
          </a:p>
          <a:p>
            <a:pPr marL="631825" indent="-631825" algn="just"/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512" t="28048" b="9925"/>
          <a:stretch/>
        </p:blipFill>
        <p:spPr>
          <a:xfrm rot="5400000">
            <a:off x="1923644" y="4035100"/>
            <a:ext cx="3290216" cy="17904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20763" y="3696505"/>
            <a:ext cx="3290216" cy="246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98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412776"/>
            <a:ext cx="705678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002E15"/>
                </a:solidFill>
              </a:rPr>
              <a:t>Что такое кукла? </a:t>
            </a:r>
            <a:endParaRPr lang="ru-RU" sz="8800" b="1" dirty="0">
              <a:solidFill>
                <a:srgbClr val="002E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54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1076" y="404664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4375" indent="-714375" algn="just"/>
            <a:r>
              <a:rPr lang="ru-RU" sz="3600" dirty="0" smtClean="0"/>
              <a:t>	После того, как вы убедились что туловище готово, формируем немного спину, грудную клетку</a:t>
            </a:r>
            <a:r>
              <a:rPr lang="ru-RU" sz="3600" dirty="0"/>
              <a:t>, шею и </a:t>
            </a:r>
            <a:r>
              <a:rPr lang="ru-RU" sz="3600" dirty="0" smtClean="0"/>
              <a:t>плечи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48" t="15409" r="43480"/>
          <a:stretch/>
        </p:blipFill>
        <p:spPr>
          <a:xfrm rot="5400000">
            <a:off x="1061775" y="2518223"/>
            <a:ext cx="3765004" cy="40893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9" r="35770" b="18236"/>
          <a:stretch/>
        </p:blipFill>
        <p:spPr>
          <a:xfrm rot="5400000">
            <a:off x="4936199" y="3627264"/>
            <a:ext cx="3541993" cy="2110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26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0" r="26200" b="10101"/>
          <a:stretch/>
        </p:blipFill>
        <p:spPr>
          <a:xfrm>
            <a:off x="395536" y="332656"/>
            <a:ext cx="2664296" cy="61653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75856" y="691485"/>
            <a:ext cx="547260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dirty="0"/>
              <a:t>Т</a:t>
            </a:r>
            <a:r>
              <a:rPr lang="ru-RU" sz="3200" dirty="0" smtClean="0"/>
              <a:t>уловище готово, мы раскатываем две одинаковые «колбаски»  (для рук)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Приклеиваем «колбаски » к плечам и промазываем все соединения, с помощью пальца</a:t>
            </a:r>
          </a:p>
          <a:p>
            <a:pPr algn="ctr"/>
            <a:endParaRPr lang="ru-RU" sz="2000" dirty="0">
              <a:solidFill>
                <a:srgbClr val="FF0000"/>
              </a:solidFill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! Следите, чтоб руки не были сильно тонкие и не были короткие 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06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001" t="9051" r="30400" b="16401"/>
          <a:stretch/>
        </p:blipFill>
        <p:spPr>
          <a:xfrm>
            <a:off x="611560" y="404664"/>
            <a:ext cx="3312368" cy="60302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1" t="3801" r="19201" b="24801"/>
          <a:stretch/>
        </p:blipFill>
        <p:spPr>
          <a:xfrm>
            <a:off x="4211960" y="404664"/>
            <a:ext cx="4608512" cy="602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0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31" b="22375"/>
          <a:stretch/>
        </p:blipFill>
        <p:spPr>
          <a:xfrm>
            <a:off x="2195736" y="2954853"/>
            <a:ext cx="2376264" cy="376241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02" b="22988"/>
          <a:stretch/>
        </p:blipFill>
        <p:spPr>
          <a:xfrm>
            <a:off x="251520" y="188640"/>
            <a:ext cx="2570793" cy="37444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60032" y="692695"/>
            <a:ext cx="39604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/>
              <a:t>Положение рук выбираете самостоятельно, пальцы у куклы, необязательно вылепливать, главное немного сформировать ладонь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0401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1" t="23948" r="28867" b="23837"/>
          <a:stretch/>
        </p:blipFill>
        <p:spPr>
          <a:xfrm>
            <a:off x="290656" y="1052736"/>
            <a:ext cx="3594138" cy="40324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95936" y="648848"/>
            <a:ext cx="4896544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После того как руки будут готовы, мы переходим к выполнению головы, раскатываем шар из пластилина</a:t>
            </a:r>
          </a:p>
          <a:p>
            <a:pPr algn="ctr"/>
            <a:r>
              <a:rPr lang="ru-RU" sz="2000" dirty="0">
                <a:solidFill>
                  <a:srgbClr val="FF0000"/>
                </a:solidFill>
              </a:rPr>
              <a:t>(</a:t>
            </a:r>
            <a:r>
              <a:rPr lang="ru-RU" sz="2000" dirty="0" smtClean="0">
                <a:solidFill>
                  <a:srgbClr val="FF0000"/>
                </a:solidFill>
              </a:rPr>
              <a:t>не должно быть трещин и вмятин на голове)</a:t>
            </a:r>
          </a:p>
          <a:p>
            <a:r>
              <a:rPr lang="ru-RU" sz="3200" dirty="0" smtClean="0"/>
              <a:t>Далее в основании шеи втыкаем зубочистку, сломав пополам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 (для более устойчивоого положения головы)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05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0" r="41600" b="34250"/>
          <a:stretch/>
        </p:blipFill>
        <p:spPr>
          <a:xfrm>
            <a:off x="251520" y="3284984"/>
            <a:ext cx="2964330" cy="32688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11860" y="581373"/>
            <a:ext cx="5400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На зубочистку нанизываем нашу заготовку для головы</a:t>
            </a:r>
          </a:p>
          <a:p>
            <a:pPr algn="ctr"/>
            <a:r>
              <a:rPr lang="ru-RU" sz="2800" dirty="0" smtClean="0"/>
              <a:t>После этого примазываем все стыки шеи и головы пальцами, чтоб не было видно соединений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1" t="15351" r="30401" b="46849"/>
          <a:stretch/>
        </p:blipFill>
        <p:spPr>
          <a:xfrm>
            <a:off x="251520" y="260648"/>
            <a:ext cx="2964329" cy="28083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1" t="9297" r="3800" b="44751"/>
          <a:stretch/>
        </p:blipFill>
        <p:spPr>
          <a:xfrm>
            <a:off x="4283968" y="3459383"/>
            <a:ext cx="3456384" cy="3022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06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1" t="20600" r="38801" b="39500"/>
          <a:stretch/>
        </p:blipFill>
        <p:spPr>
          <a:xfrm>
            <a:off x="140722" y="116632"/>
            <a:ext cx="3251730" cy="31683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09"/>
          <a:stretch/>
        </p:blipFill>
        <p:spPr>
          <a:xfrm>
            <a:off x="140722" y="3404036"/>
            <a:ext cx="3279150" cy="31257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79912" y="2500154"/>
            <a:ext cx="48965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Далее формируем нос, вытягивая пластилин  с помощью пальцев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6230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400" t="45800" r="36000" b="29001"/>
          <a:stretch/>
        </p:blipFill>
        <p:spPr>
          <a:xfrm>
            <a:off x="395536" y="332656"/>
            <a:ext cx="3312368" cy="172819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35300" r="40200" b="5900"/>
          <a:stretch/>
        </p:blipFill>
        <p:spPr>
          <a:xfrm>
            <a:off x="718286" y="2348880"/>
            <a:ext cx="2666868" cy="43924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51920" y="620688"/>
            <a:ext cx="4896544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	После того, как нос готов, мы переходим к формированию</a:t>
            </a:r>
            <a:endParaRPr lang="ru-RU" sz="3200" dirty="0"/>
          </a:p>
          <a:p>
            <a:pPr algn="ctr"/>
            <a:r>
              <a:rPr lang="ru-RU" sz="3200" dirty="0" smtClean="0"/>
              <a:t>прически, выбираем длину волос, которая нам нужна</a:t>
            </a:r>
            <a:r>
              <a:rPr lang="ru-RU" sz="3200" dirty="0"/>
              <a:t>.</a:t>
            </a:r>
            <a:r>
              <a:rPr lang="ru-RU" sz="3200" dirty="0" smtClean="0"/>
              <a:t> </a:t>
            </a:r>
          </a:p>
          <a:p>
            <a:pPr algn="ctr"/>
            <a:r>
              <a:rPr lang="ru-RU" sz="3200" dirty="0" smtClean="0"/>
              <a:t>Из пластилина раскатываем тонкие  «колбаски» и приклеиваем их к голове куклы, 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(не меньше 20 колбасок)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44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06" b="4632"/>
          <a:stretch/>
        </p:blipFill>
        <p:spPr>
          <a:xfrm>
            <a:off x="4067944" y="1772816"/>
            <a:ext cx="4572000" cy="486646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26" b="13446"/>
          <a:stretch/>
        </p:blipFill>
        <p:spPr>
          <a:xfrm>
            <a:off x="467544" y="404665"/>
            <a:ext cx="4143013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17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79" b="5537"/>
          <a:stretch/>
        </p:blipFill>
        <p:spPr>
          <a:xfrm>
            <a:off x="179512" y="260648"/>
            <a:ext cx="4572000" cy="52384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22533" y="2914371"/>
            <a:ext cx="5121138" cy="341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12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38" y="764704"/>
            <a:ext cx="3552395" cy="5328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4016590" y="764704"/>
            <a:ext cx="465986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предмет (фигура) в виде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  <a:hlinkClick r:id="rId3" tooltip="Человек"/>
              </a:rPr>
              <a:t>человека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или </a:t>
            </a:r>
          </a:p>
          <a:p>
            <a:pPr algn="ctr"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  <a:hlinkClick r:id="rId4" tooltip="Животное"/>
              </a:rPr>
              <a:t>животного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сделанный из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  <a:hlinkClick r:id="rId5" tooltip="Ткань"/>
              </a:rPr>
              <a:t>ткани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  <a:hlinkClick r:id="rId6" tooltip="Бумага"/>
              </a:rPr>
              <a:t>бумаги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  <a:hlinkClick r:id="rId7" tooltip="Дерево"/>
              </a:rPr>
              <a:t>дерева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  <a:hlinkClick r:id="rId8" tooltip="Фарфор"/>
              </a:rPr>
              <a:t>фарфора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  <a:hlinkClick r:id="rId9" tooltip="Пластик"/>
              </a:rPr>
              <a:t>пластика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и других материалов.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73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4483" y="1478699"/>
            <a:ext cx="5580112" cy="37200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558989"/>
            <a:ext cx="3713202" cy="556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20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Картинки по запросу (неваляшки, матрешки, кукла-погремушка,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746" y="2516985"/>
            <a:ext cx="2930789" cy="269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(неваляшки, матрешки, кукла-погремушка,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0" r="18581"/>
          <a:stretch/>
        </p:blipFill>
        <p:spPr bwMode="auto">
          <a:xfrm>
            <a:off x="6694990" y="3379253"/>
            <a:ext cx="1856581" cy="318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86447" y="0"/>
            <a:ext cx="8640959" cy="290874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0" tIns="158700" rIns="0" bIns="3967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Виды кукол: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КУКЛЫ-ИГРУШКИ или куклы для игры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cs typeface="Times New Roman" pitchFamily="18" charset="0"/>
              </a:rPr>
              <a:t>- отличаются способностью двигаться и быть объектом игр либо манипуляций, к этой группе относятся: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285750" marR="0" lvl="0" indent="-285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куклы-игрушки</a:t>
            </a:r>
            <a:endParaRPr lang="ru-RU" sz="3200" b="1" dirty="0">
              <a:solidFill>
                <a:srgbClr val="222222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cs typeface="Times New Roman" pitchFamily="18" charset="0"/>
              </a:rPr>
              <a:t>(неваляшки, матрешки, кукла-погремушка, кукла-ребенок, кукла-подушка)</a:t>
            </a:r>
          </a:p>
        </p:txBody>
      </p:sp>
      <p:pic>
        <p:nvPicPr>
          <p:cNvPr id="1027" name="Picture 3" descr="https://upload.wikimedia.org/wikipedia/commons/thumb/9/92/Vasily_Tropinin_01.jpeg/200px-Vasily_Tropinin_01.jpe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18456275"/>
            <a:ext cx="1905000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upload.wikimedia.org/wikipedia/commons/thumb/d/de/Georges_Lemmen_Girl_with_doll.jpg/200px-Georges_Lemmen_Girl_with_doll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18729325"/>
            <a:ext cx="1905000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Картинки по запросу (неваляшки, матрешки, кукла-погремушка, кукла-ребенок, кукла-подушка)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83" y="3625034"/>
            <a:ext cx="2887278" cy="309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Картинки по запросу (неваляшки, матрешки, кукла-погремушка, кукла-ребенок, кукла-подушка)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3" b="12913"/>
          <a:stretch/>
        </p:blipFill>
        <p:spPr bwMode="auto">
          <a:xfrm>
            <a:off x="3677786" y="4725144"/>
            <a:ext cx="2521328" cy="1905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78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20891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ctr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театральные куклы: </a:t>
            </a:r>
            <a:r>
              <a:rPr lang="ru-RU" sz="3200" b="1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кукла-марионетка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/>
          </a:p>
        </p:txBody>
      </p:sp>
      <p:pic>
        <p:nvPicPr>
          <p:cNvPr id="2050" name="Picture 2" descr="Картинки по запросу кукла марионетк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1" r="20684"/>
          <a:stretch/>
        </p:blipFill>
        <p:spPr bwMode="auto">
          <a:xfrm>
            <a:off x="755576" y="1461089"/>
            <a:ext cx="2826327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марионет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745375"/>
            <a:ext cx="4135383" cy="4478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815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7125" y="188640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ctr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обрядовые </a:t>
            </a:r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куклы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- самые древние куклы, они выполняют функции талисманов-оберегов</a:t>
            </a:r>
            <a:r>
              <a:rPr lang="ru-RU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>
              <a:solidFill>
                <a:srgbClr val="22222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Картинки по запросу обрядовые кукл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63" y="1700808"/>
            <a:ext cx="7918990" cy="3963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58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79" y="188640"/>
            <a:ext cx="856895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ctr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куклы для шествий </a:t>
            </a:r>
            <a:endParaRPr lang="ru-RU" sz="3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4098" name="Picture 2" descr="Картинки по запросу куклы для шеств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392" y="1013854"/>
            <a:ext cx="4951926" cy="564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418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35292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ctr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утилитарные куклы </a:t>
            </a:r>
            <a:endParaRPr lang="ru-RU" sz="3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те, которые имеют подчиненное значение, </a:t>
            </a:r>
            <a:r>
              <a:rPr lang="ru-RU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баба </a:t>
            </a:r>
            <a:r>
              <a:rPr lang="ru-RU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на чайник и прочие предметы бытового назначения (солонки, прихватки, посохи, сосуды и т.д., сделанные в форме кукол)</a:t>
            </a:r>
            <a:endParaRPr lang="ru-RU" dirty="0"/>
          </a:p>
        </p:txBody>
      </p:sp>
      <p:pic>
        <p:nvPicPr>
          <p:cNvPr id="5122" name="Picture 2" descr="Картинки по запросу баба на чайник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46"/>
          <a:stretch/>
        </p:blipFill>
        <p:spPr bwMode="auto">
          <a:xfrm>
            <a:off x="539552" y="2276872"/>
            <a:ext cx="4231953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Картинки по запросу солонки  кукол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60" r="17656"/>
          <a:stretch/>
        </p:blipFill>
        <p:spPr bwMode="auto">
          <a:xfrm>
            <a:off x="5274599" y="2205096"/>
            <a:ext cx="3329849" cy="4019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78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225" y="332656"/>
            <a:ext cx="84969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КУКЛА-МОДЕЛЬ или куклы для упражнения, для украшения, обычно статичные, неперемещаемые и не задействованные в игре или действии</a:t>
            </a:r>
          </a:p>
          <a:p>
            <a:pPr marL="285750" lvl="0" indent="-285750" algn="ctr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интерьерно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-экстерьерные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cs typeface="Times New Roman" pitchFamily="18" charset="0"/>
              </a:rPr>
              <a:t> - пугало, восковая кукла, салонная кукла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Картинки по запросу пугал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60"/>
          <a:stretch/>
        </p:blipFill>
        <p:spPr bwMode="auto">
          <a:xfrm>
            <a:off x="611560" y="3025459"/>
            <a:ext cx="355202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Картинки по запросу восковая кукл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18066"/>
            <a:ext cx="3855146" cy="3855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382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467</TotalTime>
  <Words>455</Words>
  <Application>Microsoft Office PowerPoint</Application>
  <PresentationFormat>Экран (4:3)</PresentationFormat>
  <Paragraphs>58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Garamond</vt:lpstr>
      <vt:lpstr>Times New Roman</vt:lpstr>
      <vt:lpstr>Wingdings</vt:lpstr>
      <vt:lpstr>Натуральные материалы</vt:lpstr>
      <vt:lpstr>Урок 11. Скульптура. «куклы – марионетки»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CtrlSoft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Выполнение куклы своими руками</dc:title>
  <dc:creator>Ludmila</dc:creator>
  <cp:lastModifiedBy>vorobey689</cp:lastModifiedBy>
  <cp:revision>23</cp:revision>
  <dcterms:created xsi:type="dcterms:W3CDTF">2019-10-08T09:32:15Z</dcterms:created>
  <dcterms:modified xsi:type="dcterms:W3CDTF">2022-09-30T23:19:31Z</dcterms:modified>
</cp:coreProperties>
</file>