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5" r:id="rId16"/>
    <p:sldId id="271" r:id="rId17"/>
    <p:sldId id="272" r:id="rId18"/>
    <p:sldId id="273" r:id="rId19"/>
    <p:sldId id="280" r:id="rId20"/>
    <p:sldId id="281" r:id="rId21"/>
    <p:sldId id="274" r:id="rId22"/>
    <p:sldId id="279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07" autoAdjust="0"/>
    <p:restoredTop sz="94660"/>
  </p:normalViewPr>
  <p:slideViewPr>
    <p:cSldViewPr snapToGrid="0">
      <p:cViewPr varScale="1">
        <p:scale>
          <a:sx n="83" d="100"/>
          <a:sy n="83" d="100"/>
        </p:scale>
        <p:origin x="667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418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536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74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0860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8742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7296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64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158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293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166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238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77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741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650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743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521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374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EAEFD-8D76-4219-98BF-0FF8A0BB9458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5FDD0-C825-473F-9C68-D65420AEB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4189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5269" y="1519526"/>
            <a:ext cx="9001462" cy="2387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Урок 15.</a:t>
            </a:r>
            <a:br>
              <a:rPr lang="ru-RU" dirty="0" smtClean="0"/>
            </a:br>
            <a:r>
              <a:rPr lang="ru-RU" dirty="0" smtClean="0"/>
              <a:t>Архитектура.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Вводный урок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18177" y="4532381"/>
            <a:ext cx="9793167" cy="2325619"/>
          </a:xfrm>
        </p:spPr>
        <p:txBody>
          <a:bodyPr>
            <a:normAutofit/>
          </a:bodyPr>
          <a:lstStyle/>
          <a:p>
            <a:r>
              <a:rPr lang="ru-RU" dirty="0" smtClean="0"/>
              <a:t>Подготовила: </a:t>
            </a:r>
            <a:r>
              <a:rPr lang="ru-RU" dirty="0" smtClean="0"/>
              <a:t>Логинова Т.М.</a:t>
            </a:r>
          </a:p>
          <a:p>
            <a:r>
              <a:rPr lang="ru-RU" dirty="0" smtClean="0"/>
              <a:t>Учитель изобразительного искусства </a:t>
            </a:r>
          </a:p>
          <a:p>
            <a:r>
              <a:rPr lang="ru-RU" dirty="0" smtClean="0"/>
              <a:t>МОУ СОШ№4 « с углубленным изучением отдельных предметов»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00693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8665"/>
            <a:ext cx="10353761" cy="1326321"/>
          </a:xfrm>
        </p:spPr>
        <p:txBody>
          <a:bodyPr/>
          <a:lstStyle/>
          <a:p>
            <a:r>
              <a:rPr lang="ru-RU" dirty="0" smtClean="0"/>
              <a:t>Готика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31049" y="1515201"/>
            <a:ext cx="1785281" cy="3695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641050" cy="52109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16330" y="2421842"/>
            <a:ext cx="2095500" cy="27908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11830" y="0"/>
            <a:ext cx="5617211" cy="521090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15830" y="5210901"/>
            <a:ext cx="1171321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Готика - это вертикальное и динамичное устремление башен и сводов, ряды стройных столбов, которые создают впечатление неудержимого движения ввысь усиливаемое мощным взлётом </a:t>
            </a:r>
            <a:r>
              <a:rPr lang="ru-RU" dirty="0" err="1" smtClean="0"/>
              <a:t>остроканечных</a:t>
            </a:r>
            <a:r>
              <a:rPr lang="ru-RU" dirty="0" smtClean="0"/>
              <a:t> стрельчатых арок. Ведущее место в искусстве готики занимал собор. Небывалый по высоте и размером собор возвышался над городом и мог порой вместить всё его население. Соборы украшались </a:t>
            </a:r>
            <a:r>
              <a:rPr lang="ru-RU" dirty="0" err="1" smtClean="0"/>
              <a:t>гиганскими</a:t>
            </a:r>
            <a:r>
              <a:rPr lang="ru-RU" dirty="0" smtClean="0"/>
              <a:t> ажурными башнями, высокими арками, порталами, богатым декором.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966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1"/>
            <a:ext cx="10353761" cy="1181100"/>
          </a:xfrm>
        </p:spPr>
        <p:txBody>
          <a:bodyPr/>
          <a:lstStyle/>
          <a:p>
            <a:r>
              <a:rPr lang="ru-RU" dirty="0" smtClean="0"/>
              <a:t>Ренессанс (Возрождение)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3021" y="3676350"/>
            <a:ext cx="4333729" cy="31388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4230" y="3909315"/>
            <a:ext cx="3614808" cy="27111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86518" y="3909315"/>
            <a:ext cx="3819671" cy="27111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0500" y="857028"/>
            <a:ext cx="4286250" cy="28575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824153" y="857028"/>
            <a:ext cx="71666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Особенное значение  придаётся симметрии, пропорции, геометрии и порядку составных частей, о чём наглядно свидетельствуют уцелевшие образцы римской архитектуры.</a:t>
            </a:r>
          </a:p>
          <a:p>
            <a:pPr algn="just"/>
            <a:r>
              <a:rPr lang="ru-RU" dirty="0" smtClean="0"/>
              <a:t>Сложная пропорция средневековых зданий сменяется упорядоченным расположением колонн, пилястр и притолок, на смену несимметричным очертаниям приходит полукруг арки, полусфера купола, ниши.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0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6394" y="170846"/>
            <a:ext cx="4619106" cy="1326321"/>
          </a:xfrm>
        </p:spPr>
        <p:txBody>
          <a:bodyPr/>
          <a:lstStyle/>
          <a:p>
            <a:r>
              <a:rPr lang="ru-RU" dirty="0" smtClean="0"/>
              <a:t>барокко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815104"/>
            <a:ext cx="3829050" cy="29810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29050" y="3815103"/>
            <a:ext cx="3097344" cy="29810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8306" y="348003"/>
            <a:ext cx="6537588" cy="327713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251444" y="1497167"/>
            <a:ext cx="44845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Стиль Барокко. (ХYІ - ХYІІІ </a:t>
            </a:r>
            <a:r>
              <a:rPr lang="ru-RU" dirty="0" err="1" smtClean="0"/>
              <a:t>вв</a:t>
            </a:r>
            <a:r>
              <a:rPr lang="ru-RU" dirty="0" smtClean="0"/>
              <a:t>) в архитектуре отличается пространственным размахом, богатым скульптурным размахом декором, связью с окружающим пространством.</a:t>
            </a:r>
          </a:p>
          <a:p>
            <a:r>
              <a:rPr lang="ru-RU" dirty="0" smtClean="0"/>
              <a:t>В стиле барокко почти исчезают </a:t>
            </a:r>
            <a:r>
              <a:rPr lang="ru-RU" dirty="0" err="1" smtClean="0"/>
              <a:t>горизантальные</a:t>
            </a:r>
            <a:r>
              <a:rPr lang="ru-RU" dirty="0" smtClean="0"/>
              <a:t> и прямые и появляются мягко изогнутые и плавные линии. Углубления изящно перетекают в выступы, здания покрываются обилием декоративных элементов, выполненных с большой выдумкой и изобретательностью. Архитектурные сооружения приобретают удивительную живописность и декоративность.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533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рококо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262242"/>
            <a:ext cx="4838700" cy="35957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1365" y="3262242"/>
            <a:ext cx="3086385" cy="18395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1365" y="4998975"/>
            <a:ext cx="3200970" cy="1859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37750" y="3262242"/>
            <a:ext cx="4119744" cy="359575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90550" y="1506028"/>
            <a:ext cx="1146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Стиль рококо (французское </a:t>
            </a:r>
            <a:r>
              <a:rPr lang="ru-RU" sz="2000" dirty="0" err="1" smtClean="0"/>
              <a:t>rococo</a:t>
            </a:r>
            <a:r>
              <a:rPr lang="ru-RU" sz="2000" dirty="0" smtClean="0"/>
              <a:t>, </a:t>
            </a:r>
            <a:r>
              <a:rPr lang="ru-RU" sz="2000" dirty="0" err="1" smtClean="0"/>
              <a:t>rocaille</a:t>
            </a:r>
            <a:r>
              <a:rPr lang="ru-RU" sz="2000" dirty="0" smtClean="0"/>
              <a:t> — раковина, поскольку наиболее заметным внешним проявлением данного стиля были декоративные мотивы в виде раковины) -</a:t>
            </a:r>
          </a:p>
          <a:p>
            <a:r>
              <a:rPr lang="ru-RU" sz="2000" dirty="0" smtClean="0"/>
              <a:t> изобилует причудливыми украшениями, </a:t>
            </a:r>
            <a:r>
              <a:rPr lang="ru-RU" sz="2000" dirty="0" err="1" smtClean="0"/>
              <a:t>криволинейностью</a:t>
            </a:r>
            <a:r>
              <a:rPr lang="ru-RU" sz="2000" dirty="0" smtClean="0"/>
              <a:t> линий, завитками, словно напудренный парик знатной дамы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7404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4545" y="133350"/>
            <a:ext cx="10353761" cy="1326321"/>
          </a:xfrm>
        </p:spPr>
        <p:txBody>
          <a:bodyPr/>
          <a:lstStyle/>
          <a:p>
            <a:r>
              <a:rPr lang="ru-RU" dirty="0" smtClean="0"/>
              <a:t>классицизм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2900" y="3421285"/>
            <a:ext cx="6477000" cy="3238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7689" y="133350"/>
            <a:ext cx="5247422" cy="322716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953250" y="1459671"/>
            <a:ext cx="523875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основе классицизма лежат идеи рационализма</a:t>
            </a:r>
          </a:p>
          <a:p>
            <a:r>
              <a:rPr lang="ru-RU" dirty="0" smtClean="0"/>
              <a:t>Главной чертой архитектуры классицизма - обращение к формам античного зодчества как к эталону гармонии, простоты, строгости, логической ясности и монументальности.</a:t>
            </a:r>
          </a:p>
          <a:p>
            <a:r>
              <a:rPr lang="ru-RU" dirty="0" smtClean="0"/>
              <a:t>Архитектуре классицизма  присуща регулярность планировки и четкость объемной формы.</a:t>
            </a:r>
          </a:p>
          <a:p>
            <a:r>
              <a:rPr lang="ru-RU" dirty="0" smtClean="0"/>
              <a:t>Основой архитектурного языка классицизма стал ордер,</a:t>
            </a:r>
          </a:p>
          <a:p>
            <a:r>
              <a:rPr lang="ru-RU" dirty="0" smtClean="0"/>
              <a:t>        близкий к античности.</a:t>
            </a:r>
          </a:p>
          <a:p>
            <a:r>
              <a:rPr lang="ru-RU" dirty="0" smtClean="0"/>
              <a:t>Для классицизма свойственны :</a:t>
            </a:r>
          </a:p>
          <a:p>
            <a:r>
              <a:rPr lang="ru-RU" dirty="0" smtClean="0"/>
              <a:t>симметрично-осевые композиции</a:t>
            </a:r>
          </a:p>
          <a:p>
            <a:r>
              <a:rPr lang="ru-RU" dirty="0" smtClean="0"/>
              <a:t>сдержанность декоративного убранства</a:t>
            </a:r>
          </a:p>
          <a:p>
            <a:r>
              <a:rPr lang="ru-RU" dirty="0" smtClean="0"/>
              <a:t>регулярная система планировки городов.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238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19356" y="4248150"/>
            <a:ext cx="5314950" cy="26574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1"/>
            <a:ext cx="3277205" cy="1143000"/>
          </a:xfrm>
        </p:spPr>
        <p:txBody>
          <a:bodyPr/>
          <a:lstStyle/>
          <a:p>
            <a:r>
              <a:rPr lang="ru-RU" dirty="0" smtClean="0"/>
              <a:t>ампир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62750" y="226607"/>
            <a:ext cx="5171556" cy="38786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9550" y="2440610"/>
            <a:ext cx="6134100" cy="4239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66750" y="96561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Ампир сложился в недрах классицизма, в котором поиски изящной простоты форм и декора постепенно сменяются стремлением к их предельной лапидарности и монументальной выразительности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64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29405" y="-285750"/>
            <a:ext cx="10353761" cy="1326321"/>
          </a:xfrm>
        </p:spPr>
        <p:txBody>
          <a:bodyPr/>
          <a:lstStyle/>
          <a:p>
            <a:r>
              <a:rPr lang="ru-RU" dirty="0" smtClean="0"/>
              <a:t>модерн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0667" y="3830579"/>
            <a:ext cx="3600765" cy="27193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91432" y="3764756"/>
            <a:ext cx="3924615" cy="27852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11679" y="133350"/>
            <a:ext cx="5246969" cy="641661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7200" y="625435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Его отличительными особенностями являются: отказ от прямых линий и углов в пользу более естественных, «природных» линий, интерес к новым технологиям при строительстве зданий. Архитектуру модерна отличает также стремление к созданию одновременно и эстетически красивых, и функциональных зданий. Большое внимание уделялось не только внешнему виду зданий, но и интерьеру, который тщательно прорабатывался. Все конструктивные элементы: лестницы, двери, столбы, балконы — художественно обрабатывались.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666928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-876299"/>
            <a:ext cx="10353761" cy="2647950"/>
          </a:xfrm>
        </p:spPr>
        <p:txBody>
          <a:bodyPr/>
          <a:lstStyle/>
          <a:p>
            <a:r>
              <a:rPr lang="ru-RU" dirty="0" smtClean="0"/>
              <a:t>конструктивизм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7750" y="2574766"/>
            <a:ext cx="4026579" cy="37159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65204" y="2530094"/>
            <a:ext cx="5440727" cy="386835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7750" y="898878"/>
            <a:ext cx="1065818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Конструктивизм — советский авангардистский стиль, направление, получившее развитие в 1920 — нач. 1930 годов.</a:t>
            </a:r>
          </a:p>
          <a:p>
            <a:r>
              <a:rPr lang="ru-RU" sz="2000" dirty="0" smtClean="0"/>
              <a:t>Функциональный метод — есть теоретическая концепция конструктивизма, основанная на научном анализе особенностей функционирования зданий, сооружений, градостроительных комплексов.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46452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7582505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Хай тек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777287" y="361950"/>
            <a:ext cx="2857500" cy="2590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250" y="3200400"/>
            <a:ext cx="5686425" cy="34099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41268" y="3200400"/>
            <a:ext cx="5293519" cy="34099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90499" y="952500"/>
            <a:ext cx="8586787" cy="20002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268" y="1086444"/>
            <a:ext cx="85320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Хай – тек – это городской стиль высоких технологий, в нём обилие стекла сочетается с металлическими конструкциями. Зародился этот стиль в 1970- х годах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387378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4416" y="1110143"/>
            <a:ext cx="3610931" cy="21634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5625" y="827388"/>
            <a:ext cx="5316173" cy="26580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38750" y="3858896"/>
            <a:ext cx="3603048" cy="27190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" y="3496799"/>
            <a:ext cx="4328164" cy="3081149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96731" y="2438400"/>
            <a:ext cx="717233" cy="723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1</a:t>
            </a:r>
          </a:p>
        </p:txBody>
      </p:sp>
      <p:sp>
        <p:nvSpPr>
          <p:cNvPr id="9" name="Овал 8"/>
          <p:cNvSpPr/>
          <p:nvPr/>
        </p:nvSpPr>
        <p:spPr>
          <a:xfrm>
            <a:off x="10844486" y="2571919"/>
            <a:ext cx="857250" cy="8378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12" name="Овал 11"/>
          <p:cNvSpPr/>
          <p:nvPr/>
        </p:nvSpPr>
        <p:spPr>
          <a:xfrm>
            <a:off x="4655347" y="5772150"/>
            <a:ext cx="872966" cy="8057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3</a:t>
            </a:r>
          </a:p>
        </p:txBody>
      </p:sp>
      <p:sp>
        <p:nvSpPr>
          <p:cNvPr id="13" name="Овал 12"/>
          <p:cNvSpPr/>
          <p:nvPr/>
        </p:nvSpPr>
        <p:spPr>
          <a:xfrm>
            <a:off x="11182350" y="5943600"/>
            <a:ext cx="8572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4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85800" y="266700"/>
            <a:ext cx="10158686" cy="5089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Вопросы для закрепления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738774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0"/>
            <a:ext cx="10353761" cy="1058779"/>
          </a:xfrm>
        </p:spPr>
        <p:txBody>
          <a:bodyPr/>
          <a:lstStyle/>
          <a:p>
            <a:r>
              <a:rPr lang="ru-RU" dirty="0" smtClean="0"/>
              <a:t>Архитектурный стили: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491915"/>
            <a:ext cx="10353762" cy="5053263"/>
          </a:xfrm>
        </p:spPr>
        <p:txBody>
          <a:bodyPr numCol="2">
            <a:noAutofit/>
          </a:bodyPr>
          <a:lstStyle/>
          <a:p>
            <a:pPr algn="ctr">
              <a:buFont typeface="Wingdings" panose="05000000000000000000" pitchFamily="2" charset="2"/>
              <a:buChar char="Ø"/>
            </a:pPr>
            <a:r>
              <a:rPr lang="ru-RU" sz="3200" dirty="0" smtClean="0"/>
              <a:t>Древний Египет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dirty="0" smtClean="0"/>
              <a:t>Древняя Греция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dirty="0" smtClean="0"/>
              <a:t>Романский стиль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dirty="0" smtClean="0"/>
              <a:t>Готика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dirty="0" smtClean="0"/>
              <a:t>Ренессанс</a:t>
            </a:r>
          </a:p>
          <a:p>
            <a:pPr marL="0" indent="0" algn="ctr">
              <a:buNone/>
            </a:pPr>
            <a:endParaRPr lang="ru-RU" sz="3200" dirty="0" smtClean="0"/>
          </a:p>
          <a:p>
            <a:pPr algn="ctr">
              <a:buFont typeface="Wingdings" panose="05000000000000000000" pitchFamily="2" charset="2"/>
              <a:buChar char="Ø"/>
            </a:pPr>
            <a:endParaRPr lang="ru-RU" sz="3200" dirty="0" smtClean="0"/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dirty="0" smtClean="0"/>
              <a:t>Барокко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dirty="0" smtClean="0"/>
              <a:t>Рококо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dirty="0" smtClean="0"/>
              <a:t>Классицизм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dirty="0" smtClean="0"/>
              <a:t>Ампир 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dirty="0" smtClean="0"/>
              <a:t>Модерн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dirty="0" smtClean="0"/>
              <a:t>Конструктивизм 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dirty="0" smtClean="0"/>
              <a:t>Хай-тек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04441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73754" y="3289434"/>
            <a:ext cx="5249111" cy="32250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1812" y="46154"/>
            <a:ext cx="4121253" cy="35969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7342" y="3757406"/>
            <a:ext cx="3097036" cy="29812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96386" y="476852"/>
            <a:ext cx="1780186" cy="36944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29952" y="597460"/>
            <a:ext cx="3210236" cy="2406535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3884378" y="2647950"/>
            <a:ext cx="989376" cy="1109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5</a:t>
            </a:r>
          </a:p>
        </p:txBody>
      </p:sp>
      <p:sp>
        <p:nvSpPr>
          <p:cNvPr id="15" name="Овал 14"/>
          <p:cNvSpPr/>
          <p:nvPr/>
        </p:nvSpPr>
        <p:spPr>
          <a:xfrm>
            <a:off x="3524250" y="5981700"/>
            <a:ext cx="948815" cy="7569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8</a:t>
            </a:r>
            <a:endParaRPr lang="ru-RU" sz="4000" dirty="0"/>
          </a:p>
        </p:txBody>
      </p:sp>
      <p:sp>
        <p:nvSpPr>
          <p:cNvPr id="16" name="Овал 15"/>
          <p:cNvSpPr/>
          <p:nvPr/>
        </p:nvSpPr>
        <p:spPr>
          <a:xfrm>
            <a:off x="8515350" y="2400300"/>
            <a:ext cx="857250" cy="742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6</a:t>
            </a:r>
            <a:endParaRPr lang="ru-RU" sz="4000" dirty="0"/>
          </a:p>
        </p:txBody>
      </p:sp>
      <p:sp>
        <p:nvSpPr>
          <p:cNvPr id="17" name="Овал 16"/>
          <p:cNvSpPr/>
          <p:nvPr/>
        </p:nvSpPr>
        <p:spPr>
          <a:xfrm>
            <a:off x="11315700" y="3643106"/>
            <a:ext cx="876300" cy="8907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7</a:t>
            </a:r>
            <a:endParaRPr lang="ru-RU" sz="4000" dirty="0"/>
          </a:p>
        </p:txBody>
      </p:sp>
      <p:sp>
        <p:nvSpPr>
          <p:cNvPr id="18" name="Овал 17"/>
          <p:cNvSpPr/>
          <p:nvPr/>
        </p:nvSpPr>
        <p:spPr>
          <a:xfrm>
            <a:off x="9658350" y="5981700"/>
            <a:ext cx="914400" cy="7569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9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2009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Практическое задание группам: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i="1" dirty="0" smtClean="0"/>
              <a:t>Сделать эскиз здания по следующему стилю</a:t>
            </a:r>
            <a:endParaRPr lang="ru-RU" sz="27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2362200"/>
            <a:ext cx="10353762" cy="342900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3200" b="1" dirty="0" smtClean="0"/>
              <a:t>1 группа- Барокко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3200" b="1" dirty="0" smtClean="0"/>
              <a:t>2 группа- Классицизм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3200" b="1" dirty="0" smtClean="0"/>
              <a:t>3 группа – Модерн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3200" b="1" dirty="0" smtClean="0"/>
              <a:t>4 группа- Готика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794676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5715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473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666" y="-184484"/>
            <a:ext cx="10353761" cy="1326321"/>
          </a:xfrm>
        </p:spPr>
        <p:txBody>
          <a:bodyPr/>
          <a:lstStyle/>
          <a:p>
            <a:r>
              <a:rPr lang="ru-RU" dirty="0" smtClean="0"/>
              <a:t>Техника «ромашка </a:t>
            </a:r>
            <a:r>
              <a:rPr lang="ru-RU" dirty="0" err="1" smtClean="0"/>
              <a:t>Блума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64104" y="1006833"/>
            <a:ext cx="9480883" cy="5630777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6304546" y="1141837"/>
            <a:ext cx="3463568" cy="17755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Назовите выразительные средства живописи…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82531" y="1248229"/>
            <a:ext cx="3285575" cy="191588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Что такое портрет?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756229" y="3270507"/>
            <a:ext cx="3135085" cy="209977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Как вы думаете зачем художники в прошлых эпохах рисовали свои автопортреты?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620000" y="3512457"/>
            <a:ext cx="3236686" cy="185782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Можно ли использовать глину, воск, камень и бронзу для получения скульптуры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21943" y="4455886"/>
            <a:ext cx="3236686" cy="21817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Искусство дает человеку…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25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Углубить знания об архитектуре и сформировать знания о видах и стилях в архитектуре</a:t>
            </a:r>
            <a:endParaRPr lang="ru-RU" sz="3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956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6" y="557349"/>
            <a:ext cx="10353761" cy="1326321"/>
          </a:xfrm>
        </p:spPr>
        <p:txBody>
          <a:bodyPr/>
          <a:lstStyle/>
          <a:p>
            <a:r>
              <a:rPr lang="ru-RU" dirty="0" smtClean="0"/>
              <a:t>Архитектура-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Архитектурой - называется искусство проектировать и строить жилые и общественные здания, оформляющие </a:t>
            </a:r>
            <a:r>
              <a:rPr lang="ru-RU" dirty="0" smtClean="0"/>
              <a:t>пространственную </a:t>
            </a:r>
            <a:r>
              <a:rPr lang="ru-RU" dirty="0"/>
              <a:t>среду. 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В архитектуре, как и в других видах искусства, существует понятие «стиля», т.е. исторически сложившейся совокупности художественных средств и приёмов. Стиль связан с историей развития человеческого общества, его мировоззрения и идей, с историей развития архитектуры и строительной техники, с представлениями эпохи о пользе и красоте</a:t>
            </a:r>
          </a:p>
        </p:txBody>
      </p:sp>
    </p:spTree>
    <p:extLst>
      <p:ext uri="{BB962C8B-B14F-4D97-AF65-F5344CB8AC3E}">
        <p14:creationId xmlns:p14="http://schemas.microsoft.com/office/powerpoint/2010/main" val="142319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Канонический стиль Древнего Египта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Основной </a:t>
            </a:r>
            <a:r>
              <a:rPr lang="ru-RU" dirty="0"/>
              <a:t>строительный материал в Египте —  камень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7434" y="4214165"/>
            <a:ext cx="5456040" cy="25049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96568" y="1534332"/>
            <a:ext cx="4005715" cy="26037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4092" y="2898183"/>
            <a:ext cx="5791905" cy="382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5866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76814" y="914964"/>
            <a:ext cx="4990742" cy="5408344"/>
          </a:xfrm>
        </p:spPr>
        <p:txBody>
          <a:bodyPr>
            <a:normAutofit/>
          </a:bodyPr>
          <a:lstStyle/>
          <a:p>
            <a:r>
              <a:rPr lang="ru-RU" sz="2700" dirty="0"/>
              <a:t>Для египетской архитектуры была характерна своеобразная форма капителей, изображавших цветок папируса, лотоса или листья пальмы</a:t>
            </a:r>
            <a:r>
              <a:rPr lang="ru-RU" dirty="0"/>
              <a:t>..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8316" y="914964"/>
            <a:ext cx="38100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08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7731" y="227716"/>
            <a:ext cx="4572000" cy="32194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731" y="3978467"/>
            <a:ext cx="4572000" cy="28289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34809" y="262994"/>
            <a:ext cx="4440911" cy="31928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34809" y="3978468"/>
            <a:ext cx="4572000" cy="28289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3761" y="3239146"/>
            <a:ext cx="10353761" cy="106938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Древняя Греция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9836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-342900"/>
            <a:ext cx="6602278" cy="1562100"/>
          </a:xfrm>
        </p:spPr>
        <p:txBody>
          <a:bodyPr/>
          <a:lstStyle/>
          <a:p>
            <a:r>
              <a:rPr lang="ru-RU" dirty="0" smtClean="0"/>
              <a:t>Романский стиль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237" y="3566237"/>
            <a:ext cx="2560592" cy="32349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40221" y="205070"/>
            <a:ext cx="5293840" cy="33611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39185" y="3589472"/>
            <a:ext cx="4510567" cy="32685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60382" y="3589472"/>
            <a:ext cx="4286250" cy="321170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3140" y="983928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Романскому стилю присущи стремление к завершённой целостности, строгости и простоте, отсутствие украшений и орнамента. Её характерный элемент – арочная форма дверных и оконных проёмов. В очертаниях преобладают вертикальные и горизонтальные линии. Сложная структура внешне выглядит чёткой и ясной. Каменные храмы созданы простыми объёмами и формами.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961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78346F"/>
      </a:dk2>
      <a:lt2>
        <a:srgbClr val="D9A8D2"/>
      </a:lt2>
      <a:accent1>
        <a:srgbClr val="CE57AB"/>
      </a:accent1>
      <a:accent2>
        <a:srgbClr val="8E8EFD"/>
      </a:accent2>
      <a:accent3>
        <a:srgbClr val="7CBCE0"/>
      </a:accent3>
      <a:accent4>
        <a:srgbClr val="70BF9F"/>
      </a:accent4>
      <a:accent5>
        <a:srgbClr val="A5B960"/>
      </a:accent5>
      <a:accent6>
        <a:srgbClr val="D47A57"/>
      </a:accent6>
      <a:hlink>
        <a:srgbClr val="D164DE"/>
      </a:hlink>
      <a:folHlink>
        <a:srgbClr val="BE87C4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D4FE1632-F131-47D3-A814-99E9CD025E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187</TotalTime>
  <Words>756</Words>
  <Application>Microsoft Office PowerPoint</Application>
  <PresentationFormat>Широкоэкранный</PresentationFormat>
  <Paragraphs>83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Bookman Old Style</vt:lpstr>
      <vt:lpstr>Courier New</vt:lpstr>
      <vt:lpstr>Rockwell</vt:lpstr>
      <vt:lpstr>Wingdings</vt:lpstr>
      <vt:lpstr>Damask</vt:lpstr>
      <vt:lpstr>Урок 15. Архитектура. Вводный урок </vt:lpstr>
      <vt:lpstr>Архитектурный стили:</vt:lpstr>
      <vt:lpstr>Техника «ромашка Блума»</vt:lpstr>
      <vt:lpstr>Цель урока:</vt:lpstr>
      <vt:lpstr>Архитектура- </vt:lpstr>
      <vt:lpstr>Канонический стиль Древнего Египта</vt:lpstr>
      <vt:lpstr>Для египетской архитектуры была характерна своеобразная форма капителей, изображавших цветок папируса, лотоса или листья пальмы..  </vt:lpstr>
      <vt:lpstr>Древняя Греция</vt:lpstr>
      <vt:lpstr>Романский стиль</vt:lpstr>
      <vt:lpstr>Готика </vt:lpstr>
      <vt:lpstr>Ренессанс (Возрождение)</vt:lpstr>
      <vt:lpstr>барокко</vt:lpstr>
      <vt:lpstr>рококо</vt:lpstr>
      <vt:lpstr>классицизм</vt:lpstr>
      <vt:lpstr>ампир</vt:lpstr>
      <vt:lpstr>модерн</vt:lpstr>
      <vt:lpstr>конструктивизм</vt:lpstr>
      <vt:lpstr>Хай тек</vt:lpstr>
      <vt:lpstr>Презентация PowerPoint</vt:lpstr>
      <vt:lpstr>Презентация PowerPoint</vt:lpstr>
      <vt:lpstr>Практическое задание группам:   Сделать эскиз здания по следующему стилю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Архитектурные стили</dc:title>
  <dc:creator>Асель Дагдырова</dc:creator>
  <cp:lastModifiedBy>vorobey689</cp:lastModifiedBy>
  <cp:revision>21</cp:revision>
  <dcterms:created xsi:type="dcterms:W3CDTF">2017-05-11T17:14:57Z</dcterms:created>
  <dcterms:modified xsi:type="dcterms:W3CDTF">2022-09-30T23:54:02Z</dcterms:modified>
</cp:coreProperties>
</file>