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Lst>
  <p:sldIdLst>
    <p:sldId id="256" r:id="rId5"/>
    <p:sldId id="257" r:id="rId6"/>
    <p:sldId id="263" r:id="rId7"/>
    <p:sldId id="258" r:id="rId8"/>
    <p:sldId id="259" r:id="rId9"/>
    <p:sldId id="260" r:id="rId10"/>
    <p:sldId id="261" r:id="rId11"/>
    <p:sldId id="262" r:id="rId12"/>
    <p:sldId id="264" r:id="rId13"/>
    <p:sldId id="266" r:id="rId14"/>
    <p:sldId id="267" r:id="rId15"/>
    <p:sldId id="268" r:id="rId16"/>
    <p:sldId id="269" r:id="rId17"/>
    <p:sldId id="270" r:id="rId18"/>
    <p:sldId id="271" r:id="rId19"/>
    <p:sldId id="272" r:id="rId20"/>
    <p:sldId id="273" r:id="rId21"/>
    <p:sldId id="276" r:id="rId22"/>
    <p:sldId id="277" r:id="rId23"/>
    <p:sldId id="278" r:id="rId24"/>
    <p:sldId id="279" r:id="rId25"/>
    <p:sldId id="283" r:id="rId26"/>
    <p:sldId id="280" r:id="rId27"/>
    <p:sldId id="281" r:id="rId28"/>
    <p:sldId id="282"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50"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5E85463-89DE-430E-9ABE-DB76DB24A2F2}" type="datetimeFigureOut">
              <a:rPr lang="ru-RU" smtClean="0"/>
              <a:t>01.10.2022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2311021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E85463-89DE-430E-9ABE-DB76DB24A2F2}" type="datetimeFigureOut">
              <a:rPr lang="ru-RU" smtClean="0"/>
              <a:t>01.10.2022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46820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E85463-89DE-430E-9ABE-DB76DB24A2F2}" type="datetimeFigureOut">
              <a:rPr lang="ru-RU" smtClean="0"/>
              <a:t>01.10.2022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3996680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E85463-89DE-430E-9ABE-DB76DB24A2F2}" type="datetimeFigureOut">
              <a:rPr lang="ru-RU" smtClean="0"/>
              <a:t>01.10.2022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2501369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5E85463-89DE-430E-9ABE-DB76DB24A2F2}" type="datetimeFigureOut">
              <a:rPr lang="ru-RU" smtClean="0"/>
              <a:t>01.10.2022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2369641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5E85463-89DE-430E-9ABE-DB76DB24A2F2}" type="datetimeFigureOut">
              <a:rPr lang="ru-RU" smtClean="0"/>
              <a:t>01.10.2022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2912868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5E85463-89DE-430E-9ABE-DB76DB24A2F2}" type="datetimeFigureOut">
              <a:rPr lang="ru-RU" smtClean="0"/>
              <a:t>01.10.2022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693546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5E85463-89DE-430E-9ABE-DB76DB24A2F2}" type="datetimeFigureOut">
              <a:rPr lang="ru-RU" smtClean="0"/>
              <a:t>01.10.2022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3908971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5E85463-89DE-430E-9ABE-DB76DB24A2F2}" type="datetimeFigureOut">
              <a:rPr lang="ru-RU" smtClean="0"/>
              <a:t>01.10.2022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2752862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25E85463-89DE-430E-9ABE-DB76DB24A2F2}" type="datetimeFigureOut">
              <a:rPr lang="ru-RU" smtClean="0"/>
              <a:t>01.10.2022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3085777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25E85463-89DE-430E-9ABE-DB76DB24A2F2}" type="datetimeFigureOut">
              <a:rPr lang="ru-RU" smtClean="0"/>
              <a:t>01.10.2022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D33178F-C0BD-4A20-93A5-9FF1CDD3EBDF}" type="slidenum">
              <a:rPr lang="ru-RU" smtClean="0"/>
              <a:t>‹#›</a:t>
            </a:fld>
            <a:endParaRPr lang="ru-RU"/>
          </a:p>
        </p:txBody>
      </p:sp>
    </p:spTree>
    <p:extLst>
      <p:ext uri="{BB962C8B-B14F-4D97-AF65-F5344CB8AC3E}">
        <p14:creationId xmlns:p14="http://schemas.microsoft.com/office/powerpoint/2010/main" val="2184739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5E85463-89DE-430E-9ABE-DB76DB24A2F2}" type="datetimeFigureOut">
              <a:rPr lang="ru-RU" smtClean="0"/>
              <a:t>01.10.2022</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33178F-C0BD-4A20-93A5-9FF1CDD3EBDF}" type="slidenum">
              <a:rPr lang="ru-RU" smtClean="0"/>
              <a:t>‹#›</a:t>
            </a:fld>
            <a:endParaRPr lang="ru-RU"/>
          </a:p>
        </p:txBody>
      </p:sp>
    </p:spTree>
    <p:extLst>
      <p:ext uri="{BB962C8B-B14F-4D97-AF65-F5344CB8AC3E}">
        <p14:creationId xmlns:p14="http://schemas.microsoft.com/office/powerpoint/2010/main" val="157021278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Урок 16. Архитектура. Много окон и дверей полна горница людей. </a:t>
            </a:r>
            <a:endParaRPr lang="ru-RU" dirty="0"/>
          </a:p>
        </p:txBody>
      </p:sp>
      <p:sp>
        <p:nvSpPr>
          <p:cNvPr id="3" name="Подзаголовок 2"/>
          <p:cNvSpPr>
            <a:spLocks noGrp="1"/>
          </p:cNvSpPr>
          <p:nvPr>
            <p:ph type="subTitle" idx="1"/>
          </p:nvPr>
        </p:nvSpPr>
        <p:spPr>
          <a:xfrm>
            <a:off x="6948264" y="2052960"/>
            <a:ext cx="2195736" cy="1828800"/>
          </a:xfrm>
        </p:spPr>
        <p:txBody>
          <a:bodyPr/>
          <a:lstStyle/>
          <a:p>
            <a:endParaRPr lang="ru-RU" dirty="0" smtClean="0"/>
          </a:p>
          <a:p>
            <a:endParaRPr lang="ru-RU" dirty="0"/>
          </a:p>
          <a:p>
            <a:endParaRPr lang="ru-RU" dirty="0" smtClean="0"/>
          </a:p>
          <a:p>
            <a:endParaRPr lang="ru-RU" dirty="0"/>
          </a:p>
        </p:txBody>
      </p:sp>
      <p:sp>
        <p:nvSpPr>
          <p:cNvPr id="5" name="Прямоугольник 4"/>
          <p:cNvSpPr/>
          <p:nvPr/>
        </p:nvSpPr>
        <p:spPr>
          <a:xfrm>
            <a:off x="251520" y="5445224"/>
            <a:ext cx="4536504" cy="1200329"/>
          </a:xfrm>
          <a:prstGeom prst="rect">
            <a:avLst/>
          </a:prstGeom>
        </p:spPr>
        <p:txBody>
          <a:bodyPr wrap="square">
            <a:spAutoFit/>
          </a:bodyPr>
          <a:lstStyle/>
          <a:p>
            <a:r>
              <a:rPr lang="ru-RU" dirty="0" smtClean="0"/>
              <a:t>Презентацию подготовила : Логинова Т.М.</a:t>
            </a:r>
          </a:p>
          <a:p>
            <a:r>
              <a:rPr lang="ru-RU" dirty="0" smtClean="0"/>
              <a:t>Учитель изобразительного искусства</a:t>
            </a:r>
          </a:p>
          <a:p>
            <a:r>
              <a:rPr lang="ru-RU" dirty="0" smtClean="0"/>
              <a:t>МБОУ СОШ №4 « с углубленным изучением отдельных предметов»</a:t>
            </a:r>
            <a:endParaRPr lang="ru-RU" dirty="0"/>
          </a:p>
        </p:txBody>
      </p:sp>
    </p:spTree>
    <p:extLst>
      <p:ext uri="{BB962C8B-B14F-4D97-AF65-F5344CB8AC3E}">
        <p14:creationId xmlns:p14="http://schemas.microsoft.com/office/powerpoint/2010/main" val="4035597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Варианты открывания окон: </a:t>
            </a:r>
            <a:br>
              <a:rPr lang="ru-RU" dirty="0"/>
            </a:br>
            <a:endParaRPr lang="ru-RU" dirty="0"/>
          </a:p>
        </p:txBody>
      </p:sp>
      <p:sp>
        <p:nvSpPr>
          <p:cNvPr id="2" name="Объект 1"/>
          <p:cNvSpPr>
            <a:spLocks noGrp="1"/>
          </p:cNvSpPr>
          <p:nvPr>
            <p:ph idx="1"/>
          </p:nvPr>
        </p:nvSpPr>
        <p:spPr/>
        <p:txBody>
          <a:bodyPr>
            <a:normAutofit fontScale="92500" lnSpcReduction="10000"/>
          </a:bodyPr>
          <a:lstStyle/>
          <a:p>
            <a:r>
              <a:rPr lang="ru-RU" dirty="0"/>
              <a:t>распашное - створки (полотна) поворачиваются вокруг вертикальной оси; </a:t>
            </a:r>
          </a:p>
          <a:p>
            <a:r>
              <a:rPr lang="ru-RU" dirty="0"/>
              <a:t>подвесное - створки поворачиваются вокруг верхней горизонтальной оси; ; </a:t>
            </a:r>
          </a:p>
          <a:p>
            <a:r>
              <a:rPr lang="ru-RU" dirty="0"/>
              <a:t>откидное - створки поворачиваются вокруг нижней горизонтальной оси; </a:t>
            </a:r>
          </a:p>
          <a:p>
            <a:r>
              <a:rPr lang="ru-RU" dirty="0"/>
              <a:t>поворотно-откидное - створки (полотна) поворачиваются вокруг вертикальной и горизонтальной нижней оси; </a:t>
            </a:r>
          </a:p>
          <a:p>
            <a:r>
              <a:rPr lang="ru-RU" dirty="0"/>
              <a:t>среднеповоротное - створки поворачиваются вокруг средней вертикальной или средней горизонтальной оси; </a:t>
            </a:r>
          </a:p>
          <a:p>
            <a:r>
              <a:rPr lang="ru-RU" dirty="0"/>
              <a:t>раздвижное - створки (полотна) перемещаются в горизонтальном направлении; </a:t>
            </a:r>
          </a:p>
          <a:p>
            <a:r>
              <a:rPr lang="ru-RU" dirty="0"/>
              <a:t>подъемное - створки перемещаются в вертикальном положении; </a:t>
            </a:r>
          </a:p>
          <a:p>
            <a:r>
              <a:rPr lang="ru-RU" dirty="0"/>
              <a:t>комбинированное - сочетание различных видов открывания в одном изделии.</a:t>
            </a:r>
          </a:p>
          <a:p>
            <a:endParaRPr lang="ru-RU" dirty="0"/>
          </a:p>
        </p:txBody>
      </p:sp>
    </p:spTree>
    <p:extLst>
      <p:ext uri="{BB962C8B-B14F-4D97-AF65-F5344CB8AC3E}">
        <p14:creationId xmlns:p14="http://schemas.microsoft.com/office/powerpoint/2010/main" val="4545379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a:t>Окна классифицируют по следующим признакам: </a:t>
            </a:r>
            <a:br>
              <a:rPr lang="ru-RU" dirty="0"/>
            </a:br>
            <a:endParaRPr lang="ru-RU" dirty="0"/>
          </a:p>
        </p:txBody>
      </p:sp>
      <p:sp>
        <p:nvSpPr>
          <p:cNvPr id="2" name="Объект 1"/>
          <p:cNvSpPr>
            <a:spLocks noGrp="1"/>
          </p:cNvSpPr>
          <p:nvPr>
            <p:ph idx="1"/>
          </p:nvPr>
        </p:nvSpPr>
        <p:spPr/>
        <p:txBody>
          <a:bodyPr/>
          <a:lstStyle/>
          <a:p>
            <a:r>
              <a:rPr lang="ru-RU" dirty="0"/>
              <a:t>материалам рамочных элементов; </a:t>
            </a:r>
          </a:p>
          <a:p>
            <a:r>
              <a:rPr lang="ru-RU" dirty="0"/>
              <a:t>вариантам заполнения </a:t>
            </a:r>
            <a:r>
              <a:rPr lang="ru-RU" dirty="0" err="1"/>
              <a:t>светопрозрачной</a:t>
            </a:r>
            <a:r>
              <a:rPr lang="ru-RU" dirty="0"/>
              <a:t> части; </a:t>
            </a:r>
          </a:p>
          <a:p>
            <a:r>
              <a:rPr lang="ru-RU" dirty="0"/>
              <a:t>назначению; </a:t>
            </a:r>
          </a:p>
          <a:p>
            <a:r>
              <a:rPr lang="ru-RU" dirty="0"/>
              <a:t>вариантам конструктивного исполнения; </a:t>
            </a:r>
          </a:p>
          <a:p>
            <a:r>
              <a:rPr lang="ru-RU" dirty="0"/>
              <a:t>архитектурному рисунку; </a:t>
            </a:r>
          </a:p>
          <a:p>
            <a:r>
              <a:rPr lang="ru-RU" dirty="0"/>
              <a:t>основным эксплуатационным характеристикам. Первые два признака относят к признакам вида изделий.</a:t>
            </a:r>
          </a:p>
          <a:p>
            <a:endParaRPr lang="ru-RU" dirty="0"/>
          </a:p>
        </p:txBody>
      </p:sp>
    </p:spTree>
    <p:extLst>
      <p:ext uri="{BB962C8B-B14F-4D97-AF65-F5344CB8AC3E}">
        <p14:creationId xmlns:p14="http://schemas.microsoft.com/office/powerpoint/2010/main" val="3267057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Двери</a:t>
            </a:r>
            <a:endParaRPr lang="ru-RU" dirty="0"/>
          </a:p>
        </p:txBody>
      </p:sp>
      <p:sp>
        <p:nvSpPr>
          <p:cNvPr id="2" name="Объект 1"/>
          <p:cNvSpPr>
            <a:spLocks noGrp="1"/>
          </p:cNvSpPr>
          <p:nvPr>
            <p:ph idx="1"/>
          </p:nvPr>
        </p:nvSpPr>
        <p:spPr/>
        <p:txBody>
          <a:bodyPr/>
          <a:lstStyle/>
          <a:p>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628800"/>
            <a:ext cx="5400600" cy="503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3695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a:t> </a:t>
            </a:r>
            <a:br>
              <a:rPr lang="ru-RU" dirty="0"/>
            </a:br>
            <a:r>
              <a:rPr lang="ru-RU" dirty="0"/>
              <a:t> Двери можно классифицировать по следующим признакам: </a:t>
            </a:r>
            <a:br>
              <a:rPr lang="ru-RU" dirty="0"/>
            </a:br>
            <a:endParaRPr lang="ru-RU" dirty="0"/>
          </a:p>
        </p:txBody>
      </p:sp>
      <p:sp>
        <p:nvSpPr>
          <p:cNvPr id="2" name="Объект 1"/>
          <p:cNvSpPr>
            <a:spLocks noGrp="1"/>
          </p:cNvSpPr>
          <p:nvPr>
            <p:ph idx="1"/>
          </p:nvPr>
        </p:nvSpPr>
        <p:spPr>
          <a:xfrm>
            <a:off x="380999" y="1719070"/>
            <a:ext cx="8407893" cy="4518241"/>
          </a:xfrm>
        </p:spPr>
        <p:txBody>
          <a:bodyPr>
            <a:normAutofit fontScale="92500"/>
          </a:bodyPr>
          <a:lstStyle/>
          <a:p>
            <a:r>
              <a:rPr lang="ru-RU" dirty="0"/>
              <a:t> по расположению: наружные входные, внутренние входные для офисов и квартир, межкомнатные, балконные, шкафные, сантехнические двери; </a:t>
            </a:r>
          </a:p>
          <a:p>
            <a:r>
              <a:rPr lang="ru-RU" dirty="0"/>
              <a:t> по типу перемещения: распашные, складные, вращающиеся, раздвижные, подъемные двери; </a:t>
            </a:r>
          </a:p>
          <a:p>
            <a:r>
              <a:rPr lang="ru-RU" dirty="0"/>
              <a:t> по материалам: деревянные, металлические, профильные, композитные, стеклянные, пластиковые, комбинированные двери. </a:t>
            </a:r>
          </a:p>
          <a:p>
            <a:r>
              <a:rPr lang="ru-RU" dirty="0"/>
              <a:t> по конструкции полотна: гладкие с наполнением из наборного массива, ДСП или сотовой структурой; филенчатые; сборные; двери с двойной обшивкой; </a:t>
            </a:r>
          </a:p>
          <a:p>
            <a:r>
              <a:rPr lang="ru-RU" dirty="0"/>
              <a:t> по числу полотен: </a:t>
            </a:r>
            <a:r>
              <a:rPr lang="ru-RU" dirty="0" err="1"/>
              <a:t>однопольные</a:t>
            </a:r>
            <a:r>
              <a:rPr lang="ru-RU" dirty="0"/>
              <a:t>, полуторные, двупольные двери, и т.п. </a:t>
            </a:r>
          </a:p>
          <a:p>
            <a:r>
              <a:rPr lang="ru-RU" dirty="0"/>
              <a:t> по специальному назначению: защитные – </a:t>
            </a:r>
            <a:r>
              <a:rPr lang="ru-RU" dirty="0" err="1"/>
              <a:t>противоударные</a:t>
            </a:r>
            <a:r>
              <a:rPr lang="ru-RU" dirty="0"/>
              <a:t>, пуленепробиваемые, </a:t>
            </a:r>
            <a:r>
              <a:rPr lang="ru-RU" dirty="0" err="1"/>
              <a:t>противовзломные</a:t>
            </a:r>
            <a:r>
              <a:rPr lang="ru-RU" dirty="0"/>
              <a:t>; противопожарные; герметичные; энергосберегающие; </a:t>
            </a:r>
            <a:r>
              <a:rPr lang="ru-RU" dirty="0" err="1"/>
              <a:t>шумопоглощающие</a:t>
            </a:r>
            <a:r>
              <a:rPr lang="ru-RU" dirty="0"/>
              <a:t>, террасные двери и т.п. </a:t>
            </a:r>
          </a:p>
          <a:p>
            <a:endParaRPr lang="ru-RU" dirty="0"/>
          </a:p>
        </p:txBody>
      </p:sp>
    </p:spTree>
    <p:extLst>
      <p:ext uri="{BB962C8B-B14F-4D97-AF65-F5344CB8AC3E}">
        <p14:creationId xmlns:p14="http://schemas.microsoft.com/office/powerpoint/2010/main" val="27177493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Распашные двери</a:t>
            </a:r>
            <a:br>
              <a:rPr lang="ru-RU" dirty="0"/>
            </a:br>
            <a:endParaRPr lang="ru-RU" dirty="0"/>
          </a:p>
        </p:txBody>
      </p:sp>
      <p:sp>
        <p:nvSpPr>
          <p:cNvPr id="2" name="Объект 1"/>
          <p:cNvSpPr>
            <a:spLocks noGrp="1"/>
          </p:cNvSpPr>
          <p:nvPr>
            <p:ph idx="1"/>
          </p:nvPr>
        </p:nvSpPr>
        <p:spPr>
          <a:xfrm>
            <a:off x="395536" y="2012839"/>
            <a:ext cx="3542929" cy="4407408"/>
          </a:xfrm>
        </p:spPr>
        <p:txBody>
          <a:bodyPr/>
          <a:lstStyle/>
          <a:p>
            <a:pPr marL="45720" indent="0">
              <a:buNone/>
            </a:pPr>
            <a:r>
              <a:rPr lang="ru-RU" dirty="0" smtClean="0"/>
              <a:t>Наиболее </a:t>
            </a:r>
            <a:r>
              <a:rPr lang="ru-RU" dirty="0"/>
              <a:t>распространенными являются распашные двери. Они бывают одностворчатыми, двустворчатыми и </a:t>
            </a:r>
            <a:r>
              <a:rPr lang="ru-RU" dirty="0" err="1"/>
              <a:t>полуторастворчатыми</a:t>
            </a:r>
            <a:r>
              <a:rPr lang="ru-RU" dirty="0"/>
              <a:t>. Распашные двери могут открываться от себя или на себя, направо или налево.</a:t>
            </a:r>
          </a:p>
          <a:p>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268760"/>
            <a:ext cx="3600400" cy="5220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15039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Раздвижные двери</a:t>
            </a:r>
            <a:br>
              <a:rPr lang="ru-RU" dirty="0"/>
            </a:br>
            <a:endParaRPr lang="ru-RU" dirty="0"/>
          </a:p>
        </p:txBody>
      </p:sp>
      <p:sp>
        <p:nvSpPr>
          <p:cNvPr id="2" name="Объект 1"/>
          <p:cNvSpPr>
            <a:spLocks noGrp="1"/>
          </p:cNvSpPr>
          <p:nvPr>
            <p:ph idx="1"/>
          </p:nvPr>
        </p:nvSpPr>
        <p:spPr>
          <a:xfrm>
            <a:off x="467544" y="1628801"/>
            <a:ext cx="8280920" cy="2088232"/>
          </a:xfrm>
        </p:spPr>
        <p:txBody>
          <a:bodyPr>
            <a:normAutofit/>
          </a:bodyPr>
          <a:lstStyle/>
          <a:p>
            <a:r>
              <a:rPr lang="ru-RU" dirty="0"/>
              <a:t> Раздвижные двери – двери, створки которых, двигаясь по металлической направляющей, будучи подвешенными к ней на роликах, открывают проем, становясь параллельно стене или уходя в полость внутри стены. Данные двери широко применяются в изготовлении шкафов-купе. Нередко раздвижные двери делают автоматическими.</a:t>
            </a:r>
          </a:p>
          <a:p>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573016"/>
            <a:ext cx="4248472" cy="3186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7445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Складные двери</a:t>
            </a:r>
            <a:br>
              <a:rPr lang="ru-RU" dirty="0"/>
            </a:br>
            <a:endParaRPr lang="ru-RU" dirty="0"/>
          </a:p>
        </p:txBody>
      </p:sp>
      <p:sp>
        <p:nvSpPr>
          <p:cNvPr id="2" name="Объект 1"/>
          <p:cNvSpPr>
            <a:spLocks noGrp="1"/>
          </p:cNvSpPr>
          <p:nvPr>
            <p:ph idx="1"/>
          </p:nvPr>
        </p:nvSpPr>
        <p:spPr>
          <a:xfrm>
            <a:off x="380999" y="1719070"/>
            <a:ext cx="3974977" cy="4590249"/>
          </a:xfrm>
        </p:spPr>
        <p:txBody>
          <a:bodyPr>
            <a:normAutofit/>
          </a:bodyPr>
          <a:lstStyle/>
          <a:p>
            <a:r>
              <a:rPr lang="ru-RU" dirty="0"/>
              <a:t> Складные двери имеют створки, способные двигаться по направляющим, сначала складываясь пополам, а затем смещаться в одну сторону, открывают проем или распахиваясь, как в случае распашной двери, или раздвигаясь, как это происходит в конструкции раздвижной двери. В основном их применяют с целью экономии пространства в маленьких помещениях.</a:t>
            </a:r>
          </a:p>
          <a:p>
            <a:endParaRPr lang="ru-RU"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700808"/>
            <a:ext cx="360045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17297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476672"/>
            <a:ext cx="8381260" cy="1054394"/>
          </a:xfrm>
        </p:spPr>
        <p:txBody>
          <a:bodyPr/>
          <a:lstStyle/>
          <a:p>
            <a:r>
              <a:rPr lang="ru-RU" dirty="0"/>
              <a:t>Револьверные (карусельные) двери</a:t>
            </a:r>
            <a:br>
              <a:rPr lang="ru-RU" dirty="0"/>
            </a:br>
            <a:endParaRPr lang="ru-RU" dirty="0"/>
          </a:p>
        </p:txBody>
      </p:sp>
      <p:sp>
        <p:nvSpPr>
          <p:cNvPr id="2" name="Объект 1"/>
          <p:cNvSpPr>
            <a:spLocks noGrp="1"/>
          </p:cNvSpPr>
          <p:nvPr>
            <p:ph idx="1"/>
          </p:nvPr>
        </p:nvSpPr>
        <p:spPr>
          <a:xfrm>
            <a:off x="380999" y="1484785"/>
            <a:ext cx="3470921" cy="2160240"/>
          </a:xfrm>
        </p:spPr>
        <p:txBody>
          <a:bodyPr>
            <a:normAutofit fontScale="92500" lnSpcReduction="10000"/>
          </a:bodyPr>
          <a:lstStyle/>
          <a:p>
            <a:r>
              <a:rPr lang="ru-RU" dirty="0"/>
              <a:t>Револьверные (карусельные) двери – это от 2-х до 4-х створчатые двери, с конструкцией в виде пропеллера, вращающегося вокруг своей оси. Револьверные двери бывают автоматическими. </a:t>
            </a:r>
          </a:p>
          <a:p>
            <a:pPr marL="45720" indent="0">
              <a:buNone/>
            </a:pPr>
            <a:endParaRPr lang="ru-R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916832"/>
            <a:ext cx="5046277" cy="4459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3789040"/>
            <a:ext cx="3082677" cy="2840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3348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Материалы для изготовления дверей</a:t>
            </a:r>
            <a:br>
              <a:rPr lang="ru-RU" dirty="0"/>
            </a:br>
            <a:endParaRPr lang="ru-RU" dirty="0"/>
          </a:p>
        </p:txBody>
      </p:sp>
      <p:sp>
        <p:nvSpPr>
          <p:cNvPr id="2" name="Объект 1"/>
          <p:cNvSpPr>
            <a:spLocks noGrp="1"/>
          </p:cNvSpPr>
          <p:nvPr>
            <p:ph idx="1"/>
          </p:nvPr>
        </p:nvSpPr>
        <p:spPr/>
        <p:txBody>
          <a:bodyPr/>
          <a:lstStyle/>
          <a:p>
            <a:r>
              <a:rPr lang="ru-RU" dirty="0"/>
              <a:t>Для изготовления современных дверей применяются новейшие современные материалы. Дверные полотна выполняются из таких материалов, как древесина, пластмасса, фанера, ДВП, ДСП, стекло, металл. Безусловно, древесина является самым популярным материалом для изготовления межкомнатных, внутренних дверей. Но если речь заходит о дверях входных, наружных, основными требованиями к которым является безопасность и долговечность, лидирующие позиции занимают двери из стали, алюминия и ПВХ. Такие двери прекрасно сочетаются с современными фасадами и дарят спокойствие своим владельцам.</a:t>
            </a:r>
          </a:p>
        </p:txBody>
      </p:sp>
    </p:spTree>
    <p:extLst>
      <p:ext uri="{BB962C8B-B14F-4D97-AF65-F5344CB8AC3E}">
        <p14:creationId xmlns:p14="http://schemas.microsoft.com/office/powerpoint/2010/main" val="14127999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Размеры</a:t>
            </a:r>
            <a:endParaRPr lang="ru-RU" dirty="0"/>
          </a:p>
        </p:txBody>
      </p:sp>
      <p:sp>
        <p:nvSpPr>
          <p:cNvPr id="2" name="Объект 1"/>
          <p:cNvSpPr>
            <a:spLocks noGrp="1"/>
          </p:cNvSpPr>
          <p:nvPr>
            <p:ph idx="1"/>
          </p:nvPr>
        </p:nvSpPr>
        <p:spPr/>
        <p:txBody>
          <a:bodyPr/>
          <a:lstStyle/>
          <a:p>
            <a:pPr marL="45720" indent="0">
              <a:buNone/>
            </a:pPr>
            <a:endParaRPr lang="ru-RU" dirty="0"/>
          </a:p>
          <a:p>
            <a:r>
              <a:rPr lang="ru-RU" dirty="0"/>
              <a:t> Для внутренних дверей предусмотрена высота 2000 и 2300 мм. Для </a:t>
            </a:r>
            <a:r>
              <a:rPr lang="ru-RU" dirty="0" err="1"/>
              <a:t>однопольных</a:t>
            </a:r>
            <a:r>
              <a:rPr lang="ru-RU" dirty="0"/>
              <a:t> дверей принимают ширину 600, 700, 800, 900 и 1000 мм; для двупольных – 1200, 1400 и 1800 мм. Двери служебных и других специальных помещений, которые не являются эвакуационными (стенные, подвальные и пр.), имеют высоту 1200 и 1800 мм.</a:t>
            </a:r>
          </a:p>
          <a:p>
            <a:endParaRPr lang="ru-RU" dirty="0"/>
          </a:p>
        </p:txBody>
      </p:sp>
    </p:spTree>
    <p:extLst>
      <p:ext uri="{BB962C8B-B14F-4D97-AF65-F5344CB8AC3E}">
        <p14:creationId xmlns:p14="http://schemas.microsoft.com/office/powerpoint/2010/main" val="2839374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smtClean="0"/>
              <a:t>Окна.</a:t>
            </a:r>
            <a:endParaRPr lang="ru-RU"/>
          </a:p>
        </p:txBody>
      </p:sp>
      <p:sp>
        <p:nvSpPr>
          <p:cNvPr id="2" name="Объект 1"/>
          <p:cNvSpPr>
            <a:spLocks noGrp="1"/>
          </p:cNvSpPr>
          <p:nvPr>
            <p:ph idx="1"/>
          </p:nvPr>
        </p:nvSpPr>
        <p:spPr>
          <a:xfrm>
            <a:off x="251520" y="1719071"/>
            <a:ext cx="3888431" cy="4878281"/>
          </a:xfrm>
        </p:spPr>
        <p:txBody>
          <a:bodyPr>
            <a:normAutofit fontScale="92500" lnSpcReduction="20000"/>
          </a:bodyPr>
          <a:lstStyle/>
          <a:p>
            <a:r>
              <a:rPr lang="ru-RU" dirty="0"/>
              <a:t>Современное окно- это сложная инженерная конструкция, к которой предъявляются очень высокие требования и от которой во многом зависит комфорт и дизайн жилья или производственного помещения. Архитекторам нужны окна, которые служили бы украшением здания, пропускали бы много света и соответствовали бы строительным требованиям. Теплотехники оценят окна с хорошей теплоизоляцией, плотным прилеганием створок, которые, в то же время, можно легко открыть для проветривания. Жильцы мечтают о недорогих, тепло сберегающих, легко моющихся окнах, которые оберегают от шума и защищают от взлома</a:t>
            </a:r>
            <a:r>
              <a:rPr lang="ru-RU" dirty="0" smtClean="0"/>
              <a:t>.</a:t>
            </a:r>
          </a:p>
          <a:p>
            <a:endParaRPr lang="ru-RU" dirty="0" smtClean="0"/>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556792"/>
            <a:ext cx="428625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4684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 Дверные коробки </a:t>
            </a:r>
          </a:p>
        </p:txBody>
      </p:sp>
      <p:sp>
        <p:nvSpPr>
          <p:cNvPr id="2" name="Объект 1"/>
          <p:cNvSpPr>
            <a:spLocks noGrp="1"/>
          </p:cNvSpPr>
          <p:nvPr>
            <p:ph idx="1"/>
          </p:nvPr>
        </p:nvSpPr>
        <p:spPr>
          <a:xfrm>
            <a:off x="380999" y="1719070"/>
            <a:ext cx="3974977" cy="4799105"/>
          </a:xfrm>
        </p:spPr>
        <p:txBody>
          <a:bodyPr>
            <a:normAutofit lnSpcReduction="10000"/>
          </a:bodyPr>
          <a:lstStyle/>
          <a:p>
            <a:r>
              <a:rPr lang="ru-RU" dirty="0"/>
              <a:t> Дверные коробки состоят из обвязки, имеющей четверти для навески дверных полотен. Ширина четвертей 15 мм, глубина соответствует толщине полотна. Для внутренних дверей нижний брусок обвязки (порог) обычно не делают. При наличии фрамуги в дверную коробку вводят горизонтальный средник (импост). Зазор между коробкой и стеной (перегородкой) заполняется паклей, вспенивающими герметиками, закрываются наличниками.</a:t>
            </a:r>
          </a:p>
          <a:p>
            <a:endParaRPr lang="ru-RU"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412776"/>
            <a:ext cx="4276725"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44084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Энергосберегающие двери. </a:t>
            </a:r>
          </a:p>
        </p:txBody>
      </p:sp>
      <p:sp>
        <p:nvSpPr>
          <p:cNvPr id="2" name="Объект 1"/>
          <p:cNvSpPr>
            <a:spLocks noGrp="1"/>
          </p:cNvSpPr>
          <p:nvPr>
            <p:ph idx="1"/>
          </p:nvPr>
        </p:nvSpPr>
        <p:spPr>
          <a:xfrm>
            <a:off x="380999" y="1719071"/>
            <a:ext cx="8007425" cy="4407408"/>
          </a:xfrm>
        </p:spPr>
        <p:txBody>
          <a:bodyPr>
            <a:normAutofit/>
          </a:bodyPr>
          <a:lstStyle/>
          <a:p>
            <a:r>
              <a:rPr lang="ru-RU" dirty="0"/>
              <a:t>С целью экономии тепловой энергии, сокращения потерь через дверные проемы (прежде всего входных дверей), современные технологии предусматривают изготовление деревянных, пластиковых дверей с теплоизоляционными вкладышами (чаще всего они выполнены из </a:t>
            </a:r>
            <a:r>
              <a:rPr lang="ru-RU" dirty="0" err="1"/>
              <a:t>минераловатных</a:t>
            </a:r>
            <a:r>
              <a:rPr lang="ru-RU" dirty="0"/>
              <a:t> изделий).</a:t>
            </a:r>
          </a:p>
          <a:p>
            <a:r>
              <a:rPr lang="ru-RU" dirty="0"/>
              <a:t> </a:t>
            </a:r>
          </a:p>
          <a:p>
            <a:r>
              <a:rPr lang="ru-RU" dirty="0"/>
              <a:t> Такие двери изготавливаются различной толщины (до 100 мм). К энергосберегающим относятся и двери, имеющие наружную (а иногда и внутреннюю обивку из </a:t>
            </a:r>
            <a:r>
              <a:rPr lang="ru-RU" dirty="0" err="1"/>
              <a:t>кожезаменителя</a:t>
            </a:r>
            <a:r>
              <a:rPr lang="ru-RU" dirty="0"/>
              <a:t> с теплоизоляционной прокладкой из войлока или другого материала, например, пенопласта). Обивка повышает и звукоизоляцию.</a:t>
            </a:r>
          </a:p>
          <a:p>
            <a:endParaRPr lang="ru-RU" dirty="0"/>
          </a:p>
        </p:txBody>
      </p:sp>
    </p:spTree>
    <p:extLst>
      <p:ext uri="{BB962C8B-B14F-4D97-AF65-F5344CB8AC3E}">
        <p14:creationId xmlns:p14="http://schemas.microsoft.com/office/powerpoint/2010/main" val="5961912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Энергосберегающие двери. </a:t>
            </a:r>
          </a:p>
        </p:txBody>
      </p:sp>
      <p:sp>
        <p:nvSpPr>
          <p:cNvPr id="2" name="Объект 1"/>
          <p:cNvSpPr>
            <a:spLocks noGrp="1"/>
          </p:cNvSpPr>
          <p:nvPr>
            <p:ph idx="1"/>
          </p:nvPr>
        </p:nvSpPr>
        <p:spPr/>
        <p:txBody>
          <a:bodyPr/>
          <a:lstStyle/>
          <a:p>
            <a:endParaRPr lang="ru-RU" dirty="0"/>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1142337"/>
            <a:ext cx="4089648" cy="5452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1830765"/>
            <a:ext cx="4896544" cy="4624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5965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690392"/>
            <a:ext cx="33337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title"/>
          </p:nvPr>
        </p:nvSpPr>
        <p:spPr/>
        <p:txBody>
          <a:bodyPr/>
          <a:lstStyle/>
          <a:p>
            <a:r>
              <a:rPr lang="ru-RU" dirty="0"/>
              <a:t>Огнезащитные двери </a:t>
            </a:r>
          </a:p>
        </p:txBody>
      </p:sp>
      <p:sp>
        <p:nvSpPr>
          <p:cNvPr id="2" name="Объект 1"/>
          <p:cNvSpPr>
            <a:spLocks noGrp="1"/>
          </p:cNvSpPr>
          <p:nvPr>
            <p:ph idx="1"/>
          </p:nvPr>
        </p:nvSpPr>
        <p:spPr>
          <a:xfrm>
            <a:off x="380999" y="1719070"/>
            <a:ext cx="3542929" cy="4878281"/>
          </a:xfrm>
        </p:spPr>
        <p:txBody>
          <a:bodyPr>
            <a:normAutofit/>
          </a:bodyPr>
          <a:lstStyle/>
          <a:p>
            <a:r>
              <a:rPr lang="ru-RU" dirty="0" smtClean="0"/>
              <a:t>имеют </a:t>
            </a:r>
            <a:r>
              <a:rPr lang="ru-RU" dirty="0"/>
              <a:t>предел огнестойкости не ниже 60 мин. Они выполняются из негорючих материалов, таких как асбестовый картон, </a:t>
            </a:r>
            <a:r>
              <a:rPr lang="ru-RU" dirty="0" err="1"/>
              <a:t>минераловатные</a:t>
            </a:r>
            <a:r>
              <a:rPr lang="ru-RU" dirty="0"/>
              <a:t> </a:t>
            </a:r>
            <a:r>
              <a:rPr lang="ru-RU" dirty="0" err="1"/>
              <a:t>асбесто-перлито-вермикулитсодержащие</a:t>
            </a:r>
            <a:r>
              <a:rPr lang="ru-RU" dirty="0"/>
              <a:t> составы. Снаружи и двери, и коробки обшиваются кровельным железом или кровельной сталью.</a:t>
            </a:r>
          </a:p>
          <a:p>
            <a:endParaRPr lang="ru-RU"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56792"/>
            <a:ext cx="3933825"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04742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 Двери с повышенной звукоизоляцией </a:t>
            </a:r>
          </a:p>
        </p:txBody>
      </p:sp>
      <p:sp>
        <p:nvSpPr>
          <p:cNvPr id="2" name="Объект 1"/>
          <p:cNvSpPr>
            <a:spLocks noGrp="1"/>
          </p:cNvSpPr>
          <p:nvPr>
            <p:ph idx="1"/>
          </p:nvPr>
        </p:nvSpPr>
        <p:spPr/>
        <p:txBody>
          <a:bodyPr/>
          <a:lstStyle/>
          <a:p>
            <a:r>
              <a:rPr lang="ru-RU" dirty="0"/>
              <a:t>выпускаются многослойными, с устройством стеклопакетов (двери перегородок). </a:t>
            </a:r>
            <a:r>
              <a:rPr lang="ru-RU" dirty="0" err="1"/>
              <a:t>Противоударные</a:t>
            </a:r>
            <a:r>
              <a:rPr lang="ru-RU" dirty="0"/>
              <a:t>, в том числе пуленепробиваемые двери также многослойны</a:t>
            </a:r>
            <a:r>
              <a:rPr lang="ru-RU" dirty="0" smtClean="0"/>
              <a:t>.</a:t>
            </a:r>
          </a:p>
          <a:p>
            <a:endParaRPr lang="ru-RU"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852936"/>
            <a:ext cx="382334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70734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Конструкция входной двери.</a:t>
            </a:r>
            <a:endParaRPr lang="ru-RU" dirty="0"/>
          </a:p>
        </p:txBody>
      </p:sp>
      <p:pic>
        <p:nvPicPr>
          <p:cNvPr id="4" name="Объект 3"/>
          <p:cNvPicPr>
            <a:picLocks noGrp="1"/>
          </p:cNvPicPr>
          <p:nvPr>
            <p:ph idx="1"/>
          </p:nvPr>
        </p:nvPicPr>
        <p:blipFill>
          <a:blip r:embed="rId2"/>
          <a:stretch>
            <a:fillRect/>
          </a:stretch>
        </p:blipFill>
        <p:spPr>
          <a:xfrm>
            <a:off x="2051720" y="1556792"/>
            <a:ext cx="4744551" cy="5184575"/>
          </a:xfrm>
          <a:prstGeom prst="rect">
            <a:avLst/>
          </a:prstGeom>
        </p:spPr>
      </p:pic>
    </p:spTree>
    <p:extLst>
      <p:ext uri="{BB962C8B-B14F-4D97-AF65-F5344CB8AC3E}">
        <p14:creationId xmlns:p14="http://schemas.microsoft.com/office/powerpoint/2010/main" val="3598145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sp>
        <p:nvSpPr>
          <p:cNvPr id="2" name="Объект 1"/>
          <p:cNvSpPr>
            <a:spLocks noGrp="1"/>
          </p:cNvSpPr>
          <p:nvPr>
            <p:ph idx="1"/>
          </p:nvPr>
        </p:nvSpPr>
        <p:spPr>
          <a:xfrm>
            <a:off x="380999" y="1719071"/>
            <a:ext cx="8407893" cy="1997961"/>
          </a:xfrm>
        </p:spPr>
        <p:txBody>
          <a:bodyPr>
            <a:normAutofit lnSpcReduction="10000"/>
          </a:bodyPr>
          <a:lstStyle/>
          <a:p>
            <a:r>
              <a:rPr lang="ru-RU" dirty="0"/>
              <a:t>Окно - элемент стеновой или кровельной конструкции, предназначенный для сообщения внутренних помещений с окружающим пространством, естественного освещения помещений, их вентиляции, защиты от атмосферных, шумовых воздействий и состоящий из оконного проема с откосами, оконного блока, системы уплотнения монтажных швов, подоконной доски, деталей слива и облицовок. </a:t>
            </a:r>
          </a:p>
          <a:p>
            <a:endParaRPr lang="ru-RU"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390" y="3645024"/>
            <a:ext cx="6724482"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4442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По виду </a:t>
            </a:r>
            <a:r>
              <a:rPr lang="ru-RU" dirty="0" smtClean="0"/>
              <a:t>материалов: </a:t>
            </a:r>
            <a:endParaRPr lang="ru-RU" dirty="0"/>
          </a:p>
        </p:txBody>
      </p:sp>
      <p:sp>
        <p:nvSpPr>
          <p:cNvPr id="2" name="Объект 1"/>
          <p:cNvSpPr>
            <a:spLocks noGrp="1"/>
          </p:cNvSpPr>
          <p:nvPr>
            <p:ph idx="1"/>
          </p:nvPr>
        </p:nvSpPr>
        <p:spPr/>
        <p:txBody>
          <a:bodyPr/>
          <a:lstStyle/>
          <a:p>
            <a:r>
              <a:rPr lang="ru-RU" dirty="0"/>
              <a:t>окна делятся на пластмассовые, деревянные, алюминиевые, а так же деревянно-алюминиевые. Причём каждый из вышеуказанных типов окон имеет свою сферу применения, и присущие им преимущества и недостатки.</a:t>
            </a:r>
          </a:p>
          <a:p>
            <a:endParaRPr lang="ru-RU"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004" y="3212977"/>
            <a:ext cx="5403344"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5749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Пластмассовые окна </a:t>
            </a:r>
          </a:p>
        </p:txBody>
      </p:sp>
      <p:sp>
        <p:nvSpPr>
          <p:cNvPr id="2" name="Объект 1"/>
          <p:cNvSpPr>
            <a:spLocks noGrp="1"/>
          </p:cNvSpPr>
          <p:nvPr>
            <p:ph idx="1"/>
          </p:nvPr>
        </p:nvSpPr>
        <p:spPr>
          <a:xfrm>
            <a:off x="380999" y="1719071"/>
            <a:ext cx="8583489" cy="1493905"/>
          </a:xfrm>
        </p:spPr>
        <p:txBody>
          <a:bodyPr>
            <a:normAutofit lnSpcReduction="10000"/>
          </a:bodyPr>
          <a:lstStyle/>
          <a:p>
            <a:r>
              <a:rPr lang="ru-RU" dirty="0"/>
              <a:t>идеально подходят для остекления офисов, витрин магазинов, производственных, и других нежилых помещений</a:t>
            </a:r>
            <a:r>
              <a:rPr lang="ru-RU" dirty="0" smtClean="0"/>
              <a:t>.</a:t>
            </a:r>
            <a:r>
              <a:rPr lang="ru-RU" dirty="0"/>
              <a:t> Из недостатков можно отметить несоответствие применяемых конструкций климатическим условиям нашего региона, низкую экологическую чистоту и эстетику.</a:t>
            </a:r>
          </a:p>
          <a:p>
            <a:endParaRPr lang="ru-RU"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140968"/>
            <a:ext cx="6552728"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8249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Алюминиевые окна</a:t>
            </a:r>
          </a:p>
        </p:txBody>
      </p:sp>
      <p:sp>
        <p:nvSpPr>
          <p:cNvPr id="2" name="Объект 1"/>
          <p:cNvSpPr>
            <a:spLocks noGrp="1"/>
          </p:cNvSpPr>
          <p:nvPr>
            <p:ph idx="1"/>
          </p:nvPr>
        </p:nvSpPr>
        <p:spPr>
          <a:xfrm>
            <a:off x="380999" y="1719070"/>
            <a:ext cx="3038873" cy="4878281"/>
          </a:xfrm>
        </p:spPr>
        <p:txBody>
          <a:bodyPr>
            <a:normAutofit lnSpcReduction="10000"/>
          </a:bodyPr>
          <a:lstStyle/>
          <a:p>
            <a:r>
              <a:rPr lang="ru-RU" dirty="0"/>
              <a:t>основная сфера применения- производственные помещения, оформление фасадов общественных и других нежилых зданий, а так же торговых павильонов. Из достоинств можно отметить практически неограниченную долговечность таких конструкций, возможность остекления значительных </a:t>
            </a:r>
            <a:r>
              <a:rPr lang="ru-RU" dirty="0" smtClean="0"/>
              <a:t>площадей.</a:t>
            </a:r>
          </a:p>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1844824"/>
            <a:ext cx="5257800"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97012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Деревянные окна </a:t>
            </a:r>
          </a:p>
        </p:txBody>
      </p:sp>
      <p:sp>
        <p:nvSpPr>
          <p:cNvPr id="2" name="Объект 1"/>
          <p:cNvSpPr>
            <a:spLocks noGrp="1"/>
          </p:cNvSpPr>
          <p:nvPr>
            <p:ph idx="1"/>
          </p:nvPr>
        </p:nvSpPr>
        <p:spPr>
          <a:xfrm>
            <a:off x="380999" y="1719070"/>
            <a:ext cx="3902969" cy="4806273"/>
          </a:xfrm>
        </p:spPr>
        <p:txBody>
          <a:bodyPr>
            <a:normAutofit fontScale="92500"/>
          </a:bodyPr>
          <a:lstStyle/>
          <a:p>
            <a:r>
              <a:rPr lang="ru-RU" dirty="0"/>
              <a:t>получили наибольшее распространение в жилищном строительстве. Достоинства деревянных окон: хорошие теплоизолирующие свойства, экологическая чистота и прекрасный внешний вид (здесь идёт речь об окнах современной конструкции: тройное остекление, качественные материалы и высокие технологии изготовления). Недостатком деревянных окон является их подверженность негативному воздействию </a:t>
            </a:r>
            <a:r>
              <a:rPr lang="ru-RU" dirty="0" smtClean="0"/>
              <a:t>атмосферы. </a:t>
            </a:r>
            <a:r>
              <a:rPr lang="ru-RU" dirty="0"/>
              <a:t>Однако, с появлением современных лакокрасочных материалов, это перестаёт быть </a:t>
            </a:r>
            <a:r>
              <a:rPr lang="ru-RU" dirty="0" smtClean="0"/>
              <a:t>проблемой.</a:t>
            </a:r>
            <a:endParaRPr lang="ru-RU"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2420888"/>
            <a:ext cx="4501709" cy="3271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9549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Составные части окон.</a:t>
            </a:r>
            <a:br>
              <a:rPr lang="ru-RU" dirty="0"/>
            </a:br>
            <a:endParaRPr lang="ru-RU" dirty="0"/>
          </a:p>
        </p:txBody>
      </p:sp>
      <p:sp>
        <p:nvSpPr>
          <p:cNvPr id="2" name="Объект 1"/>
          <p:cNvSpPr>
            <a:spLocks noGrp="1"/>
          </p:cNvSpPr>
          <p:nvPr>
            <p:ph idx="1"/>
          </p:nvPr>
        </p:nvSpPr>
        <p:spPr>
          <a:xfrm>
            <a:off x="380999" y="1719070"/>
            <a:ext cx="3398913" cy="4734265"/>
          </a:xfrm>
        </p:spPr>
        <p:txBody>
          <a:bodyPr>
            <a:normAutofit/>
          </a:bodyPr>
          <a:lstStyle/>
          <a:p>
            <a:r>
              <a:rPr lang="ru-RU" dirty="0"/>
              <a:t>Рамочная конструкция (элемент) оконного блока - сборочная единица оконного блока, состоящая из брусков .(профилей), соединенных между собой посредством жестких угловых связей: на шипах и клее, сварке, механических связях (винтовых, на зубчатых пластинах, путем </a:t>
            </a:r>
            <a:r>
              <a:rPr lang="ru-RU" dirty="0" err="1"/>
              <a:t>оарессовки</a:t>
            </a:r>
            <a:r>
              <a:rPr lang="ru-RU" dirty="0"/>
              <a:t>) и др</a:t>
            </a:r>
            <a:r>
              <a:rPr lang="ru-RU" dirty="0" smtClean="0"/>
              <a:t>.</a:t>
            </a:r>
          </a:p>
          <a:p>
            <a:endParaRPr lang="ru-RU" dirty="0" smtClean="0"/>
          </a:p>
          <a:p>
            <a:r>
              <a:rPr lang="ru-RU" dirty="0" smtClean="0"/>
              <a:t> </a:t>
            </a:r>
          </a:p>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1772816"/>
            <a:ext cx="3545674" cy="466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4292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sp>
        <p:nvSpPr>
          <p:cNvPr id="2" name="Объект 1"/>
          <p:cNvSpPr>
            <a:spLocks noGrp="1"/>
          </p:cNvSpPr>
          <p:nvPr>
            <p:ph idx="1"/>
          </p:nvPr>
        </p:nvSpPr>
        <p:spPr>
          <a:xfrm>
            <a:off x="380999" y="1719070"/>
            <a:ext cx="5991201" cy="4806273"/>
          </a:xfrm>
        </p:spPr>
        <p:txBody>
          <a:bodyPr/>
          <a:lstStyle/>
          <a:p>
            <a:r>
              <a:rPr lang="ru-RU" dirty="0"/>
              <a:t>Оконный блок - </a:t>
            </a:r>
            <a:r>
              <a:rPr lang="ru-RU" dirty="0" err="1"/>
              <a:t>светопрозрачная</a:t>
            </a:r>
            <a:r>
              <a:rPr lang="ru-RU" dirty="0"/>
              <a:t> конструкция, предназначенная для естественного освещения помещения, его вентиляции и защиты от атмосферных и шумовых воздействий. </a:t>
            </a:r>
          </a:p>
          <a:p>
            <a:r>
              <a:rPr lang="ru-RU" dirty="0"/>
              <a:t> </a:t>
            </a:r>
          </a:p>
          <a:p>
            <a:r>
              <a:rPr lang="ru-RU" dirty="0"/>
              <a:t>Оконный блок состоит из сборочных единиц:, коробки и створчатых элементов, встроенных систем проветривания и может включать в себя ряд дополнительных элементов: жалюзи, ставни и др. </a:t>
            </a:r>
          </a:p>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3140968"/>
            <a:ext cx="2778792" cy="1860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246883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Документ" ma:contentTypeID="0x010100E71CFED63AC9144685FFCBDFF28AA530" ma:contentTypeVersion="0" ma:contentTypeDescription="Создание документа." ma:contentTypeScope="" ma:versionID="e4f8c6314f99a8a502163db2e31aaffe">
  <xsd:schema xmlns:xsd="http://www.w3.org/2001/XMLSchema" xmlns:p="http://schemas.microsoft.com/office/2006/metadata/properties" targetNamespace="http://schemas.microsoft.com/office/2006/metadata/properties" ma:root="true" ma:fieldsID="53974d1da0c14f073d2cc649cae9f3e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содержимого" ma:readOnly="true"/>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7C5E10C-1C0F-472F-A60A-51F59B2F7718}">
  <ds:schemaRefs>
    <ds:schemaRef ds:uri="http://schemas.microsoft.com/office/2006/metadata/properties"/>
  </ds:schemaRefs>
</ds:datastoreItem>
</file>

<file path=customXml/itemProps2.xml><?xml version="1.0" encoding="utf-8"?>
<ds:datastoreItem xmlns:ds="http://schemas.openxmlformats.org/officeDocument/2006/customXml" ds:itemID="{6EF4B896-2F8D-4A0A-9B0E-4B480D986FCA}">
  <ds:schemaRefs>
    <ds:schemaRef ds:uri="http://schemas.microsoft.com/sharepoint/v3/contenttype/forms"/>
  </ds:schemaRefs>
</ds:datastoreItem>
</file>

<file path=customXml/itemProps3.xml><?xml version="1.0" encoding="utf-8"?>
<ds:datastoreItem xmlns:ds="http://schemas.openxmlformats.org/officeDocument/2006/customXml" ds:itemID="{087CC2FB-0B74-4E24-B0A2-4380C548A4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106</TotalTime>
  <Words>1190</Words>
  <Application>Microsoft Office PowerPoint</Application>
  <PresentationFormat>Экран (4:3)</PresentationFormat>
  <Paragraphs>73</Paragraphs>
  <Slides>25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25</vt:i4>
      </vt:variant>
    </vt:vector>
  </HeadingPairs>
  <TitlesOfParts>
    <vt:vector size="29" baseType="lpstr">
      <vt:lpstr>Arial</vt:lpstr>
      <vt:lpstr>Calibri</vt:lpstr>
      <vt:lpstr>Calibri Light</vt:lpstr>
      <vt:lpstr>Тема Office</vt:lpstr>
      <vt:lpstr>Урок 16. Архитектура. Много окон и дверей полна горница людей. </vt:lpstr>
      <vt:lpstr>Окна.</vt:lpstr>
      <vt:lpstr>Презентация PowerPoint</vt:lpstr>
      <vt:lpstr>По виду материалов: </vt:lpstr>
      <vt:lpstr>Пластмассовые окна </vt:lpstr>
      <vt:lpstr>Алюминиевые окна</vt:lpstr>
      <vt:lpstr>Деревянные окна </vt:lpstr>
      <vt:lpstr>Составные части окон. </vt:lpstr>
      <vt:lpstr>Презентация PowerPoint</vt:lpstr>
      <vt:lpstr>Варианты открывания окон:  </vt:lpstr>
      <vt:lpstr>Окна классифицируют по следующим признакам:  </vt:lpstr>
      <vt:lpstr>Двери</vt:lpstr>
      <vt:lpstr>   Двери можно классифицировать по следующим признакам:  </vt:lpstr>
      <vt:lpstr>Распашные двери </vt:lpstr>
      <vt:lpstr>Раздвижные двери </vt:lpstr>
      <vt:lpstr>Складные двери </vt:lpstr>
      <vt:lpstr>Револьверные (карусельные) двери </vt:lpstr>
      <vt:lpstr>Материалы для изготовления дверей </vt:lpstr>
      <vt:lpstr>Размеры</vt:lpstr>
      <vt:lpstr> Дверные коробки </vt:lpstr>
      <vt:lpstr>Энергосберегающие двери. </vt:lpstr>
      <vt:lpstr>Энергосберегающие двери. </vt:lpstr>
      <vt:lpstr>Огнезащитные двери </vt:lpstr>
      <vt:lpstr> Двери с повышенной звукоизоляцией </vt:lpstr>
      <vt:lpstr>Конструкция входной двери.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ДВЕРИ, ОКНА</dc:title>
  <dc:creator>Мария</dc:creator>
  <cp:lastModifiedBy>vorobey689</cp:lastModifiedBy>
  <cp:revision>11</cp:revision>
  <dcterms:created xsi:type="dcterms:W3CDTF">2012-10-28T18:37:24Z</dcterms:created>
  <dcterms:modified xsi:type="dcterms:W3CDTF">2022-10-01T00:02:28Z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0x010100E71CFED63AC9144685FFCBDFF28AA530</vt:lpwstr>
  </property>
</Properties>
</file>