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2.xml" ContentType="application/vnd.openxmlformats-officedocument.presentationml.slide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6.xml" ContentType="application/vnd.openxmlformats-officedocument.presentationml.slide+xml"/>
  <Override PartName="/ppt/slides/slide10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app.xml" ContentType="application/vnd.openxmlformats-officedocument.extended-properties+xml"/>
  <Override PartName="/ppt/slides/slide8.xml" ContentType="application/vnd.openxmlformats-officedocument.presentationml.slide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slides/slide7.xml" ContentType="application/vnd.openxmlformats-officedocument.presentationml.slide+xml"/>
  <Override PartName="/ppt/slides/slide11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presentation.xml" ContentType="application/vnd.openxmlformats-officedocument.presentationml.presentation.main+xml"/>
  <Override PartName="/ppt/theme/theme1.xml" ContentType="application/vnd.openxmlformats-officedocument.theme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aveSubsetFonts="1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6858000" type="screen4x3"/>
  <p:notesSz cx="9144000" cy="6858000"/>
  <p:defaultTextStyle>
    <a:defPPr>
      <a:defRPr lang="ru-RU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presProps" Target="presProps.xml" /><Relationship Id="rId20" Type="http://schemas.openxmlformats.org/officeDocument/2006/relationships/tableStyles" Target="tableStyles.xml" /><Relationship Id="rId21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" userDrawn="1">
  <p:cSld name="Титульный слайд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 hidden="0"/>
          <p:cNvSpPr>
            <a:spLocks noGrp="1"/>
          </p:cNvSpPr>
          <p:nvPr isPhoto="0" userDrawn="0">
            <p:ph type="ctrTitle" hasCustomPrompt="0"/>
          </p:nvPr>
        </p:nvSpPr>
        <p:spPr bwMode="auto"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5" name="Подзаголовок 2" hidden="0"/>
          <p:cNvSpPr>
            <a:spLocks noGrp="1"/>
          </p:cNvSpPr>
          <p:nvPr isPhoto="0" userDrawn="0">
            <p:ph type="subTitle" idx="1" hasCustomPrompt="0"/>
          </p:nvPr>
        </p:nvSpPr>
        <p:spPr bwMode="auto"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  <a:endParaRPr lang="ru-RU"/>
          </a:p>
        </p:txBody>
      </p:sp>
      <p:sp>
        <p:nvSpPr>
          <p:cNvPr id="6" name="Дата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820BB889-9D34-4BBB-8EBF-7B432ADE08F0}" type="datetimeFigureOut">
              <a:rPr lang="ru-RU"/>
              <a:t/>
            </a:fld>
            <a:endParaRPr lang="ru-RU"/>
          </a:p>
        </p:txBody>
      </p:sp>
      <p:sp>
        <p:nvSpPr>
          <p:cNvPr id="7" name="Нижний колонтитул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омер слайда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CC173F88-3387-453B-9303-AC0210B95CB8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x" userDrawn="1">
  <p:cSld name="Заголовок и вертикальный текст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5" name="Вертикальный текст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6" name="Дата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820BB889-9D34-4BBB-8EBF-7B432ADE08F0}" type="datetimeFigureOut">
              <a:rPr lang="ru-RU"/>
              <a:t/>
            </a:fld>
            <a:endParaRPr lang="ru-RU"/>
          </a:p>
        </p:txBody>
      </p:sp>
      <p:sp>
        <p:nvSpPr>
          <p:cNvPr id="7" name="Нижний колонтитул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омер слайда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CC173F88-3387-453B-9303-AC0210B95CB8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itleAndTx" userDrawn="1">
  <p:cSld name="Вертикальный заголовок и текст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Вертикальный заголовок 1" hidden="0"/>
          <p:cNvSpPr>
            <a:spLocks noGrp="1"/>
          </p:cNvSpPr>
          <p:nvPr isPhoto="0" userDrawn="0">
            <p:ph type="title" orient="vert" hasCustomPrompt="0"/>
          </p:nvPr>
        </p:nvSpPr>
        <p:spPr bwMode="auto">
          <a:xfrm>
            <a:off x="4907757" y="365125"/>
            <a:ext cx="1478756" cy="5811838"/>
          </a:xfrm>
        </p:spPr>
        <p:txBody>
          <a:bodyPr vert="eaVert"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5" name="Вертикальный текст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>
          <a:xfrm>
            <a:off x="471488" y="365125"/>
            <a:ext cx="4321969" cy="5811838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6" name="Дата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820BB889-9D34-4BBB-8EBF-7B432ADE08F0}" type="datetimeFigureOut">
              <a:rPr lang="ru-RU"/>
              <a:t/>
            </a:fld>
            <a:endParaRPr lang="ru-RU"/>
          </a:p>
        </p:txBody>
      </p:sp>
      <p:sp>
        <p:nvSpPr>
          <p:cNvPr id="7" name="Нижний колонтитул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омер слайда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CC173F88-3387-453B-9303-AC0210B95CB8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Заголовок и объект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5" name="Объект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6" name="Дата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820BB889-9D34-4BBB-8EBF-7B432ADE08F0}" type="datetimeFigureOut">
              <a:rPr lang="ru-RU"/>
              <a:t/>
            </a:fld>
            <a:endParaRPr lang="ru-RU"/>
          </a:p>
        </p:txBody>
      </p:sp>
      <p:sp>
        <p:nvSpPr>
          <p:cNvPr id="7" name="Нижний колонтитул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омер слайда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CC173F88-3387-453B-9303-AC0210B95CB8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Заголовок раздела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5" name="Текст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Дата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820BB889-9D34-4BBB-8EBF-7B432ADE08F0}" type="datetimeFigureOut">
              <a:rPr lang="ru-RU"/>
              <a:t/>
            </a:fld>
            <a:endParaRPr lang="ru-RU"/>
          </a:p>
        </p:txBody>
      </p:sp>
      <p:sp>
        <p:nvSpPr>
          <p:cNvPr id="7" name="Нижний колонтитул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омер слайда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CC173F88-3387-453B-9303-AC0210B95CB8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Два объекта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5" name="Объект 2" hidden="0"/>
          <p:cNvSpPr>
            <a:spLocks noGrp="1"/>
          </p:cNvSpPr>
          <p:nvPr isPhoto="0" userDrawn="0">
            <p:ph sz="half" idx="1" hasCustomPrompt="0"/>
          </p:nvPr>
        </p:nvSpPr>
        <p:spPr bwMode="auto">
          <a:xfrm>
            <a:off x="471487" y="1825625"/>
            <a:ext cx="2900363" cy="435133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6" name="Объект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3486150" y="1825625"/>
            <a:ext cx="2900363" cy="435133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7" name="Дата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820BB889-9D34-4BBB-8EBF-7B432ADE08F0}" type="datetimeFigureOut">
              <a:rPr lang="ru-RU"/>
              <a:t/>
            </a:fld>
            <a:endParaRPr lang="ru-RU"/>
          </a:p>
        </p:txBody>
      </p:sp>
      <p:sp>
        <p:nvSpPr>
          <p:cNvPr id="8" name="Нижний колонтитул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CC173F88-3387-453B-9303-AC0210B95CB8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Сравнение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629841" y="365126"/>
            <a:ext cx="7886700" cy="1325563"/>
          </a:xfrm>
        </p:spPr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5" name="Текст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Объект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629842" y="2505074"/>
            <a:ext cx="3868340" cy="368458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7" name="Текст 4" hidden="0"/>
          <p:cNvSpPr>
            <a:spLocks noGrp="1"/>
          </p:cNvSpPr>
          <p:nvPr isPhoto="0" userDrawn="0">
            <p:ph type="body" sz="quarter" idx="3" hasCustomPrompt="0"/>
          </p:nvPr>
        </p:nvSpPr>
        <p:spPr bwMode="auto"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8" name="Объект 5" hidden="0"/>
          <p:cNvSpPr>
            <a:spLocks noGrp="1"/>
          </p:cNvSpPr>
          <p:nvPr isPhoto="0" userDrawn="0">
            <p:ph sz="quarter" idx="4" hasCustomPrompt="0"/>
          </p:nvPr>
        </p:nvSpPr>
        <p:spPr bwMode="auto">
          <a:xfrm>
            <a:off x="4629150" y="2505074"/>
            <a:ext cx="3887391" cy="368458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9" name="Дата 6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820BB889-9D34-4BBB-8EBF-7B432ADE08F0}" type="datetimeFigureOut">
              <a:rPr lang="ru-RU"/>
              <a:t/>
            </a:fld>
            <a:endParaRPr lang="ru-RU"/>
          </a:p>
        </p:txBody>
      </p:sp>
      <p:sp>
        <p:nvSpPr>
          <p:cNvPr id="10" name="Нижний колонтитул 7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Номер слайда 8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CC173F88-3387-453B-9303-AC0210B95CB8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Только заголовок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5" name="Дата 2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820BB889-9D34-4BBB-8EBF-7B432ADE08F0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CC173F88-3387-453B-9303-AC0210B95CB8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Пустой слайд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Дата 1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820BB889-9D34-4BBB-8EBF-7B432ADE08F0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2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CC173F88-3387-453B-9303-AC0210B95CB8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Tx" userDrawn="1">
  <p:cSld name="Объект с подписью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5" name="Объект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6" name="Текст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7" name="Дата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820BB889-9D34-4BBB-8EBF-7B432ADE08F0}" type="datetimeFigureOut">
              <a:rPr lang="ru-RU"/>
              <a:t/>
            </a:fld>
            <a:endParaRPr lang="ru-RU"/>
          </a:p>
        </p:txBody>
      </p:sp>
      <p:sp>
        <p:nvSpPr>
          <p:cNvPr id="8" name="Нижний колонтитул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CC173F88-3387-453B-9303-AC0210B95CB8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picTx" userDrawn="1">
  <p:cSld name="Рисунок с подписью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5" name="Рисунок 2" hidden="0"/>
          <p:cNvSpPr>
            <a:spLocks noGrp="1"/>
          </p:cNvSpPr>
          <p:nvPr isPhoto="0" userDrawn="0">
            <p:ph type="pic" idx="1" hasCustomPrompt="0"/>
          </p:nvPr>
        </p:nvSpPr>
        <p:spPr bwMode="auto"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>
              <a:defRPr/>
            </a:pPr>
            <a:endParaRPr lang="ru-RU"/>
          </a:p>
        </p:txBody>
      </p:sp>
      <p:sp>
        <p:nvSpPr>
          <p:cNvPr id="6" name="Текст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7" name="Дата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820BB889-9D34-4BBB-8EBF-7B432ADE08F0}" type="datetimeFigureOut">
              <a:rPr lang="ru-RU"/>
              <a:t/>
            </a:fld>
            <a:endParaRPr lang="ru-RU"/>
          </a:p>
        </p:txBody>
      </p:sp>
      <p:sp>
        <p:nvSpPr>
          <p:cNvPr id="8" name="Нижний колонтитул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CC173F88-3387-453B-9303-AC0210B95CB8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Pr shadeToTitle="0">
        <a:solidFill>
          <a:srgbClr val="FAFAFA"/>
        </a:solid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5" name="Текст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6" name="Дата 3" hidden="0"/>
          <p:cNvSpPr>
            <a:spLocks noGrp="1"/>
          </p:cNvSpPr>
          <p:nvPr isPhoto="0" userDrawn="0">
            <p:ph type="dt" sz="half" idx="2" hasCustomPrompt="0"/>
          </p:nvPr>
        </p:nvSpPr>
        <p:spPr bwMode="auto"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20BB889-9D34-4BBB-8EBF-7B432ADE08F0}" type="datetimeFigureOut">
              <a:rPr lang="ru-RU"/>
              <a:t/>
            </a:fld>
            <a:endParaRPr lang="ru-RU"/>
          </a:p>
        </p:txBody>
      </p:sp>
      <p:sp>
        <p:nvSpPr>
          <p:cNvPr id="7" name="Нижний колонтитул 4" hidden="0"/>
          <p:cNvSpPr>
            <a:spLocks noGrp="1"/>
          </p:cNvSpPr>
          <p:nvPr isPhoto="0" userDrawn="0">
            <p:ph type="ftr" sz="quarter" idx="3" hasCustomPrompt="0"/>
          </p:nvPr>
        </p:nvSpPr>
        <p:spPr bwMode="auto"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C173F88-3387-453B-9303-AC0210B95CB8}" type="slidenum">
              <a:rPr lang="ru-RU"/>
              <a:t/>
            </a:fld>
            <a:endParaRPr lang="ru-RU"/>
          </a:p>
        </p:txBody>
      </p:sp>
      <p:pic>
        <p:nvPicPr>
          <p:cNvPr id="9" name="Рисунок 7" hidden="0"/>
          <p:cNvPicPr>
            <a:picLocks noChangeAspect="1"/>
          </p:cNvPicPr>
          <p:nvPr isPhoto="0" userDrawn="1"/>
        </p:nvPicPr>
        <p:blipFill>
          <a:blip r:embed="rId13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</p:pic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>
        <a:lnSpc>
          <a:spcPct val="90000"/>
        </a:lnSpc>
        <a:spcBef>
          <a:spcPts val="0"/>
        </a:spcBef>
        <a:buNone/>
        <a:defRPr sz="33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>
        <a:lnSpc>
          <a:spcPct val="90000"/>
        </a:lnSpc>
        <a:spcBef>
          <a:spcPts val="750"/>
        </a:spcBef>
        <a:buFont typeface="Arial"/>
        <a:buChar char="•"/>
        <a:defRPr sz="21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>
        <a:lnSpc>
          <a:spcPct val="90000"/>
        </a:lnSpc>
        <a:spcBef>
          <a:spcPts val="375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>
        <a:lnSpc>
          <a:spcPct val="90000"/>
        </a:lnSpc>
        <a:spcBef>
          <a:spcPts val="375"/>
        </a:spcBef>
        <a:buFont typeface="Arial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>
        <a:lnSpc>
          <a:spcPct val="90000"/>
        </a:lnSpc>
        <a:spcBef>
          <a:spcPts val="375"/>
        </a:spcBef>
        <a:buFont typeface="Arial"/>
        <a:buChar char="•"/>
        <a:defRPr sz="135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>
        <a:lnSpc>
          <a:spcPct val="90000"/>
        </a:lnSpc>
        <a:spcBef>
          <a:spcPts val="375"/>
        </a:spcBef>
        <a:buFont typeface="Arial"/>
        <a:buChar char="•"/>
        <a:defRPr sz="135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>
        <a:lnSpc>
          <a:spcPct val="90000"/>
        </a:lnSpc>
        <a:spcBef>
          <a:spcPts val="375"/>
        </a:spcBef>
        <a:buFont typeface="Arial"/>
        <a:buChar char="•"/>
        <a:defRPr sz="135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>
        <a:lnSpc>
          <a:spcPct val="90000"/>
        </a:lnSpc>
        <a:spcBef>
          <a:spcPts val="375"/>
        </a:spcBef>
        <a:buFont typeface="Arial"/>
        <a:buChar char="•"/>
        <a:defRPr sz="135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>
        <a:lnSpc>
          <a:spcPct val="90000"/>
        </a:lnSpc>
        <a:spcBef>
          <a:spcPts val="375"/>
        </a:spcBef>
        <a:buFont typeface="Arial"/>
        <a:buChar char="•"/>
        <a:defRPr sz="135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>
        <a:lnSpc>
          <a:spcPct val="90000"/>
        </a:lnSpc>
        <a:spcBef>
          <a:spcPts val="375"/>
        </a:spcBef>
        <a:buFont typeface="Arial"/>
        <a:buChar char="•"/>
        <a:defRPr sz="135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.jpg"/></Relationships>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3.jpg"/></Relationships>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4.jpg"/></Relationships>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5.png"/></Relationships>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6.png"/></Relationships>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7.jpg"/></Relationships>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png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jpg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jpg"/><Relationship Id="rId3" Type="http://schemas.openxmlformats.org/officeDocument/2006/relationships/image" Target="../media/image5.jpg"/><Relationship Id="rId4" Type="http://schemas.openxmlformats.org/officeDocument/2006/relationships/image" Target="../media/image9.jpg"/><Relationship Id="rId5" Type="http://schemas.openxmlformats.org/officeDocument/2006/relationships/image" Target="../media/image10.jpg"/><Relationship Id="rId6" Type="http://schemas.openxmlformats.org/officeDocument/2006/relationships/image" Target="../media/image11.jpg"/><Relationship Id="rId7" Type="http://schemas.openxmlformats.org/officeDocument/2006/relationships/image" Target="../media/image1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чому-батьки-не-повинні-виконувати-домашні-завдання-разом-з-дитиною.jpg" hidden="0"/>
          <p:cNvPicPr>
            <a:picLocks noChangeAspect="1" noChangeArrowheads="1"/>
          </p:cNvPicPr>
          <p:nvPr isPhoto="0" userDrawn="0"/>
        </p:nvPicPr>
        <p:blipFill>
          <a:blip r:embed="rId2"/>
          <a:stretch/>
        </p:blipFill>
        <p:spPr bwMode="auto">
          <a:xfrm>
            <a:off x="1083734" y="999067"/>
            <a:ext cx="6790268" cy="53594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Заголовок 2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31799" y="1"/>
            <a:ext cx="8517467" cy="1879599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2800" b="1" cap="all">
                <a:ln w="9000" cmpd="sng">
                  <a:noFill/>
                  <a:prstDash val="solid"/>
                </a:ln>
                <a:solidFill>
                  <a:srgbClr val="C00000"/>
                </a:solidFill>
                <a:latin typeface="Garamond"/>
              </a:rPr>
              <a:t>КАК ПОВЫСИТЬ учебную мотивацию</a:t>
            </a:r>
            <a:br>
              <a:rPr lang="ru-RU" sz="2800" b="1" cap="all">
                <a:ln w="9000" cmpd="sng">
                  <a:noFill/>
                  <a:prstDash val="solid"/>
                </a:ln>
                <a:solidFill>
                  <a:srgbClr val="C00000"/>
                </a:solidFill>
                <a:latin typeface="Garamond"/>
              </a:rPr>
            </a:br>
            <a:r>
              <a:rPr lang="ru-RU" sz="2800" b="1" cap="all">
                <a:ln w="9000" cmpd="sng">
                  <a:noFill/>
                  <a:prstDash val="solid"/>
                </a:ln>
                <a:solidFill>
                  <a:srgbClr val="C00000"/>
                </a:solidFill>
                <a:latin typeface="Garamond"/>
              </a:rPr>
              <a:t>    </a:t>
            </a:r>
            <a:br>
              <a:rPr lang="ru-RU" sz="2800" b="1" cap="all">
                <a:ln w="0">
                  <a:solidFill>
                    <a:srgbClr val="0066FF"/>
                  </a:solidFill>
                </a:ln>
                <a:gradFill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 scaled="1"/>
                </a:gradFill>
                <a:latin typeface="Garamond"/>
              </a:rPr>
            </a:br>
            <a:endParaRPr lang="ru-RU" sz="2800" b="1" cap="all">
              <a:ln w="0">
                <a:solidFill>
                  <a:srgbClr val="0066FF"/>
                </a:solidFill>
              </a:ln>
              <a:gradFill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 scaled="1"/>
              </a:gradFill>
            </a:endParaRPr>
          </a:p>
        </p:txBody>
      </p:sp>
      <p:sp>
        <p:nvSpPr>
          <p:cNvPr id="6" name="Прямоугольник 6" hidden="0"/>
          <p:cNvSpPr/>
          <p:nvPr isPhoto="0" userDrawn="0"/>
        </p:nvSpPr>
        <p:spPr bwMode="auto">
          <a:xfrm>
            <a:off x="5198533" y="5291667"/>
            <a:ext cx="3708400" cy="1095395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ru-RU" sz="1400">
                <a:ln>
                  <a:solidFill>
                    <a:srgbClr val="70AC2E"/>
                  </a:solidFill>
                </a:ln>
                <a:solidFill>
                  <a:srgbClr val="C00000"/>
                </a:solidFill>
                <a:latin typeface="Arial"/>
                <a:cs typeface="Arial"/>
              </a:rPr>
              <a:t>Педагог-психолог </a:t>
            </a:r>
            <a:endParaRPr/>
          </a:p>
          <a:p>
            <a:pPr algn="r">
              <a:defRPr/>
            </a:pPr>
            <a:r>
              <a:rPr lang="ru-RU" sz="1400">
                <a:ln>
                  <a:solidFill>
                    <a:srgbClr val="70AC2E"/>
                  </a:solidFill>
                </a:ln>
                <a:solidFill>
                  <a:srgbClr val="C00000"/>
                </a:solidFill>
                <a:latin typeface="Arial"/>
                <a:cs typeface="Arial"/>
              </a:rPr>
              <a:t>МКОУ «Нижневская СОШ» </a:t>
            </a:r>
            <a:endParaRPr lang="ru-RU" sz="1400">
              <a:ln>
                <a:solidFill>
                  <a:srgbClr val="70AC2E"/>
                </a:solidFill>
              </a:ln>
              <a:solidFill>
                <a:srgbClr val="C00000"/>
              </a:solidFill>
              <a:latin typeface="Arial"/>
              <a:cs typeface="Arial"/>
            </a:endParaRPr>
          </a:p>
          <a:p>
            <a:pPr algn="r">
              <a:defRPr/>
            </a:pPr>
            <a:endParaRPr lang="ru-RU" sz="1400">
              <a:ln>
                <a:solidFill>
                  <a:srgbClr val="70AC2E"/>
                </a:solidFill>
              </a:ln>
              <a:solidFill>
                <a:srgbClr val="C000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349087" y="464363"/>
            <a:ext cx="8517466" cy="104140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4200" b="1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</a:rPr>
              <a:t>  Причины   отсутствия   интереса </a:t>
            </a:r>
            <a:r>
              <a:rPr lang="ru-RU" sz="4200" b="1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</a:rPr>
              <a:t> </a:t>
            </a:r>
            <a:r>
              <a:rPr lang="ru-RU" sz="4200" b="1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</a:rPr>
              <a:t>к  учению</a:t>
            </a:r>
            <a:endParaRPr lang="ru-RU" sz="4200"/>
          </a:p>
        </p:txBody>
      </p:sp>
      <p:pic>
        <p:nvPicPr>
          <p:cNvPr id="5" name="Picture 2" descr="C:\Users\user\Desktop\rebionok-ne-hocet-ucitsia.jpg" hidden="0"/>
          <p:cNvPicPr>
            <a:picLocks noChangeAspect="1" noChangeArrowheads="1"/>
          </p:cNvPicPr>
          <p:nvPr isPhoto="0" userDrawn="0"/>
        </p:nvPicPr>
        <p:blipFill>
          <a:blip r:embed="rId2">
            <a:lum/>
          </a:blip>
          <a:stretch/>
        </p:blipFill>
        <p:spPr bwMode="auto">
          <a:xfrm>
            <a:off x="4461934" y="2771856"/>
            <a:ext cx="4529668" cy="34120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Содержимое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445477" y="1845733"/>
            <a:ext cx="5037667" cy="4724399"/>
          </a:xfrm>
        </p:spPr>
        <p:txBody>
          <a:bodyPr>
            <a:noAutofit/>
          </a:bodyPr>
          <a:lstStyle/>
          <a:p>
            <a:pPr marL="355600" indent="-355600">
              <a:buClr>
                <a:srgbClr val="C00000"/>
              </a:buClr>
              <a:buSzPct val="113000"/>
              <a:buFont typeface="Wingdings"/>
              <a:buChar char="ü"/>
              <a:defRPr/>
            </a:pPr>
            <a:r>
              <a:rPr lang="ru-RU">
                <a:latin typeface="Arial"/>
                <a:cs typeface="Arial"/>
              </a:rPr>
              <a:t>Пробелы в знаниях;</a:t>
            </a:r>
            <a:endParaRPr/>
          </a:p>
          <a:p>
            <a:pPr marL="355600" indent="-355600">
              <a:buClr>
                <a:srgbClr val="C00000"/>
              </a:buClr>
              <a:buSzPct val="113000"/>
              <a:buFont typeface="Wingdings"/>
              <a:buChar char="ü"/>
              <a:defRPr/>
            </a:pPr>
            <a:r>
              <a:rPr lang="ru-RU">
                <a:latin typeface="Arial"/>
                <a:cs typeface="Arial"/>
              </a:rPr>
              <a:t>отсутствие приемов и навыков учебного труда;</a:t>
            </a:r>
            <a:endParaRPr/>
          </a:p>
          <a:p>
            <a:pPr marL="355600" indent="-355600">
              <a:buClr>
                <a:srgbClr val="C00000"/>
              </a:buClr>
              <a:buSzPct val="113000"/>
              <a:buFont typeface="Wingdings"/>
              <a:buChar char="ü"/>
              <a:defRPr/>
            </a:pPr>
            <a:r>
              <a:rPr lang="ru-RU">
                <a:latin typeface="Arial"/>
                <a:cs typeface="Arial"/>
              </a:rPr>
              <a:t>нарушение взаимоотношений </a:t>
            </a:r>
            <a:endParaRPr/>
          </a:p>
          <a:p>
            <a:pPr marL="355600" indent="0">
              <a:buClr>
                <a:srgbClr val="C00000"/>
              </a:buClr>
              <a:buSzPct val="113000"/>
              <a:buNone/>
              <a:defRPr/>
            </a:pPr>
            <a:r>
              <a:rPr lang="ru-RU">
                <a:latin typeface="Arial"/>
                <a:cs typeface="Arial"/>
              </a:rPr>
              <a:t>с учителем, родителями, </a:t>
            </a:r>
            <a:endParaRPr/>
          </a:p>
          <a:p>
            <a:pPr marL="355600" indent="0">
              <a:buClr>
                <a:srgbClr val="C00000"/>
              </a:buClr>
              <a:buSzPct val="113000"/>
              <a:buNone/>
              <a:defRPr/>
            </a:pPr>
            <a:r>
              <a:rPr lang="ru-RU">
                <a:latin typeface="Arial"/>
                <a:cs typeface="Arial"/>
              </a:rPr>
              <a:t>сверстниками;</a:t>
            </a:r>
            <a:endParaRPr/>
          </a:p>
          <a:p>
            <a:pPr marL="355600" indent="-355600">
              <a:buClr>
                <a:srgbClr val="C00000"/>
              </a:buClr>
              <a:buSzPct val="113000"/>
              <a:buFont typeface="Wingdings"/>
              <a:buChar char="ü"/>
              <a:defRPr/>
            </a:pPr>
            <a:r>
              <a:rPr lang="ru-RU">
                <a:latin typeface="Arial"/>
                <a:cs typeface="Arial"/>
              </a:rPr>
              <a:t>активные </a:t>
            </a:r>
            <a:r>
              <a:rPr lang="ru-RU">
                <a:latin typeface="Arial"/>
                <a:cs typeface="Arial"/>
              </a:rPr>
              <a:t>вне учебные </a:t>
            </a:r>
            <a:endParaRPr lang="ru-RU">
              <a:latin typeface="Arial"/>
              <a:cs typeface="Arial"/>
            </a:endParaRPr>
          </a:p>
          <a:p>
            <a:pPr marL="355600" indent="0">
              <a:buClr>
                <a:srgbClr val="C00000"/>
              </a:buClr>
              <a:buSzPct val="113000"/>
              <a:buNone/>
              <a:defRPr/>
            </a:pPr>
            <a:r>
              <a:rPr lang="ru-RU">
                <a:latin typeface="Arial"/>
                <a:cs typeface="Arial"/>
              </a:rPr>
              <a:t>и</a:t>
            </a:r>
            <a:r>
              <a:rPr lang="ru-RU">
                <a:latin typeface="Arial"/>
                <a:cs typeface="Arial"/>
              </a:rPr>
              <a:t>нтересы.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b1b2604c-e9cf-11e6-8482-001517e74afc_7c015cb0-ec55-11e6-8482-001517e74afd-600x600.jpeg" hidden="0"/>
          <p:cNvPicPr>
            <a:picLocks noChangeAspect="1" noChangeArrowheads="1" noGrp="1"/>
          </p:cNvPicPr>
          <p:nvPr isPhoto="0" userDrawn="0">
            <p:ph sz="half" idx="1" hasCustomPrompt="0"/>
          </p:nvPr>
        </p:nvPicPr>
        <p:blipFill>
          <a:blip r:embed="rId2">
            <a:lum bright="-20000"/>
          </a:blip>
          <a:srcRect l="9446" t="493" r="9344" b="0"/>
          <a:stretch/>
        </p:blipFill>
        <p:spPr bwMode="auto">
          <a:xfrm>
            <a:off x="262467" y="4394200"/>
            <a:ext cx="1879599" cy="2268008"/>
          </a:xfrm>
          <a:prstGeom prst="rect">
            <a:avLst/>
          </a:prstGeom>
          <a:noFill/>
          <a:effectLst>
            <a:outerShdw blurRad="50800" dist="38100" dir="8100000" rotWithShape="0" algn="tr">
              <a:prstClr val="black">
                <a:alpha val="40000"/>
              </a:prstClr>
            </a:outerShdw>
          </a:effectLst>
        </p:spPr>
      </p:pic>
      <p:sp>
        <p:nvSpPr>
          <p:cNvPr id="5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87971" y="136057"/>
            <a:ext cx="8346017" cy="1066801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4200" b="1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</a:rPr>
              <a:t>Рекомендации  </a:t>
            </a:r>
            <a:r>
              <a:rPr lang="ru-RU" sz="4200" b="1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</a:rPr>
              <a:t>для </a:t>
            </a:r>
            <a:r>
              <a:rPr lang="ru-RU" sz="4200" b="1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</a:rPr>
              <a:t>родителей</a:t>
            </a:r>
            <a:br>
              <a:rPr lang="ru-RU" sz="4200" b="1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</a:rPr>
            </a:br>
            <a:r>
              <a:rPr lang="ru-RU" sz="2800" b="1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</a:rPr>
              <a:t>по  формированию  </a:t>
            </a:r>
            <a:r>
              <a:rPr lang="ru-RU" sz="2800" b="1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</a:rPr>
              <a:t>учебной  </a:t>
            </a:r>
            <a:r>
              <a:rPr lang="ru-RU" sz="2800" b="1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</a:rPr>
              <a:t>мотивации</a:t>
            </a:r>
            <a:endParaRPr sz="2800" b="1">
              <a:solidFill>
                <a:srgbClr val="C00000"/>
              </a:solidFill>
            </a:endParaRPr>
          </a:p>
        </p:txBody>
      </p:sp>
      <p:sp>
        <p:nvSpPr>
          <p:cNvPr id="6" name="Содержимое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391619" y="1136327"/>
            <a:ext cx="8356600" cy="5393267"/>
          </a:xfrm>
        </p:spPr>
        <p:txBody>
          <a:bodyPr>
            <a:normAutofit lnSpcReduction="10000"/>
          </a:bodyPr>
          <a:lstStyle/>
          <a:p>
            <a:pPr marL="271463" indent="-271463" algn="just">
              <a:buClr>
                <a:srgbClr val="FFCC00"/>
              </a:buClr>
              <a:buSzPct val="110000"/>
              <a:buChar char="*"/>
              <a:defRPr/>
            </a:pPr>
            <a:r>
              <a:rPr lang="ru-RU"/>
              <a:t>Проявляйте интерес к школьной жизни ребенка: необходимо, чтобы он чувствовал вашу причастность к его делам.</a:t>
            </a:r>
            <a:endParaRPr/>
          </a:p>
          <a:p>
            <a:pPr marL="271463" indent="-271463" algn="just">
              <a:buClr>
                <a:srgbClr val="FFCC00"/>
              </a:buClr>
              <a:buSzPct val="110000"/>
              <a:buChar char="*"/>
              <a:defRPr/>
            </a:pPr>
            <a:r>
              <a:rPr lang="ru-RU"/>
              <a:t>При необходимости оказывайте помощь в выполнении домашних заданий, но не стоит выполнять их за ребенка.</a:t>
            </a:r>
            <a:endParaRPr/>
          </a:p>
          <a:p>
            <a:pPr marL="271463" indent="-271463" algn="just">
              <a:buClr>
                <a:srgbClr val="FFCC00"/>
              </a:buClr>
              <a:buSzPct val="110000"/>
              <a:buChar char="*"/>
              <a:defRPr/>
            </a:pPr>
            <a:r>
              <a:rPr lang="ru-RU"/>
              <a:t>Адекватно оценивайте возможности вашего ребенка, не сравнивайте его с другими.</a:t>
            </a:r>
            <a:endParaRPr/>
          </a:p>
          <a:p>
            <a:pPr marL="271463" indent="-271463" algn="just">
              <a:buClr>
                <a:srgbClr val="FFCC00"/>
              </a:buClr>
              <a:buSzPct val="110000"/>
              <a:buChar char="*"/>
              <a:defRPr/>
            </a:pPr>
            <a:r>
              <a:rPr lang="ru-RU"/>
              <a:t>Не перегружайте ребенка сложными заданиями: необходимо начинать с простых, понятных и постепенно усложнять нагрузку —            иначе ребенок потеряет интерес.</a:t>
            </a:r>
            <a:endParaRPr/>
          </a:p>
          <a:p>
            <a:pPr marL="2243138" indent="-269875" algn="just">
              <a:buClr>
                <a:srgbClr val="FFCC00"/>
              </a:buClr>
              <a:buSzPct val="110000"/>
              <a:buChar char="*"/>
              <a:defRPr/>
            </a:pPr>
            <a:r>
              <a:rPr lang="ru-RU"/>
              <a:t> Привносите в выполнение уроков разнообразие и новизну </a:t>
            </a:r>
            <a:r>
              <a:rPr lang="ru-RU" sz="1800" i="1"/>
              <a:t>(новые карандаши, настольная лампа и т.д.)</a:t>
            </a:r>
            <a:endParaRPr/>
          </a:p>
          <a:p>
            <a:pPr marL="2243138" indent="-269875" algn="just">
              <a:buClr>
                <a:srgbClr val="FFCC00"/>
              </a:buClr>
              <a:buSzPct val="110000"/>
              <a:buChar char="*"/>
              <a:defRPr/>
            </a:pPr>
            <a:r>
              <a:rPr lang="ru-RU" i="1"/>
              <a:t> </a:t>
            </a:r>
            <a:r>
              <a:rPr lang="ru-RU"/>
              <a:t>Создайте ребенку уютный и комфортный уголок для занятий. Дайте ему возможность обустроить все самому.</a:t>
            </a:r>
            <a:endParaRPr/>
          </a:p>
          <a:p>
            <a:pPr marL="2243138" indent="-269875" algn="just">
              <a:buClr>
                <a:srgbClr val="FFCC00"/>
              </a:buClr>
              <a:buSzPct val="110000"/>
              <a:buChar char="*"/>
              <a:defRPr/>
            </a:pPr>
            <a:r>
              <a:rPr lang="ru-RU"/>
              <a:t>Показывайте ребенку, что вы тоже постоянно в поиске новых знаний.</a:t>
            </a:r>
            <a:endParaRPr/>
          </a:p>
          <a:p>
            <a:pPr marL="1973263" indent="0" algn="just">
              <a:buClr>
                <a:srgbClr val="FFCC00"/>
              </a:buClr>
              <a:buSzPct val="110000"/>
              <a:buNone/>
              <a:defRPr/>
            </a:pPr>
            <a:r>
              <a:rPr lang="ru-RU"/>
              <a:t> </a:t>
            </a:r>
            <a:r>
              <a:rPr lang="ru-RU" sz="2000" b="1">
                <a:solidFill>
                  <a:srgbClr val="C00000"/>
                </a:solidFill>
                <a:latin typeface="Arial"/>
                <a:cs typeface="Arial"/>
              </a:rPr>
              <a:t>БУДЬТЕ  ДЛЯ  ВАШЕГО  РЕБЕНКА  ПРИМЕРОМ!</a:t>
            </a:r>
            <a:endParaRPr/>
          </a:p>
          <a:p>
            <a:pPr marL="1973263" indent="0" algn="just">
              <a:buClr>
                <a:srgbClr val="FFCC00"/>
              </a:buClr>
              <a:buSzPct val="110000"/>
              <a:buChar char="*"/>
              <a:defRPr/>
            </a:pPr>
            <a:endParaRPr lang="ru-RU" sz="1800" i="1"/>
          </a:p>
          <a:p>
            <a:pPr>
              <a:buClr>
                <a:srgbClr val="FFCC00"/>
              </a:buClr>
              <a:buSzPct val="110000"/>
              <a:buNone/>
              <a:defRPr/>
            </a:pPr>
            <a:endParaRPr lang="ru-RU"/>
          </a:p>
          <a:p>
            <a:pPr>
              <a:buClr>
                <a:srgbClr val="FFCC00"/>
              </a:buClr>
              <a:buSzPct val="110000"/>
              <a:buChar char="*"/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87972" y="281354"/>
            <a:ext cx="8346017" cy="1066801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4200" b="1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</a:rPr>
              <a:t>Рекомендации  </a:t>
            </a:r>
            <a:r>
              <a:rPr lang="ru-RU" sz="4200" b="1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</a:rPr>
              <a:t>для </a:t>
            </a:r>
            <a:r>
              <a:rPr lang="ru-RU" sz="4200" b="1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</a:rPr>
              <a:t>родителей</a:t>
            </a:r>
            <a:br>
              <a:rPr lang="ru-RU" sz="4200" b="1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</a:rPr>
            </a:br>
            <a:r>
              <a:rPr lang="ru-RU" sz="2800" b="1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</a:rPr>
              <a:t>по  формированию  </a:t>
            </a:r>
            <a:r>
              <a:rPr lang="ru-RU" sz="2800" b="1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</a:rPr>
              <a:t>учебной  </a:t>
            </a:r>
            <a:r>
              <a:rPr lang="ru-RU" sz="2800" b="1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</a:rPr>
              <a:t>мотивации</a:t>
            </a:r>
            <a:endParaRPr lang="ru-RU" sz="2800"/>
          </a:p>
        </p:txBody>
      </p:sp>
      <p:pic>
        <p:nvPicPr>
          <p:cNvPr id="5" name="Picture 2" hidden="0"/>
          <p:cNvPicPr>
            <a:picLocks noChangeAspect="1" noChangeArrowheads="1"/>
          </p:cNvPicPr>
          <p:nvPr isPhoto="0" userDrawn="0"/>
        </p:nvPicPr>
        <p:blipFill>
          <a:blip r:embed="rId2"/>
          <a:stretch/>
        </p:blipFill>
        <p:spPr bwMode="auto">
          <a:xfrm>
            <a:off x="1008184" y="1358791"/>
            <a:ext cx="7173425" cy="5256321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87972" y="281354"/>
            <a:ext cx="8346017" cy="1066801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4200" b="1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</a:rPr>
              <a:t>Рекомендации  </a:t>
            </a:r>
            <a:r>
              <a:rPr lang="ru-RU" sz="4200" b="1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</a:rPr>
              <a:t>для </a:t>
            </a:r>
            <a:r>
              <a:rPr lang="ru-RU" sz="4200" b="1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</a:rPr>
              <a:t>родителей</a:t>
            </a:r>
            <a:br>
              <a:rPr lang="ru-RU" sz="4200" b="1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</a:rPr>
            </a:br>
            <a:r>
              <a:rPr lang="ru-RU" sz="2800" b="1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</a:rPr>
              <a:t>по  формированию  </a:t>
            </a:r>
            <a:r>
              <a:rPr lang="ru-RU" sz="2800" b="1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</a:rPr>
              <a:t>учебной  </a:t>
            </a:r>
            <a:r>
              <a:rPr lang="ru-RU" sz="2800" b="1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</a:rPr>
              <a:t>мотивации</a:t>
            </a:r>
            <a:endParaRPr lang="ru-RU" sz="2800"/>
          </a:p>
        </p:txBody>
      </p:sp>
      <p:pic>
        <p:nvPicPr>
          <p:cNvPr id="5" name="Picture 2" hidden="0"/>
          <p:cNvPicPr>
            <a:picLocks noChangeAspect="1" noChangeArrowheads="1"/>
          </p:cNvPicPr>
          <p:nvPr isPhoto="0" userDrawn="0"/>
        </p:nvPicPr>
        <p:blipFill>
          <a:blip r:embed="rId2"/>
          <a:stretch/>
        </p:blipFill>
        <p:spPr bwMode="auto">
          <a:xfrm>
            <a:off x="1524000" y="1584178"/>
            <a:ext cx="6424246" cy="4612567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87972" y="281354"/>
            <a:ext cx="8346017" cy="1066801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4200" b="1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</a:rPr>
              <a:t>Анкетирование </a:t>
            </a:r>
            <a:r>
              <a:rPr lang="ru-RU" sz="4200" b="1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</a:rPr>
              <a:t>родителей</a:t>
            </a:r>
            <a:br>
              <a:rPr lang="ru-RU" sz="4200" b="1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</a:rPr>
            </a:br>
            <a:endParaRPr lang="ru-RU" sz="2800"/>
          </a:p>
        </p:txBody>
      </p:sp>
      <p:sp>
        <p:nvSpPr>
          <p:cNvPr id="5" name="Прямоугольник 2" hidden="0"/>
          <p:cNvSpPr/>
          <p:nvPr isPhoto="0" userDrawn="0"/>
        </p:nvSpPr>
        <p:spPr bwMode="auto">
          <a:xfrm>
            <a:off x="3176954" y="1201175"/>
            <a:ext cx="5146431" cy="5078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/>
              <a:t>1.    Поддерживаете ли вы своего ребёнка в учебной деятельности?</a:t>
            </a:r>
            <a:endParaRPr/>
          </a:p>
          <a:p>
            <a:pPr>
              <a:defRPr/>
            </a:pPr>
            <a:r>
              <a:rPr lang="ru-RU"/>
              <a:t>2.    Говорят ли с вами дети «по душам», советуются ли по проблемам?</a:t>
            </a:r>
            <a:endParaRPr/>
          </a:p>
          <a:p>
            <a:pPr>
              <a:defRPr/>
            </a:pPr>
            <a:r>
              <a:rPr lang="ru-RU"/>
              <a:t>3.    Назовите самый любимый и самый сложный для вашего ребёнка </a:t>
            </a:r>
            <a:r>
              <a:rPr lang="ru-RU"/>
              <a:t>учебный предмет.</a:t>
            </a:r>
            <a:endParaRPr lang="ru-RU"/>
          </a:p>
          <a:p>
            <a:pPr>
              <a:defRPr/>
            </a:pPr>
            <a:r>
              <a:rPr lang="ru-RU"/>
              <a:t>4.    Часто ли вы обсуждаете с ребёнком их учёбу?</a:t>
            </a:r>
            <a:endParaRPr/>
          </a:p>
          <a:p>
            <a:pPr>
              <a:defRPr/>
            </a:pPr>
            <a:r>
              <a:rPr lang="ru-RU"/>
              <a:t>5.    Назовите, какой предмет в школьные годы был самым любимым у </a:t>
            </a:r>
            <a:r>
              <a:rPr lang="ru-RU"/>
              <a:t>вас?</a:t>
            </a:r>
            <a:endParaRPr lang="ru-RU"/>
          </a:p>
          <a:p>
            <a:pPr>
              <a:defRPr/>
            </a:pPr>
            <a:r>
              <a:rPr lang="ru-RU"/>
              <a:t>6.    Назовите, что в течение последней недели </a:t>
            </a:r>
            <a:r>
              <a:rPr lang="ru-RU"/>
              <a:t>вы читали?</a:t>
            </a:r>
            <a:endParaRPr lang="ru-RU"/>
          </a:p>
          <a:p>
            <a:pPr>
              <a:defRPr/>
            </a:pPr>
            <a:r>
              <a:rPr lang="ru-RU"/>
              <a:t>7.    Назовите, что читал в течение последней недели ваш ребёнок?</a:t>
            </a:r>
            <a:endParaRPr/>
          </a:p>
          <a:p>
            <a:pPr>
              <a:defRPr/>
            </a:pPr>
            <a:r>
              <a:rPr lang="ru-RU"/>
              <a:t>8.    Обсуждаете ли вы со своим ребёнком прочитанные книги, газеты, </a:t>
            </a:r>
            <a:r>
              <a:rPr lang="ru-RU"/>
              <a:t>журналы?</a:t>
            </a:r>
            <a:endParaRPr lang="ru-RU"/>
          </a:p>
          <a:p>
            <a:pPr>
              <a:defRPr/>
            </a:pPr>
            <a:r>
              <a:rPr lang="ru-RU"/>
              <a:t>9.    Наказываете ли вы своего ребёнка за промахи в учёбе?</a:t>
            </a:r>
            <a:endParaRPr/>
          </a:p>
          <a:p>
            <a:pPr>
              <a:defRPr/>
            </a:pPr>
            <a:r>
              <a:rPr lang="ru-RU"/>
              <a:t>10. Любит </a:t>
            </a:r>
            <a:r>
              <a:rPr lang="ru-RU"/>
              <a:t>пи ваш </a:t>
            </a:r>
            <a:r>
              <a:rPr lang="ru-RU"/>
              <a:t>ребёнок </a:t>
            </a:r>
            <a:r>
              <a:rPr lang="ru-RU"/>
              <a:t>учиться?</a:t>
            </a:r>
            <a:endParaRPr lang="ru-RU"/>
          </a:p>
        </p:txBody>
      </p:sp>
      <p:pic>
        <p:nvPicPr>
          <p:cNvPr id="6" name="Picture 2" hidden="0"/>
          <p:cNvPicPr>
            <a:picLocks noChangeAspect="1" noChangeArrowheads="1"/>
          </p:cNvPicPr>
          <p:nvPr isPhoto="0" userDrawn="0"/>
        </p:nvPicPr>
        <p:blipFill>
          <a:blip r:embed="rId2"/>
          <a:stretch/>
        </p:blipFill>
        <p:spPr bwMode="auto">
          <a:xfrm>
            <a:off x="335632" y="1746736"/>
            <a:ext cx="2471471" cy="345830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87972" y="281354"/>
            <a:ext cx="8346017" cy="1066801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4200" b="1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</a:rPr>
              <a:t>Рекомендации  </a:t>
            </a:r>
            <a:r>
              <a:rPr lang="ru-RU" sz="4200" b="1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</a:rPr>
              <a:t>для </a:t>
            </a:r>
            <a:r>
              <a:rPr lang="ru-RU" sz="4200" b="1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</a:rPr>
              <a:t>родителей</a:t>
            </a:r>
            <a:br>
              <a:rPr lang="ru-RU" sz="4200" b="1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</a:rPr>
            </a:br>
            <a:r>
              <a:rPr lang="ru-RU" sz="2800" b="1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</a:rPr>
              <a:t>по  формированию  </a:t>
            </a:r>
            <a:r>
              <a:rPr lang="ru-RU" sz="2800" b="1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</a:rPr>
              <a:t>учебной  </a:t>
            </a:r>
            <a:r>
              <a:rPr lang="ru-RU" sz="2800" b="1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</a:rPr>
              <a:t>мотивации</a:t>
            </a:r>
            <a:endParaRPr lang="ru-RU" sz="2800"/>
          </a:p>
        </p:txBody>
      </p:sp>
      <p:pic>
        <p:nvPicPr>
          <p:cNvPr id="5" name="Picture 2" hidden="0"/>
          <p:cNvPicPr>
            <a:picLocks noChangeAspect="1" noChangeArrowheads="1"/>
          </p:cNvPicPr>
          <p:nvPr isPhoto="0" userDrawn="0"/>
        </p:nvPicPr>
        <p:blipFill>
          <a:blip r:embed="rId2"/>
          <a:stretch/>
        </p:blipFill>
        <p:spPr bwMode="auto">
          <a:xfrm>
            <a:off x="585788" y="1881920"/>
            <a:ext cx="2657475" cy="3914775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6" name="Picture 3" hidden="0"/>
          <p:cNvPicPr>
            <a:picLocks noChangeAspect="1" noChangeArrowheads="1"/>
          </p:cNvPicPr>
          <p:nvPr isPhoto="0" userDrawn="0"/>
        </p:nvPicPr>
        <p:blipFill>
          <a:blip r:embed="rId3"/>
          <a:stretch/>
        </p:blipFill>
        <p:spPr bwMode="auto">
          <a:xfrm>
            <a:off x="4182574" y="1881920"/>
            <a:ext cx="3381375" cy="3648074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 hidden="0"/>
          <p:cNvPicPr>
            <a:picLocks noChangeAspect="1" noChangeArrowheads="1"/>
          </p:cNvPicPr>
          <p:nvPr isPhoto="0" userDrawn="0"/>
        </p:nvPicPr>
        <p:blipFill>
          <a:blip r:embed="rId2"/>
          <a:stretch/>
        </p:blipFill>
        <p:spPr bwMode="auto">
          <a:xfrm>
            <a:off x="961293" y="506047"/>
            <a:ext cx="7127630" cy="5769986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и по запросу раскрытая книга пнг" hidden="0"/>
          <p:cNvPicPr>
            <a:picLocks noChangeAspect="1" noChangeArrowheads="1" noGrp="1"/>
          </p:cNvPicPr>
          <p:nvPr isPhoto="0" userDrawn="0">
            <p:ph idx="1" hasCustomPrompt="0"/>
          </p:nvPr>
        </p:nvPicPr>
        <p:blipFill>
          <a:blip r:embed="rId2"/>
          <a:stretch/>
        </p:blipFill>
        <p:spPr bwMode="auto">
          <a:xfrm rot="21139327">
            <a:off x="493768" y="119127"/>
            <a:ext cx="6719568" cy="5402977"/>
          </a:xfrm>
          <a:prstGeom prst="rect">
            <a:avLst/>
          </a:prstGeom>
          <a:noFill/>
        </p:spPr>
      </p:pic>
      <p:sp>
        <p:nvSpPr>
          <p:cNvPr id="5" name="Прямоугольник 4" hidden="0"/>
          <p:cNvSpPr/>
          <p:nvPr isPhoto="0" userDrawn="0"/>
        </p:nvSpPr>
        <p:spPr bwMode="auto">
          <a:xfrm rot="21165930">
            <a:off x="1161366" y="1230941"/>
            <a:ext cx="539898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>
                <a:ln>
                  <a:solidFill>
                    <a:srgbClr val="C00000"/>
                  </a:solidFill>
                </a:ln>
                <a:solidFill>
                  <a:srgbClr val="FF7C80"/>
                </a:solidFill>
                <a:latin typeface="Arial"/>
                <a:cs typeface="Arial"/>
              </a:rPr>
              <a:t>Любая деятельность определяется мотивацией.</a:t>
            </a:r>
            <a:endParaRPr/>
          </a:p>
          <a:p>
            <a:pPr algn="just">
              <a:defRPr/>
            </a:pPr>
            <a:r>
              <a:rPr lang="ru-RU">
                <a:ln>
                  <a:solidFill>
                    <a:schemeClr val="accent6">
                      <a:lumMod val="75000"/>
                    </a:schemeClr>
                  </a:solidFill>
                </a:ln>
                <a:latin typeface="Arial"/>
                <a:cs typeface="Arial"/>
              </a:rPr>
              <a:t>Под мотивацией </a:t>
            </a:r>
            <a:r>
              <a:rPr lang="ru-RU">
                <a:ln>
                  <a:solidFill>
                    <a:schemeClr val="accent6">
                      <a:lumMod val="75000"/>
                    </a:schemeClr>
                  </a:solidFill>
                </a:ln>
                <a:latin typeface="Arial"/>
                <a:cs typeface="Arial"/>
              </a:rPr>
              <a:t> </a:t>
            </a:r>
            <a:r>
              <a:rPr lang="ru-RU">
                <a:ln>
                  <a:solidFill>
                    <a:schemeClr val="accent6">
                      <a:lumMod val="75000"/>
                    </a:schemeClr>
                  </a:solidFill>
                </a:ln>
                <a:latin typeface="Arial"/>
                <a:cs typeface="Arial"/>
              </a:rPr>
              <a:t>принято понимать </a:t>
            </a:r>
            <a:r>
              <a:rPr lang="ru-RU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rgbClr val="FF7C80"/>
                </a:solidFill>
                <a:latin typeface="Arial"/>
                <a:cs typeface="Arial"/>
              </a:rPr>
              <a:t>совокупность </a:t>
            </a:r>
            <a:r>
              <a:rPr lang="ru-RU" b="1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rgbClr val="FF7C80"/>
                </a:solidFill>
                <a:latin typeface="Arial"/>
                <a:cs typeface="Arial"/>
              </a:rPr>
              <a:t>побуждающих факторов</a:t>
            </a:r>
            <a:r>
              <a:rPr lang="ru-RU">
                <a:ln>
                  <a:solidFill>
                    <a:schemeClr val="accent6">
                      <a:lumMod val="75000"/>
                    </a:schemeClr>
                  </a:solidFill>
                </a:ln>
                <a:latin typeface="Arial"/>
                <a:cs typeface="Arial"/>
              </a:rPr>
              <a:t>, определяющих активность личности, к которым относятся:</a:t>
            </a:r>
            <a:endParaRPr/>
          </a:p>
          <a:p>
            <a:pPr algn="just">
              <a:buClr>
                <a:srgbClr val="C00000"/>
              </a:buClr>
              <a:buFont typeface="Arial"/>
              <a:buChar char="•"/>
              <a:defRPr/>
            </a:pPr>
            <a:r>
              <a:rPr lang="ru-RU">
                <a:ln>
                  <a:solidFill>
                    <a:schemeClr val="accent6">
                      <a:lumMod val="75000"/>
                    </a:schemeClr>
                  </a:solidFill>
                </a:ln>
                <a:latin typeface="Arial"/>
                <a:cs typeface="Arial"/>
              </a:rPr>
              <a:t> мотивы,</a:t>
            </a:r>
            <a:endParaRPr/>
          </a:p>
          <a:p>
            <a:pPr algn="just">
              <a:buClr>
                <a:srgbClr val="C00000"/>
              </a:buClr>
              <a:buFont typeface="Arial"/>
              <a:buChar char="•"/>
              <a:defRPr/>
            </a:pPr>
            <a:r>
              <a:rPr lang="ru-RU">
                <a:ln>
                  <a:solidFill>
                    <a:schemeClr val="accent6">
                      <a:lumMod val="75000"/>
                    </a:schemeClr>
                  </a:solidFill>
                </a:ln>
                <a:latin typeface="Arial"/>
                <a:cs typeface="Arial"/>
              </a:rPr>
              <a:t> потребности,</a:t>
            </a:r>
            <a:endParaRPr/>
          </a:p>
          <a:p>
            <a:pPr algn="just">
              <a:buClr>
                <a:srgbClr val="C00000"/>
              </a:buClr>
              <a:buFont typeface="Arial"/>
              <a:buChar char="•"/>
              <a:defRPr/>
            </a:pPr>
            <a:r>
              <a:rPr lang="ru-RU">
                <a:ln>
                  <a:solidFill>
                    <a:schemeClr val="accent6">
                      <a:lumMod val="75000"/>
                    </a:schemeClr>
                  </a:solidFill>
                </a:ln>
                <a:latin typeface="Arial"/>
                <a:cs typeface="Arial"/>
              </a:rPr>
              <a:t> стимулы,</a:t>
            </a:r>
            <a:endParaRPr/>
          </a:p>
          <a:p>
            <a:pPr algn="just">
              <a:buClr>
                <a:srgbClr val="C00000"/>
              </a:buClr>
              <a:buFont typeface="Arial"/>
              <a:buChar char="•"/>
              <a:defRPr/>
            </a:pPr>
            <a:r>
              <a:rPr lang="ru-RU">
                <a:ln>
                  <a:solidFill>
                    <a:schemeClr val="accent6">
                      <a:lumMod val="75000"/>
                    </a:schemeClr>
                  </a:solidFill>
                </a:ln>
                <a:latin typeface="Arial"/>
                <a:cs typeface="Arial"/>
              </a:rPr>
              <a:t> ситуативные факторы,</a:t>
            </a:r>
            <a:endParaRPr/>
          </a:p>
          <a:p>
            <a:pPr algn="just">
              <a:defRPr/>
            </a:pPr>
            <a:r>
              <a:rPr lang="ru-RU">
                <a:ln>
                  <a:solidFill>
                    <a:schemeClr val="accent6">
                      <a:lumMod val="75000"/>
                    </a:schemeClr>
                  </a:solidFill>
                </a:ln>
                <a:latin typeface="Arial"/>
                <a:cs typeface="Arial"/>
              </a:rPr>
              <a:t>которые и обуславливают поведение человека.</a:t>
            </a:r>
            <a:endParaRPr/>
          </a:p>
        </p:txBody>
      </p:sp>
      <p:pic>
        <p:nvPicPr>
          <p:cNvPr id="6" name="Picture 2" descr="C:\Users\user\AppData\Local\Temp\Rar$DIa0.611\0_14ff76_504c68e2_orig.png" hidden="0"/>
          <p:cNvPicPr>
            <a:picLocks noChangeAspect="1" noChangeArrowheads="1"/>
          </p:cNvPicPr>
          <p:nvPr isPhoto="0" userDrawn="0"/>
        </p:nvPicPr>
        <p:blipFill>
          <a:blip r:embed="rId3"/>
          <a:stretch/>
        </p:blipFill>
        <p:spPr bwMode="auto">
          <a:xfrm>
            <a:off x="3488267" y="3920067"/>
            <a:ext cx="5779692" cy="293793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245534" y="237067"/>
            <a:ext cx="8458200" cy="931334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4800" b="1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</a:rPr>
              <a:t>Побуждающая  сила  мотивации</a:t>
            </a:r>
            <a:endParaRPr lang="ru-RU" sz="4800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AC2E"/>
              </a:solidFill>
            </a:endParaRPr>
          </a:p>
        </p:txBody>
      </p:sp>
      <p:grpSp>
        <p:nvGrpSpPr>
          <p:cNvPr id="5" name="Содержимое 8" hidden="0"/>
          <p:cNvGrpSpPr/>
          <p:nvPr isPhoto="0" userDrawn="0"/>
        </p:nvGrpSpPr>
        <p:grpSpPr bwMode="auto">
          <a:xfrm>
            <a:off x="138860" y="1300377"/>
            <a:ext cx="8361526" cy="4673896"/>
            <a:chOff x="0" y="0"/>
            <a:chExt cx="8361526" cy="4673896"/>
          </a:xfrm>
        </p:grpSpPr>
        <p:sp>
          <p:nvSpPr>
            <p:cNvPr id="6" name="" hidden="0"/>
            <p:cNvSpPr/>
            <p:nvPr isPhoto="0" userDrawn="0"/>
          </p:nvSpPr>
          <p:spPr bwMode="auto">
            <a:xfrm>
              <a:off x="0" y="215170"/>
              <a:ext cx="3870960" cy="4458726"/>
            </a:xfrm>
            <a:prstGeom prst="pie">
              <a:avLst>
                <a:gd name="adj1" fmla="val 5400000"/>
                <a:gd name="adj2" fmla="val 16200000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accent2"/>
              </a:solidFill>
              <a:prstDash val="solid"/>
              <a:miter lim="800000"/>
            </a:ln>
            <a:effectLst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</p:sp>
        <p:sp>
          <p:nvSpPr>
            <p:cNvPr id="7" name="" hidden="0"/>
            <p:cNvSpPr/>
            <p:nvPr isPhoto="0" userDrawn="0"/>
          </p:nvSpPr>
          <p:spPr bwMode="auto">
            <a:xfrm flipH="0" flipV="0">
              <a:off x="1901606" y="0"/>
              <a:ext cx="6451592" cy="459847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solidFill>
                <a:schemeClr val="accent6">
                  <a:lumMod val="75000"/>
                </a:schemeClr>
              </a:solidFill>
              <a:prstDash val="solid"/>
              <a:miter lim="800000"/>
            </a:ln>
            <a:effectLst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spcFirstLastPara="0" vert="horz" wrap="square" lIns="91440" tIns="91440" rIns="91440" bIns="91440" numCol="1" spcCol="1269" anchor="ctr" anchorCtr="0">
              <a:noAutofit/>
            </a:bodyPr>
            <a:lstStyle/>
            <a:p>
              <a:pPr marL="177800" lvl="0" indent="0" algn="l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400">
                  <a:latin typeface="Garamond"/>
                </a:rPr>
                <a:t>   </a:t>
              </a:r>
              <a:r>
                <a:rPr lang="ru-RU" sz="2400" b="1">
                  <a:solidFill>
                    <a:srgbClr val="C00000"/>
                  </a:solidFill>
                  <a:latin typeface="Garamond"/>
                </a:rPr>
                <a:t>МОТИВ </a:t>
              </a:r>
              <a:r>
                <a:rPr lang="ru-RU" sz="2400">
                  <a:latin typeface="Garamond"/>
                </a:rPr>
                <a:t>– это относительно устойчивое проявление,    составляющее личности, которое </a:t>
              </a:r>
              <a:r>
                <a:rPr lang="ru-RU" sz="2400" b="1">
                  <a:solidFill>
                    <a:srgbClr val="C00000"/>
                  </a:solidFill>
                  <a:latin typeface="Garamond"/>
                </a:rPr>
                <a:t>побуждает и направляет </a:t>
              </a:r>
              <a:r>
                <a:rPr lang="ru-RU" sz="2400">
                  <a:latin typeface="Garamond"/>
                </a:rPr>
                <a:t>её деятельность, участвует  в  смыслообразовании.</a:t>
              </a:r>
              <a:endParaRPr lang="ru-RU" sz="2400">
                <a:latin typeface="Garamond"/>
              </a:endParaRPr>
            </a:p>
          </p:txBody>
        </p:sp>
        <p:sp>
          <p:nvSpPr>
            <p:cNvPr id="8" name="" hidden="0"/>
            <p:cNvSpPr/>
            <p:nvPr isPhoto="0" userDrawn="0"/>
          </p:nvSpPr>
          <p:spPr bwMode="auto">
            <a:xfrm>
              <a:off x="827449" y="1578126"/>
              <a:ext cx="2148314" cy="2808897"/>
            </a:xfrm>
            <a:prstGeom prst="pie">
              <a:avLst>
                <a:gd name="adj1" fmla="val 5400000"/>
                <a:gd name="adj2" fmla="val 16200000"/>
              </a:avLst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0">
              <a:srgbClr val="000000"/>
            </a:lnRef>
            <a:fillRef idx="3">
              <a:srgbClr val="000000"/>
            </a:fillRef>
            <a:effectRef idx="2">
              <a:srgbClr val="000000"/>
            </a:effectRef>
            <a:fontRef idx="minor">
              <a:schemeClr val="lt1"/>
            </a:fontRef>
          </p:style>
        </p:sp>
        <p:sp>
          <p:nvSpPr>
            <p:cNvPr id="9" name="" hidden="0"/>
            <p:cNvSpPr/>
            <p:nvPr isPhoto="0" userDrawn="0"/>
          </p:nvSpPr>
          <p:spPr bwMode="auto">
            <a:xfrm>
              <a:off x="1909933" y="198223"/>
              <a:ext cx="6451593" cy="1234358"/>
            </a:xfrm>
            <a:prstGeom prst="rect">
              <a:avLst/>
            </a:prstGeom>
            <a:solidFill>
              <a:schemeClr val="lt1">
                <a:hueOff val="0"/>
                <a:satOff val="0"/>
                <a:lumOff val="0"/>
                <a:alphaOff val="0"/>
                <a:alpha val="90000"/>
              </a:schemeClr>
            </a:solidFill>
            <a:ln w="6350" cap="flat" cmpd="sng" algn="ctr">
              <a:solidFill>
                <a:schemeClr val="accent6">
                  <a:shade val="50000"/>
                  <a:hueOff val="245616"/>
                  <a:satOff val="-10737"/>
                  <a:lumOff val="29307"/>
                  <a:alphaOff val="0"/>
                </a:schemeClr>
              </a:solidFill>
              <a:prstDash val="solid"/>
              <a:miter lim="800000"/>
            </a:ln>
            <a:effectLst/>
          </p:spPr>
          <p:style>
            <a:lnRef idx="1">
              <a:srgbClr val="000000"/>
            </a:lnRef>
            <a:fillRef idx="1">
              <a:srgbClr val="000000"/>
            </a:fillRef>
            <a:effectRef idx="2">
              <a:srgbClr val="000000"/>
            </a:effectRef>
            <a:fontRef idx="minor"/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lvl="0" algn="l" defTabSz="75565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1700"/>
            </a:p>
            <a:p>
              <a:pPr lvl="0" algn="l" defTabSz="75565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1700"/>
            </a:p>
            <a:p>
              <a:pPr marL="177800" lvl="0" indent="177800" algn="l" defTabSz="75565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400">
                  <a:solidFill>
                    <a:srgbClr val="336600"/>
                  </a:solidFill>
                  <a:latin typeface="Garamond"/>
                </a:rPr>
                <a:t>Если человеку присущ познавательный мотив, то во  многих  ситуациях  у  него проявляется познавательная мотивация.</a:t>
              </a:r>
              <a:endParaRPr/>
            </a:p>
          </p:txBody>
        </p:sp>
        <p:sp>
          <p:nvSpPr>
            <p:cNvPr id="10" name="" hidden="0"/>
            <p:cNvSpPr/>
            <p:nvPr isPhoto="0" userDrawn="0"/>
          </p:nvSpPr>
          <p:spPr bwMode="auto">
            <a:xfrm>
              <a:off x="1329432" y="2839844"/>
              <a:ext cx="1161286" cy="1121396"/>
            </a:xfrm>
            <a:prstGeom prst="pie">
              <a:avLst>
                <a:gd name="adj1" fmla="val 5400000"/>
                <a:gd name="adj2" fmla="val 16200000"/>
              </a:avLst>
            </a:prstGeom>
            <a:solidFill>
              <a:srgbClr val="FFFFCC"/>
            </a:solidFill>
            <a:ln w="6350" cap="flat" cmpd="sng" algn="ctr">
              <a:noFill/>
              <a:prstDash val="solid"/>
              <a:miter lim="800000"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</p:sp>
        <p:sp>
          <p:nvSpPr>
            <p:cNvPr id="11" name="" hidden="0"/>
            <p:cNvSpPr/>
            <p:nvPr isPhoto="0" userDrawn="0"/>
          </p:nvSpPr>
          <p:spPr bwMode="auto">
            <a:xfrm>
              <a:off x="1909933" y="3208592"/>
              <a:ext cx="6451593" cy="1248057"/>
            </a:xfrm>
            <a:prstGeom prst="rect">
              <a:avLst/>
            </a:prstGeom>
            <a:solidFill>
              <a:schemeClr val="lt1">
                <a:hueOff val="0"/>
                <a:satOff val="0"/>
                <a:lumOff val="0"/>
                <a:alphaOff val="0"/>
                <a:alpha val="90000"/>
              </a:schemeClr>
            </a:solidFill>
            <a:ln w="6350" cap="flat" cmpd="sng" algn="ctr">
              <a:solidFill>
                <a:schemeClr val="accent6">
                  <a:shade val="50000"/>
                  <a:hueOff val="245616"/>
                  <a:satOff val="-10737"/>
                  <a:lumOff val="29307"/>
                  <a:alphaOff val="0"/>
                </a:schemeClr>
              </a:solidFill>
              <a:prstDash val="solid"/>
              <a:miter lim="800000"/>
            </a:ln>
            <a:effectLst/>
          </p:spPr>
          <p:style>
            <a:lnRef idx="1">
              <a:srgbClr val="000000"/>
            </a:lnRef>
            <a:fillRef idx="1">
              <a:srgbClr val="000000"/>
            </a:fillRef>
            <a:effectRef idx="2">
              <a:srgbClr val="000000"/>
            </a:effectRef>
            <a:fontRef idx="minor"/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marL="177800" lvl="0" indent="177800" algn="l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400">
                  <a:solidFill>
                    <a:srgbClr val="336600"/>
                  </a:solidFill>
                  <a:latin typeface="Garamond"/>
                </a:rPr>
                <a:t>Иногда  сила  одного  мотива  преобладает над  влиянием  нескольких  мотивов. </a:t>
              </a:r>
              <a:r>
                <a:rPr lang="ru-RU" sz="2400" b="1">
                  <a:solidFill>
                    <a:srgbClr val="C00000"/>
                  </a:solidFill>
                  <a:latin typeface="Garamond"/>
                </a:rPr>
                <a:t>Чем больше  мотивов  актуализируется, тем сильнее мотивация.</a:t>
              </a:r>
              <a:endParaRPr lang="ru-RU" sz="2400" b="1">
                <a:solidFill>
                  <a:srgbClr val="C00000"/>
                </a:solidFill>
                <a:latin typeface="Garamond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p:dgm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graphicEl>
                                              <p:dgm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p:dgm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>
                                            <p:graphicEl>
                                              <p:dgm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p:dgm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>
                                            <p:graphicEl>
                                              <p:dgm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p:dgm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graphicEl>
                                              <p:dgm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p:dgm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>
                                            <p:graphicEl>
                                              <p:dgm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p:dgm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5">
                                            <p:graphicEl>
                                              <p:dgm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628650" y="365128"/>
            <a:ext cx="7886700" cy="667806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4800" b="1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latin typeface="+mn-lt"/>
              </a:rPr>
              <a:t>Общий  уровень  мотивации</a:t>
            </a:r>
            <a:endParaRPr lang="ru-RU" sz="4800" b="1">
              <a:ln w="9525">
                <a:solidFill>
                  <a:schemeClr val="bg1"/>
                </a:solidFill>
                <a:prstDash val="solid"/>
              </a:ln>
              <a:solidFill>
                <a:srgbClr val="C00000"/>
              </a:solidFill>
              <a:latin typeface="+mn-lt"/>
            </a:endParaRPr>
          </a:p>
        </p:txBody>
      </p:sp>
      <p:grpSp>
        <p:nvGrpSpPr>
          <p:cNvPr id="5" name="Group 7" hidden="0"/>
          <p:cNvGrpSpPr/>
          <p:nvPr isPhoto="0" userDrawn="0"/>
        </p:nvGrpSpPr>
        <p:grpSpPr bwMode="auto">
          <a:xfrm>
            <a:off x="1471260" y="1963806"/>
            <a:ext cx="6050964" cy="913007"/>
            <a:chOff x="1078" y="2062"/>
            <a:chExt cx="4686" cy="318"/>
          </a:xfrm>
        </p:grpSpPr>
        <p:sp>
          <p:nvSpPr>
            <p:cNvPr id="6" name="Line 8" hidden="0"/>
            <p:cNvSpPr>
              <a:spLocks noChangeShapeType="1"/>
            </p:cNvSpPr>
            <p:nvPr isPhoto="0" userDrawn="0"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Rectangle 9" hidden="0"/>
            <p:cNvSpPr>
              <a:spLocks noChangeArrowheads="1"/>
            </p:cNvSpPr>
            <p:nvPr isPhoto="0" userDrawn="0"/>
          </p:nvSpPr>
          <p:spPr bwMode="gray">
            <a:xfrm rot="3419335">
              <a:off x="1194" y="1946"/>
              <a:ext cx="302" cy="534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9525"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Text Box 10" hidden="0"/>
            <p:cNvSpPr txBox="1">
              <a:spLocks noChangeArrowheads="1"/>
            </p:cNvSpPr>
            <p:nvPr isPhoto="0" userDrawn="0"/>
          </p:nvSpPr>
          <p:spPr bwMode="gray">
            <a:xfrm>
              <a:off x="1983" y="2072"/>
              <a:ext cx="3781" cy="282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>
              <a:spAutoFit/>
            </a:bodyPr>
            <a:lstStyle/>
            <a:p>
              <a:pPr algn="l">
                <a:defRPr/>
              </a:pPr>
              <a:r>
                <a:rPr lang="ru-RU" sz="2400">
                  <a:solidFill>
                    <a:srgbClr val="000000"/>
                  </a:solidFill>
                </a:rPr>
                <a:t>от количества мотивов, которые </a:t>
              </a:r>
              <a:endParaRPr/>
            </a:p>
            <a:p>
              <a:pPr algn="l">
                <a:defRPr/>
              </a:pPr>
              <a:r>
                <a:rPr lang="ru-RU" sz="2400">
                  <a:solidFill>
                    <a:srgbClr val="000000"/>
                  </a:solidFill>
                </a:rPr>
                <a:t>побуждают деятельность</a:t>
              </a:r>
              <a:endParaRPr lang="en-US" sz="2400">
                <a:solidFill>
                  <a:srgbClr val="000000"/>
                </a:solidFill>
              </a:endParaRPr>
            </a:p>
          </p:txBody>
        </p:sp>
        <p:sp>
          <p:nvSpPr>
            <p:cNvPr id="9" name="Text Box 11" hidden="0"/>
            <p:cNvSpPr txBox="1">
              <a:spLocks noChangeArrowheads="1"/>
            </p:cNvSpPr>
            <p:nvPr isPhoto="0" userDrawn="0"/>
          </p:nvSpPr>
          <p:spPr bwMode="gray">
            <a:xfrm>
              <a:off x="1296" y="2096"/>
              <a:ext cx="223" cy="161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2400" b="1">
                  <a:solidFill>
                    <a:srgbClr val="FFFFFF"/>
                  </a:solidFill>
                </a:rPr>
                <a:t>1</a:t>
              </a:r>
              <a:endParaRPr/>
            </a:p>
          </p:txBody>
        </p:sp>
      </p:grpSp>
      <p:grpSp>
        <p:nvGrpSpPr>
          <p:cNvPr id="10" name="Group 12" hidden="0"/>
          <p:cNvGrpSpPr/>
          <p:nvPr isPhoto="0" userDrawn="0"/>
        </p:nvGrpSpPr>
        <p:grpSpPr bwMode="auto">
          <a:xfrm>
            <a:off x="1537474" y="3027870"/>
            <a:ext cx="5605898" cy="974783"/>
            <a:chOff x="1099" y="2635"/>
            <a:chExt cx="3857" cy="355"/>
          </a:xfrm>
        </p:grpSpPr>
        <p:sp>
          <p:nvSpPr>
            <p:cNvPr id="11" name="Line 13" hidden="0"/>
            <p:cNvSpPr>
              <a:spLocks noChangeShapeType="1"/>
            </p:cNvSpPr>
            <p:nvPr isPhoto="0" userDrawn="0"/>
          </p:nvSpPr>
          <p:spPr bwMode="gray">
            <a:xfrm>
              <a:off x="1440" y="2989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Rectangle 14" hidden="0"/>
            <p:cNvSpPr>
              <a:spLocks noChangeArrowheads="1"/>
            </p:cNvSpPr>
            <p:nvPr isPhoto="0" userDrawn="0"/>
          </p:nvSpPr>
          <p:spPr bwMode="gray">
            <a:xfrm rot="3419335">
              <a:off x="1193" y="2569"/>
              <a:ext cx="302" cy="489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Text Box 15" hidden="0"/>
            <p:cNvSpPr txBox="1">
              <a:spLocks noChangeArrowheads="1"/>
            </p:cNvSpPr>
            <p:nvPr isPhoto="0" userDrawn="0"/>
          </p:nvSpPr>
          <p:spPr bwMode="gray">
            <a:xfrm>
              <a:off x="1989" y="2635"/>
              <a:ext cx="2967" cy="301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>
              <a:spAutoFit/>
            </a:bodyPr>
            <a:lstStyle/>
            <a:p>
              <a:pPr algn="l">
                <a:defRPr/>
              </a:pPr>
              <a:r>
                <a:rPr lang="ru-RU" sz="2400">
                  <a:solidFill>
                    <a:srgbClr val="000000"/>
                  </a:solidFill>
                </a:rPr>
                <a:t>от актуализации ситуативных факторов</a:t>
              </a:r>
              <a:endParaRPr lang="en-US" sz="2400">
                <a:solidFill>
                  <a:srgbClr val="000000"/>
                </a:solidFill>
              </a:endParaRPr>
            </a:p>
          </p:txBody>
        </p:sp>
        <p:sp>
          <p:nvSpPr>
            <p:cNvPr id="14" name="Text Box 16" hidden="0"/>
            <p:cNvSpPr txBox="1">
              <a:spLocks noChangeArrowheads="1"/>
            </p:cNvSpPr>
            <p:nvPr isPhoto="0" userDrawn="0"/>
          </p:nvSpPr>
          <p:spPr bwMode="gray">
            <a:xfrm>
              <a:off x="1228" y="2685"/>
              <a:ext cx="291" cy="16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2400" b="1">
                  <a:solidFill>
                    <a:srgbClr val="FFFFFF"/>
                  </a:solidFill>
                </a:rPr>
                <a:t>2</a:t>
              </a:r>
              <a:endParaRPr/>
            </a:p>
          </p:txBody>
        </p:sp>
      </p:grpSp>
      <p:grpSp>
        <p:nvGrpSpPr>
          <p:cNvPr id="15" name="Group 17" hidden="0"/>
          <p:cNvGrpSpPr/>
          <p:nvPr isPhoto="0" userDrawn="0"/>
        </p:nvGrpSpPr>
        <p:grpSpPr bwMode="auto">
          <a:xfrm>
            <a:off x="1507516" y="4158446"/>
            <a:ext cx="5868073" cy="886078"/>
            <a:chOff x="941" y="3057"/>
            <a:chExt cx="4070" cy="620"/>
          </a:xfrm>
        </p:grpSpPr>
        <p:sp>
          <p:nvSpPr>
            <p:cNvPr id="16" name="Line 18" hidden="0"/>
            <p:cNvSpPr>
              <a:spLocks noChangeShapeType="1"/>
            </p:cNvSpPr>
            <p:nvPr isPhoto="0" userDrawn="0"/>
          </p:nvSpPr>
          <p:spPr bwMode="gray">
            <a:xfrm>
              <a:off x="1441" y="3579"/>
              <a:ext cx="3023" cy="1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Rectangle 19" hidden="0"/>
            <p:cNvSpPr>
              <a:spLocks noChangeArrowheads="1"/>
            </p:cNvSpPr>
            <p:nvPr isPhoto="0" userDrawn="0"/>
          </p:nvSpPr>
          <p:spPr bwMode="gray">
            <a:xfrm rot="3419335">
              <a:off x="905" y="3137"/>
              <a:ext cx="576" cy="504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9525"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Text Box 20" hidden="0"/>
            <p:cNvSpPr txBox="1">
              <a:spLocks noChangeArrowheads="1"/>
            </p:cNvSpPr>
            <p:nvPr isPhoto="0" userDrawn="0"/>
          </p:nvSpPr>
          <p:spPr bwMode="gray">
            <a:xfrm>
              <a:off x="1786" y="3057"/>
              <a:ext cx="3225" cy="581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>
              <a:spAutoFit/>
            </a:bodyPr>
            <a:lstStyle/>
            <a:p>
              <a:pPr algn="l">
                <a:defRPr/>
              </a:pPr>
              <a:r>
                <a:rPr lang="ru-RU" sz="2400">
                  <a:solidFill>
                    <a:srgbClr val="000000"/>
                  </a:solidFill>
                </a:rPr>
                <a:t>от побуждающей силы каждого из этих мотивов</a:t>
              </a:r>
              <a:endParaRPr lang="en-US" sz="2400">
                <a:solidFill>
                  <a:srgbClr val="000000"/>
                </a:solidFill>
              </a:endParaRPr>
            </a:p>
          </p:txBody>
        </p:sp>
        <p:sp>
          <p:nvSpPr>
            <p:cNvPr id="19" name="Text Box 21" hidden="0"/>
            <p:cNvSpPr txBox="1">
              <a:spLocks noChangeArrowheads="1"/>
            </p:cNvSpPr>
            <p:nvPr isPhoto="0" userDrawn="0"/>
          </p:nvSpPr>
          <p:spPr bwMode="gray">
            <a:xfrm>
              <a:off x="1061" y="3189"/>
              <a:ext cx="396" cy="323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2400" b="1">
                  <a:solidFill>
                    <a:srgbClr val="FFFFFF"/>
                  </a:solidFill>
                </a:rPr>
                <a:t>3</a:t>
              </a:r>
              <a:endParaRPr/>
            </a:p>
          </p:txBody>
        </p:sp>
      </p:grpSp>
      <p:grpSp>
        <p:nvGrpSpPr>
          <p:cNvPr id="20" name="Group 22" hidden="0"/>
          <p:cNvGrpSpPr/>
          <p:nvPr isPhoto="0" userDrawn="0"/>
        </p:nvGrpSpPr>
        <p:grpSpPr bwMode="auto">
          <a:xfrm>
            <a:off x="750743" y="5226567"/>
            <a:ext cx="7583363" cy="1200845"/>
            <a:chOff x="1390" y="3680"/>
            <a:chExt cx="3038" cy="281"/>
          </a:xfrm>
        </p:grpSpPr>
        <p:sp>
          <p:nvSpPr>
            <p:cNvPr id="21" name="Line 23" hidden="0"/>
            <p:cNvSpPr>
              <a:spLocks noChangeShapeType="1"/>
            </p:cNvSpPr>
            <p:nvPr isPhoto="0" userDrawn="0"/>
          </p:nvSpPr>
          <p:spPr bwMode="gray">
            <a:xfrm>
              <a:off x="1392" y="3956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Text Box 25" hidden="0"/>
            <p:cNvSpPr txBox="1">
              <a:spLocks noChangeArrowheads="1"/>
            </p:cNvSpPr>
            <p:nvPr isPhoto="0" userDrawn="0"/>
          </p:nvSpPr>
          <p:spPr bwMode="gray">
            <a:xfrm>
              <a:off x="1390" y="3680"/>
              <a:ext cx="3038" cy="281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>
              <a:spAutoFit/>
            </a:bodyPr>
            <a:lstStyle/>
            <a:p>
              <a:pPr algn="just">
                <a:defRPr/>
              </a:pPr>
              <a:r>
                <a:rPr lang="ru-RU" sz="2400"/>
                <a:t>Такие  ситуативные  факторы, как  </a:t>
              </a:r>
              <a:r>
                <a:rPr lang="ru-RU" sz="2400">
                  <a:solidFill>
                    <a:srgbClr val="C00000"/>
                  </a:solidFill>
                </a:rPr>
                <a:t>сложность  задания, требования  учителя, обстановка  в  социуме  оказывают значительное  влияние  на  мотивацию  учащегося.</a:t>
              </a:r>
              <a:endParaRPr lang="en-US" sz="2400">
                <a:solidFill>
                  <a:srgbClr val="C00000"/>
                </a:solidFill>
              </a:endParaRPr>
            </a:p>
          </p:txBody>
        </p:sp>
      </p:grpSp>
      <p:sp>
        <p:nvSpPr>
          <p:cNvPr id="23" name="Прямоугольник 27" hidden="0"/>
          <p:cNvSpPr/>
          <p:nvPr isPhoto="0" userDrawn="0"/>
        </p:nvSpPr>
        <p:spPr bwMode="auto">
          <a:xfrm>
            <a:off x="3372928" y="1397479"/>
            <a:ext cx="251891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>
                <a:solidFill>
                  <a:srgbClr val="C00000"/>
                </a:solidFill>
              </a:rPr>
              <a:t>  ЗАВИСИТ:</a:t>
            </a:r>
            <a:endParaRPr lang="ru-RU" sz="2400" b="1">
              <a:solidFill>
                <a:srgbClr val="C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628650" y="228600"/>
            <a:ext cx="7886700" cy="1337733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4400" b="1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</a:rPr>
              <a:t>Движущая  сила  </a:t>
            </a:r>
            <a:r>
              <a:rPr lang="ru-RU" sz="4400" b="1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</a:rPr>
              <a:t>человеческой </a:t>
            </a:r>
            <a:r>
              <a:rPr lang="ru-RU" sz="4400" b="1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</a:rPr>
              <a:t>деятельности</a:t>
            </a:r>
            <a:endParaRPr lang="ru-RU" sz="4400" b="1"/>
          </a:p>
        </p:txBody>
      </p:sp>
      <p:sp>
        <p:nvSpPr>
          <p:cNvPr id="5" name="Содержимое 3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569385" y="1964267"/>
            <a:ext cx="3638549" cy="3937000"/>
          </a:xfrm>
          <a:prstGeom prst="roundRect">
            <a:avLst>
              <a:gd name="adj" fmla="val 16667"/>
            </a:avLst>
          </a:prstGeom>
          <a:solidFill>
            <a:schemeClr val="accent2">
              <a:lumMod val="20000"/>
              <a:lumOff val="80000"/>
              <a:alpha val="51000"/>
            </a:schemeClr>
          </a:solidFill>
          <a:ln>
            <a:solidFill>
              <a:srgbClr val="FFCC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>
              <a:buNone/>
              <a:defRPr/>
            </a:pPr>
            <a:r>
              <a:rPr lang="ru-RU" sz="2400">
                <a:ln>
                  <a:solidFill>
                    <a:srgbClr val="336600"/>
                  </a:solidFill>
                </a:ln>
                <a:solidFill>
                  <a:srgbClr val="0070C0"/>
                </a:solidFill>
              </a:rPr>
              <a:t>ПОТРЕБНОСТЬ </a:t>
            </a:r>
            <a:endParaRPr/>
          </a:p>
          <a:p>
            <a:pPr algn="ctr">
              <a:buNone/>
              <a:defRPr/>
            </a:pPr>
            <a:r>
              <a:rPr lang="ru-RU" sz="2000">
                <a:ln>
                  <a:solidFill>
                    <a:srgbClr val="336600"/>
                  </a:solidFill>
                </a:ln>
                <a:solidFill>
                  <a:srgbClr val="0070C0"/>
                </a:solidFill>
              </a:rPr>
              <a:t>― это нужда в чем-либо, объективно необходимом для поддержания жизнедеятельности и развития организма, человеческой личности, социальной группы и общества в </a:t>
            </a:r>
            <a:r>
              <a:rPr lang="ru-RU" sz="2000">
                <a:ln>
                  <a:solidFill>
                    <a:srgbClr val="336600"/>
                  </a:solidFill>
                </a:ln>
                <a:solidFill>
                  <a:srgbClr val="0070C0"/>
                </a:solidFill>
              </a:rPr>
              <a:t>целом</a:t>
            </a:r>
            <a:r>
              <a:rPr lang="ru-RU" sz="2000">
                <a:ln>
                  <a:solidFill>
                    <a:srgbClr val="336600"/>
                  </a:solidFill>
                </a:ln>
                <a:solidFill>
                  <a:srgbClr val="0070C0"/>
                </a:solidFill>
              </a:rPr>
              <a:t>.</a:t>
            </a:r>
            <a:endParaRPr lang="ru-RU" sz="2000">
              <a:ln>
                <a:solidFill>
                  <a:srgbClr val="33660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6" name="Содержимое 3" hidden="0"/>
          <p:cNvSpPr txBox="1"/>
          <p:nvPr isPhoto="0" userDrawn="0"/>
        </p:nvSpPr>
        <p:spPr bwMode="auto">
          <a:xfrm>
            <a:off x="4978400" y="1989665"/>
            <a:ext cx="3589867" cy="3953935"/>
          </a:xfrm>
          <a:prstGeom prst="roundRect">
            <a:avLst>
              <a:gd name="adj" fmla="val 16667"/>
            </a:avLst>
          </a:prstGeom>
          <a:solidFill>
            <a:schemeClr val="accent2">
              <a:lumMod val="20000"/>
              <a:lumOff val="80000"/>
              <a:alpha val="58000"/>
            </a:schemeClr>
          </a:solidFill>
          <a:ln w="12700" cap="flat" cmpd="sng" algn="ctr">
            <a:solidFill>
              <a:srgbClr val="FFCC66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171450" lvl="0" indent="-171450" algn="ctr" defTabSz="685800">
              <a:lnSpc>
                <a:spcPct val="90000"/>
              </a:lnSpc>
              <a:spcBef>
                <a:spcPts val="750"/>
              </a:spcBef>
              <a:defRPr/>
            </a:pPr>
            <a:r>
              <a:rPr lang="ru-RU" sz="2400" b="0" i="0" u="none" strike="noStrike" cap="none" spc="0">
                <a:ln>
                  <a:solidFill>
                    <a:srgbClr val="336600"/>
                  </a:solidFill>
                </a:ln>
                <a:solidFill>
                  <a:srgbClr val="0070C0"/>
                </a:solidFill>
                <a:latin typeface="+mn-lt"/>
                <a:ea typeface="+mn-ea"/>
                <a:cs typeface="+mn-cs"/>
              </a:rPr>
              <a:t>СТИМУЛ </a:t>
            </a:r>
            <a:endParaRPr/>
          </a:p>
          <a:p>
            <a:pPr marL="171450" lvl="0" indent="-171450" algn="ctr" defTabSz="685800">
              <a:lnSpc>
                <a:spcPct val="90000"/>
              </a:lnSpc>
              <a:spcBef>
                <a:spcPts val="750"/>
              </a:spcBef>
              <a:defRPr/>
            </a:pPr>
            <a:r>
              <a:rPr lang="ru-RU" sz="2400">
                <a:ln>
                  <a:solidFill>
                    <a:srgbClr val="336600"/>
                  </a:solidFill>
                </a:ln>
                <a:solidFill>
                  <a:srgbClr val="0070C0"/>
                </a:solidFill>
              </a:rPr>
              <a:t>― это воздействие, обусловливающее динамику психологических состояний индивида и относящееся к ней как причина к следствию.</a:t>
            </a:r>
            <a:r>
              <a:rPr lang="ru-RU" sz="2400" b="0" i="0" u="none" strike="noStrike" cap="none" spc="0">
                <a:ln>
                  <a:solidFill>
                    <a:srgbClr val="336600"/>
                  </a:solidFill>
                </a:ln>
                <a:solidFill>
                  <a:srgbClr val="0070C0"/>
                </a:solidFill>
                <a:latin typeface="+mn-lt"/>
                <a:ea typeface="+mn-ea"/>
                <a:cs typeface="+mn-cs"/>
              </a:rPr>
              <a:t> </a:t>
            </a:r>
            <a:endParaRPr lang="ru-RU" sz="2400" b="0" i="0" u="none" strike="noStrike" cap="none" spc="0">
              <a:ln>
                <a:solidFill>
                  <a:srgbClr val="336600"/>
                </a:solidFill>
              </a:ln>
              <a:solidFill>
                <a:srgbClr val="0070C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" name="Крест 6" hidden="0"/>
          <p:cNvSpPr/>
          <p:nvPr isPhoto="0" userDrawn="0"/>
        </p:nvSpPr>
        <p:spPr bwMode="auto">
          <a:xfrm>
            <a:off x="4216400" y="3496732"/>
            <a:ext cx="745066" cy="736601"/>
          </a:xfrm>
          <a:prstGeom prst="plus">
            <a:avLst>
              <a:gd name="adj" fmla="val 38794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629841" y="365126"/>
            <a:ext cx="7886700" cy="1091141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4800" b="1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</a:rPr>
              <a:t>Классификация  мотивов </a:t>
            </a:r>
            <a:endParaRPr lang="ru-RU" sz="4800"/>
          </a:p>
        </p:txBody>
      </p:sp>
      <p:sp>
        <p:nvSpPr>
          <p:cNvPr id="5" name="Текст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algn="ctr">
              <a:defRPr/>
            </a:pPr>
            <a:r>
              <a:rPr lang="ru-RU">
                <a:solidFill>
                  <a:srgbClr val="0070C0"/>
                </a:solidFill>
              </a:rPr>
              <a:t>ОТРИЦАТЕЛЬНЫЙ  </a:t>
            </a:r>
            <a:r>
              <a:rPr lang="ru-RU">
                <a:solidFill>
                  <a:srgbClr val="0070C0"/>
                </a:solidFill>
              </a:rPr>
              <a:t>мотив</a:t>
            </a:r>
            <a:endParaRPr lang="ru-RU">
              <a:solidFill>
                <a:srgbClr val="0070C0"/>
              </a:solidFill>
            </a:endParaRPr>
          </a:p>
        </p:txBody>
      </p:sp>
      <p:sp>
        <p:nvSpPr>
          <p:cNvPr id="6" name="Содержимое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prstGeom prst="rect">
            <a:avLst/>
          </a:prstGeom>
          <a:blipFill>
            <a:blip r:embed="rId2"/>
            <a:tile algn="tl" flip="none" sx="100000" sy="100000" tx="0" ty="0"/>
          </a:blipFill>
        </p:spPr>
        <p:txBody>
          <a:bodyPr>
            <a:normAutofit lnSpcReduction="10000"/>
          </a:bodyPr>
          <a:lstStyle/>
          <a:p>
            <a:pPr>
              <a:buNone/>
              <a:defRPr/>
            </a:pPr>
            <a:r>
              <a:rPr lang="ru-RU"/>
              <a:t>   </a:t>
            </a:r>
            <a:r>
              <a:rPr lang="ru-RU"/>
              <a:t>мотив  обучающегося вызван  </a:t>
            </a:r>
            <a:r>
              <a:rPr lang="ru-RU"/>
              <a:t>осознанием неудобств  и  неприятностей:</a:t>
            </a:r>
            <a:endParaRPr/>
          </a:p>
          <a:p>
            <a:pPr>
              <a:defRPr/>
            </a:pPr>
            <a:r>
              <a:rPr lang="ru-RU"/>
              <a:t>замечания</a:t>
            </a:r>
            <a:r>
              <a:rPr lang="ru-RU"/>
              <a:t>;</a:t>
            </a:r>
            <a:endParaRPr lang="ru-RU"/>
          </a:p>
          <a:p>
            <a:pPr>
              <a:defRPr/>
            </a:pPr>
            <a:r>
              <a:rPr lang="ru-RU"/>
              <a:t>наказания</a:t>
            </a:r>
            <a:r>
              <a:rPr lang="ru-RU"/>
              <a:t> </a:t>
            </a:r>
            <a:r>
              <a:rPr lang="ru-RU"/>
              <a:t>родителей и т.п.</a:t>
            </a:r>
            <a:endParaRPr/>
          </a:p>
          <a:p>
            <a:pPr>
              <a:buNone/>
              <a:defRPr/>
            </a:pPr>
            <a:r>
              <a:rPr lang="ru-RU"/>
              <a:t>   Это  влечет  за  собой обучение  без  всякой  охоты, интереса  к  получению образования.  Реализация данного  мотива  требует прикладывания  значительных усилий  над  собой.</a:t>
            </a:r>
            <a:endParaRPr/>
          </a:p>
          <a:p>
            <a:pPr>
              <a:defRPr/>
            </a:pPr>
            <a:endParaRPr lang="ru-RU"/>
          </a:p>
          <a:p>
            <a:pPr>
              <a:defRPr/>
            </a:pPr>
            <a:endParaRPr lang="ru-RU"/>
          </a:p>
        </p:txBody>
      </p:sp>
      <p:sp>
        <p:nvSpPr>
          <p:cNvPr id="7" name="Текст 4" hidden="0"/>
          <p:cNvSpPr>
            <a:spLocks noGrp="1"/>
          </p:cNvSpPr>
          <p:nvPr isPhoto="0" userDrawn="0">
            <p:ph type="body" sz="quarter" idx="3" hasCustomPrompt="0"/>
          </p:nvPr>
        </p:nvSpPr>
        <p:spPr bwMode="auto"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>
                <a:solidFill>
                  <a:srgbClr val="0070C0"/>
                </a:solidFill>
              </a:rPr>
              <a:t>мотив  </a:t>
            </a:r>
            <a:r>
              <a:rPr lang="ru-RU">
                <a:solidFill>
                  <a:srgbClr val="0070C0"/>
                </a:solidFill>
              </a:rPr>
              <a:t>УЧЕБНОЙ   ДЕЯТЕЛЬНОСТИ</a:t>
            </a:r>
            <a:endParaRPr lang="ru-RU">
              <a:solidFill>
                <a:srgbClr val="0070C0"/>
              </a:solidFill>
            </a:endParaRPr>
          </a:p>
        </p:txBody>
      </p:sp>
      <p:sp>
        <p:nvSpPr>
          <p:cNvPr id="8" name="Содержимое 5" hidden="0"/>
          <p:cNvSpPr>
            <a:spLocks noGrp="1"/>
          </p:cNvSpPr>
          <p:nvPr isPhoto="0" userDrawn="0">
            <p:ph sz="quarter" idx="4" hasCustomPrompt="0"/>
          </p:nvPr>
        </p:nvSpPr>
        <p:spPr bwMode="auto">
          <a:prstGeom prst="rect">
            <a:avLst/>
          </a:prstGeom>
          <a:blipFill>
            <a:blip r:embed="rId2"/>
            <a:tile algn="tl" flip="none" sx="100000" sy="100000" tx="0" ty="0"/>
          </a:blipFill>
        </p:spPr>
        <p:txBody>
          <a:bodyPr>
            <a:normAutofit lnSpcReduction="10000"/>
          </a:bodyPr>
          <a:lstStyle/>
          <a:p>
            <a:pPr>
              <a:buNone/>
              <a:defRPr/>
            </a:pPr>
            <a:r>
              <a:rPr lang="ru-RU"/>
              <a:t>   Данный  вид  связан  с процессом  учебной деятельности.  </a:t>
            </a:r>
            <a:r>
              <a:rPr lang="ru-RU"/>
              <a:t>Обучающийся радуется  </a:t>
            </a:r>
            <a:r>
              <a:rPr lang="ru-RU"/>
              <a:t>от роста  своих  знаний  при освоении  нового  материала. Мотивация  учебной деятельности  зависит:</a:t>
            </a:r>
            <a:endParaRPr/>
          </a:p>
          <a:p>
            <a:pPr>
              <a:defRPr/>
            </a:pPr>
            <a:r>
              <a:rPr lang="ru-RU"/>
              <a:t>от потребности в достижении успеха;</a:t>
            </a:r>
            <a:endParaRPr/>
          </a:p>
          <a:p>
            <a:pPr>
              <a:defRPr/>
            </a:pPr>
            <a:r>
              <a:rPr lang="ru-RU"/>
              <a:t>от лени, пассивности, устойчивости к неудачам.</a:t>
            </a: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240_F_133928825_ZvyYGlvYyx7qYhIXHCWmakQIktXbQJ8p.jpg" hidden="0"/>
          <p:cNvPicPr>
            <a:picLocks noChangeAspect="1" noChangeArrowheads="1"/>
          </p:cNvPicPr>
          <p:nvPr isPhoto="0" userDrawn="0"/>
        </p:nvPicPr>
        <p:blipFill>
          <a:blip r:embed="rId2"/>
          <a:stretch/>
        </p:blipFill>
        <p:spPr bwMode="auto">
          <a:xfrm>
            <a:off x="880533" y="3361267"/>
            <a:ext cx="3674534" cy="26246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380999" y="152401"/>
            <a:ext cx="8475133" cy="1159932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4400" b="1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</a:rPr>
              <a:t>Психологические  принципы  для формирования  мотивации  учения</a:t>
            </a:r>
            <a:endParaRPr lang="ru-RU" sz="4400"/>
          </a:p>
        </p:txBody>
      </p:sp>
      <p:sp>
        <p:nvSpPr>
          <p:cNvPr id="6" name="Содержимое 2" hidden="0"/>
          <p:cNvSpPr txBox="1">
            <a:spLocks noGrp="1"/>
          </p:cNvSpPr>
          <p:nvPr isPhoto="0" userDrawn="0">
            <p:ph idx="1" hasCustomPrompt="0"/>
          </p:nvPr>
        </p:nvSpPr>
        <p:spPr bwMode="auto">
          <a:xfrm>
            <a:off x="628649" y="1430868"/>
            <a:ext cx="8252884" cy="5427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1">
            <a:prstTxWarp prst="textNoShape"/>
            <a:normAutofit fontScale="35000" lnSpcReduction="13000"/>
          </a:bodyPr>
          <a:lstStyle/>
          <a:p>
            <a:pPr marL="342900" marR="0" lvl="0" indent="-3429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2400" b="1" i="0" u="none" strike="noStrike" cap="none" spc="0">
              <a:ln>
                <a:noFill/>
              </a:ln>
              <a:solidFill>
                <a:schemeClr val="accent1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  <a:p>
            <a:pPr marL="342900" marR="0" lvl="0" indent="-3429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*"/>
              <a:defRPr/>
            </a:pPr>
            <a:r>
              <a:rPr lang="ru-RU" sz="4400" b="1" i="0" u="none" strike="noStrike" cap="none" spc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Учет</a:t>
            </a:r>
            <a:r>
              <a:rPr lang="ru-RU" sz="4400" b="1" i="0" u="none" strike="noStrike" cap="none" spc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 возрастного своеобразия деятельности и мотивации обучающихся;</a:t>
            </a:r>
            <a:endParaRPr lang="ru-RU" sz="4400" b="1" i="0" u="none" strike="noStrike" cap="none" spc="0">
              <a:ln>
                <a:noFill/>
              </a:ln>
              <a:solidFill>
                <a:schemeClr val="accent1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  <a:p>
            <a:pPr marL="342900" marR="0" lvl="0" indent="-3429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*"/>
              <a:defRPr/>
            </a:pPr>
            <a:r>
              <a:rPr lang="ru-RU" sz="4400" b="1">
                <a:solidFill>
                  <a:schemeClr val="accent1">
                    <a:lumMod val="50000"/>
                  </a:schemeClr>
                </a:solidFill>
              </a:rPr>
              <a:t>включение ребенка в активные виды деятельности и виды взаимодействий с другими;</a:t>
            </a:r>
            <a:endParaRPr lang="ru-RU" sz="4400" b="1" i="0" u="none" strike="noStrike" cap="none" spc="0">
              <a:ln>
                <a:noFill/>
              </a:ln>
              <a:solidFill>
                <a:schemeClr val="accent1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  <a:p>
            <a:pPr marL="342900" marR="0" lvl="0" indent="-3429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*"/>
              <a:defRPr/>
            </a:pPr>
            <a:r>
              <a:rPr lang="ru-RU" sz="4400" b="1">
                <a:solidFill>
                  <a:schemeClr val="accent1">
                    <a:lumMod val="50000"/>
                  </a:schemeClr>
                </a:solidFill>
              </a:rPr>
              <a:t>появление психических новообразований школьника в деятельности;</a:t>
            </a:r>
            <a:endParaRPr lang="ru-RU" sz="4400" b="1" i="0" u="none" strike="noStrike" cap="none" spc="0">
              <a:ln>
                <a:noFill/>
              </a:ln>
              <a:solidFill>
                <a:schemeClr val="accent1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  <a:p>
            <a:pPr marL="4038600" marR="0" lvl="0" indent="271463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>
                  <a:lumMod val="90000"/>
                </a:schemeClr>
              </a:buClr>
              <a:buSzTx/>
              <a:buFont typeface="Courier New"/>
              <a:buChar char="o"/>
              <a:defRPr/>
            </a:pPr>
            <a:r>
              <a:rPr lang="ru-RU" sz="4400" b="1">
                <a:solidFill>
                  <a:schemeClr val="accent1">
                    <a:lumMod val="50000"/>
                  </a:schemeClr>
                </a:solidFill>
              </a:rPr>
              <a:t>к</a:t>
            </a:r>
            <a:r>
              <a:rPr lang="ru-RU" sz="4400" b="1" i="0" u="none" strike="noStrike" cap="none" spc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ачественные</a:t>
            </a:r>
            <a:r>
              <a:rPr lang="ru-RU" sz="4400" b="1" i="0" u="none" strike="noStrike" cap="none" spc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  </a:t>
            </a:r>
            <a:r>
              <a:rPr lang="ru-RU" sz="4400" b="1" i="0" u="none" strike="noStrike" cap="none" spc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изменения отдельных   сторон  мотивационной  сферы;</a:t>
            </a:r>
            <a:endParaRPr/>
          </a:p>
          <a:p>
            <a:pPr marL="4038600" marR="0" lvl="0" indent="271463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>
                  <a:lumMod val="90000"/>
                </a:schemeClr>
              </a:buClr>
              <a:buSzTx/>
              <a:buFont typeface="Courier New"/>
              <a:buChar char="o"/>
              <a:defRPr/>
            </a:pPr>
            <a:r>
              <a:rPr lang="ru-RU" sz="4400" b="1">
                <a:solidFill>
                  <a:schemeClr val="accent1">
                    <a:lumMod val="50000"/>
                  </a:schemeClr>
                </a:solidFill>
              </a:rPr>
              <a:t>возможность программирования  характера мотивации  через  тип  учения.</a:t>
            </a:r>
            <a:endParaRPr/>
          </a:p>
          <a:p>
            <a:pPr marL="3852863" marR="0" lvl="0" indent="269875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>
                  <a:lumMod val="90000"/>
                </a:schemeClr>
              </a:buClr>
              <a:buSzTx/>
              <a:buNone/>
              <a:defRPr/>
            </a:pPr>
            <a:endParaRPr lang="ru-RU" sz="4400" b="1">
              <a:solidFill>
                <a:schemeClr val="accent1">
                  <a:lumMod val="50000"/>
                </a:schemeClr>
              </a:solidFill>
            </a:endParaRPr>
          </a:p>
          <a:p>
            <a:pPr marL="3852862" marR="0" lvl="0" indent="269874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>
                  <a:lumMod val="90000"/>
                </a:schemeClr>
              </a:buClr>
              <a:buSzTx/>
              <a:buNone/>
              <a:defRPr/>
            </a:pPr>
            <a:endParaRPr lang="ru-RU" sz="4400" b="1">
              <a:solidFill>
                <a:schemeClr val="accent1">
                  <a:lumMod val="50000"/>
                </a:schemeClr>
              </a:solidFill>
            </a:endParaRPr>
          </a:p>
          <a:p>
            <a:pPr marL="3852862" marR="0" lvl="0" indent="269874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>
                  <a:lumMod val="90000"/>
                </a:schemeClr>
              </a:buClr>
              <a:buSzTx/>
              <a:buNone/>
              <a:defRPr/>
            </a:pPr>
            <a:endParaRPr lang="ru-RU" sz="4400" b="1">
              <a:solidFill>
                <a:schemeClr val="accent1">
                  <a:lumMod val="50000"/>
                </a:schemeClr>
              </a:solidFill>
            </a:endParaRPr>
          </a:p>
          <a:p>
            <a:pPr marL="3852862" marR="0" lvl="0" indent="269874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>
                  <a:lumMod val="90000"/>
                </a:schemeClr>
              </a:buClr>
              <a:buSzTx/>
              <a:buNone/>
              <a:defRPr/>
            </a:pPr>
            <a:r>
              <a:rPr lang="ru-RU" sz="4400" b="1">
                <a:solidFill>
                  <a:schemeClr val="accent1">
                    <a:lumMod val="50000"/>
                  </a:schemeClr>
                </a:solidFill>
              </a:rPr>
              <a:t>Формирование мотивации - это длительный процесс, связанный со становлением личности в целом.</a:t>
            </a:r>
            <a:endParaRPr lang="ru-RU" sz="4400" b="1">
              <a:solidFill>
                <a:schemeClr val="accent1">
                  <a:lumMod val="50000"/>
                </a:schemeClr>
              </a:solidFill>
            </a:endParaRPr>
          </a:p>
          <a:p>
            <a:pPr marL="3852862" marR="0" lvl="0" indent="269874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>
                  <a:lumMod val="90000"/>
                </a:schemeClr>
              </a:buClr>
              <a:buSzTx/>
              <a:buNone/>
              <a:defRPr/>
            </a:pPr>
            <a:endParaRPr lang="ru-RU" sz="4400" b="1">
              <a:solidFill>
                <a:schemeClr val="accent1">
                  <a:lumMod val="50000"/>
                </a:schemeClr>
              </a:solidFill>
            </a:endParaRPr>
          </a:p>
          <a:p>
            <a:pPr marL="3852862" marR="0" lvl="0" indent="269874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>
                  <a:lumMod val="90000"/>
                </a:schemeClr>
              </a:buClr>
              <a:buSzTx/>
              <a:buNone/>
              <a:defRPr/>
            </a:pPr>
            <a:endParaRPr lang="ru-RU" sz="4400" b="1">
              <a:solidFill>
                <a:schemeClr val="accent1">
                  <a:lumMod val="50000"/>
                </a:schemeClr>
              </a:solidFill>
            </a:endParaRPr>
          </a:p>
          <a:p>
            <a:pPr marL="3852862" marR="0" lvl="0" indent="269874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>
                  <a:lumMod val="90000"/>
                </a:schemeClr>
              </a:buClr>
              <a:buSzTx/>
              <a:buNone/>
              <a:defRPr/>
            </a:pPr>
            <a:endParaRPr lang="ru-RU" sz="4400" b="1">
              <a:solidFill>
                <a:schemeClr val="accent1">
                  <a:lumMod val="50000"/>
                </a:schemeClr>
              </a:solidFill>
            </a:endParaRPr>
          </a:p>
          <a:p>
            <a:pPr marL="3852862" marR="0" lvl="0" indent="269874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>
                  <a:lumMod val="90000"/>
                </a:schemeClr>
              </a:buClr>
              <a:buSzTx/>
              <a:buNone/>
              <a:defRPr/>
            </a:pPr>
            <a:endParaRPr lang="ru-RU" sz="4400" b="1">
              <a:solidFill>
                <a:schemeClr val="accent1">
                  <a:lumMod val="50000"/>
                </a:schemeClr>
              </a:solidFill>
            </a:endParaRPr>
          </a:p>
          <a:p>
            <a:pPr marL="3852862" marR="0" lvl="0" indent="269874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>
                  <a:lumMod val="90000"/>
                </a:schemeClr>
              </a:buClr>
              <a:buSzTx/>
              <a:buNone/>
              <a:defRPr/>
            </a:pPr>
            <a:endParaRPr lang="ru-RU" sz="4400" b="1">
              <a:solidFill>
                <a:schemeClr val="accent1">
                  <a:lumMod val="50000"/>
                </a:schemeClr>
              </a:solidFill>
            </a:endParaRPr>
          </a:p>
          <a:p>
            <a:pPr marL="3852863" marR="0" lvl="0" indent="269875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>
                  <a:lumMod val="90000"/>
                </a:schemeClr>
              </a:buClr>
              <a:buSzTx/>
              <a:buNone/>
              <a:defRPr/>
            </a:pPr>
            <a:endParaRPr lang="ru-RU" sz="4400" b="1">
              <a:solidFill>
                <a:schemeClr val="accent1">
                  <a:lumMod val="50000"/>
                </a:schemeClr>
              </a:solidFill>
            </a:endParaRPr>
          </a:p>
          <a:p>
            <a:pPr marL="35560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>
                  <a:lumMod val="90000"/>
                </a:schemeClr>
              </a:buClr>
              <a:buSzTx/>
              <a:buFontTx/>
              <a:buNone/>
              <a:defRPr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 hidden="0"/>
          <p:cNvPicPr>
            <a:picLocks noChangeAspect="1" noChangeArrowheads="1"/>
          </p:cNvPicPr>
          <p:nvPr isPhoto="0" userDrawn="0"/>
        </p:nvPicPr>
        <p:blipFill>
          <a:blip r:embed="rId2"/>
          <a:stretch/>
        </p:blipFill>
        <p:spPr bwMode="auto">
          <a:xfrm>
            <a:off x="515203" y="1664309"/>
            <a:ext cx="8073403" cy="3435226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Текст 2" hidden="0"/>
          <p:cNvSpPr txBox="1"/>
          <p:nvPr isPhoto="0" userDrawn="0"/>
        </p:nvSpPr>
        <p:spPr bwMode="auto">
          <a:xfrm>
            <a:off x="550333" y="589410"/>
            <a:ext cx="2540000" cy="9143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marL="171450" marR="0" lvl="0" indent="-171450" algn="ctr" defTabSz="68580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defRPr/>
            </a:pPr>
            <a:r>
              <a:rPr lang="ru-RU" sz="2100" b="1" i="0" u="none" strike="noStrike">
                <a:ln w="12700">
                  <a:solidFill>
                    <a:srgbClr val="FF7C80"/>
                  </a:solidFill>
                  <a:prstDash val="solid"/>
                </a:ln>
                <a:solidFill>
                  <a:srgbClr val="FFFF99"/>
                </a:solidFill>
                <a:latin typeface="+mn-lt"/>
                <a:ea typeface="+mn-ea"/>
                <a:cs typeface="+mn-cs"/>
              </a:rPr>
              <a:t>МЛАДШИЙ</a:t>
            </a:r>
            <a:endParaRPr/>
          </a:p>
          <a:p>
            <a:pPr marL="171450" marR="0" lvl="0" indent="-171450" algn="ctr" defTabSz="68580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defRPr/>
            </a:pPr>
            <a:r>
              <a:rPr lang="ru-RU" sz="2100" b="1">
                <a:ln w="12700">
                  <a:solidFill>
                    <a:srgbClr val="FF7C80"/>
                  </a:solidFill>
                  <a:prstDash val="solid"/>
                </a:ln>
                <a:solidFill>
                  <a:srgbClr val="FFFF99"/>
                </a:solidFill>
              </a:rPr>
              <a:t>школьный  возраст</a:t>
            </a:r>
            <a:endParaRPr lang="ru-RU" sz="2100" b="1" i="0" u="none" strike="noStrike">
              <a:ln w="12700">
                <a:solidFill>
                  <a:srgbClr val="FF7C80"/>
                </a:solidFill>
                <a:prstDash val="solid"/>
              </a:ln>
              <a:solidFill>
                <a:srgbClr val="FFFF99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Текст 2" hidden="0"/>
          <p:cNvSpPr txBox="1">
            <a:spLocks noGrp="1"/>
          </p:cNvSpPr>
          <p:nvPr isPhoto="0" userDrawn="0">
            <p:ph sz="half" idx="2" hasCustomPrompt="0"/>
          </p:nvPr>
        </p:nvSpPr>
        <p:spPr bwMode="auto">
          <a:xfrm>
            <a:off x="3318282" y="549031"/>
            <a:ext cx="2463799" cy="93133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marL="171450" marR="0" lvl="0" indent="-171450" algn="ctr" defTabSz="68580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None/>
              <a:defRPr/>
            </a:pPr>
            <a:r>
              <a:rPr lang="ru-RU" sz="2100" b="1" i="0" u="none" strike="noStrike">
                <a:ln w="12700">
                  <a:solidFill>
                    <a:srgbClr val="FF7C80"/>
                  </a:solidFill>
                  <a:prstDash val="solid"/>
                </a:ln>
                <a:solidFill>
                  <a:srgbClr val="FFFF99"/>
                </a:solidFill>
                <a:latin typeface="+mn-lt"/>
                <a:ea typeface="+mn-ea"/>
                <a:cs typeface="+mn-cs"/>
              </a:rPr>
              <a:t>СРЕДНИЙ</a:t>
            </a:r>
            <a:endParaRPr lang="ru-RU" sz="2100" b="1" i="0" u="none" strike="noStrike">
              <a:ln w="12700">
                <a:solidFill>
                  <a:srgbClr val="FF7C80"/>
                </a:solidFill>
                <a:prstDash val="solid"/>
              </a:ln>
              <a:solidFill>
                <a:srgbClr val="FFFF99"/>
              </a:solidFill>
              <a:latin typeface="+mn-lt"/>
              <a:ea typeface="+mn-ea"/>
              <a:cs typeface="+mn-cs"/>
            </a:endParaRPr>
          </a:p>
          <a:p>
            <a:pPr marL="171450" marR="0" lvl="0" indent="-171450" algn="ctr" defTabSz="68580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None/>
              <a:defRPr/>
            </a:pPr>
            <a:r>
              <a:rPr lang="ru-RU" b="1">
                <a:ln w="12700">
                  <a:solidFill>
                    <a:srgbClr val="FF7C80"/>
                  </a:solidFill>
                  <a:prstDash val="solid"/>
                </a:ln>
                <a:solidFill>
                  <a:srgbClr val="FFFF99"/>
                </a:solidFill>
              </a:rPr>
              <a:t>ш</a:t>
            </a:r>
            <a:r>
              <a:rPr lang="ru-RU" sz="2100" b="1" i="0" u="none" strike="noStrike">
                <a:ln w="12700">
                  <a:solidFill>
                    <a:srgbClr val="FF7C80"/>
                  </a:solidFill>
                  <a:prstDash val="solid"/>
                </a:ln>
                <a:solidFill>
                  <a:srgbClr val="FFFF99"/>
                </a:solidFill>
                <a:latin typeface="+mn-lt"/>
                <a:ea typeface="+mn-ea"/>
                <a:cs typeface="+mn-cs"/>
              </a:rPr>
              <a:t>кольный</a:t>
            </a:r>
            <a:r>
              <a:rPr lang="ru-RU" sz="2100" b="1" i="0" u="none" strike="noStrike">
                <a:ln w="12700">
                  <a:solidFill>
                    <a:srgbClr val="FF7C80"/>
                  </a:solidFill>
                  <a:prstDash val="solid"/>
                </a:ln>
                <a:solidFill>
                  <a:srgbClr val="FFFF99"/>
                </a:solidFill>
                <a:latin typeface="+mn-lt"/>
                <a:ea typeface="+mn-ea"/>
                <a:cs typeface="+mn-cs"/>
              </a:rPr>
              <a:t>  </a:t>
            </a:r>
            <a:r>
              <a:rPr lang="ru-RU" sz="2100" b="1" i="0" u="none" strike="noStrike">
                <a:ln w="12700">
                  <a:solidFill>
                    <a:srgbClr val="FF7C80"/>
                  </a:solidFill>
                  <a:prstDash val="solid"/>
                </a:ln>
                <a:solidFill>
                  <a:srgbClr val="FFFF99"/>
                </a:solidFill>
                <a:latin typeface="+mn-lt"/>
                <a:ea typeface="+mn-ea"/>
                <a:cs typeface="+mn-cs"/>
              </a:rPr>
              <a:t>возраст</a:t>
            </a:r>
            <a:endParaRPr lang="ru-RU" sz="2100" b="1" i="0" u="none" strike="noStrike">
              <a:ln w="12700">
                <a:solidFill>
                  <a:srgbClr val="FF7C80"/>
                </a:solidFill>
                <a:prstDash val="solid"/>
              </a:ln>
              <a:solidFill>
                <a:srgbClr val="FFFF99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Текст 2" hidden="0"/>
          <p:cNvSpPr txBox="1"/>
          <p:nvPr isPhoto="0" userDrawn="0"/>
        </p:nvSpPr>
        <p:spPr bwMode="auto">
          <a:xfrm>
            <a:off x="6115844" y="589410"/>
            <a:ext cx="2508780" cy="905932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rgbClr val="99CCFF">
                  <a:shade val="67500"/>
                  <a:satMod val="115000"/>
                </a:srgbClr>
              </a:gs>
              <a:gs pos="100000">
                <a:srgbClr val="99CCFF">
                  <a:shade val="100000"/>
                  <a:satMod val="115000"/>
                </a:srgbClr>
              </a:gs>
            </a:gsLst>
            <a:lin ang="16200000" scaled="1"/>
          </a:gradFill>
        </p:spPr>
        <p:txBody>
          <a:bodyPr vert="horz" lIns="91440" tIns="45720" rIns="91440" bIns="45720" rtlCol="0">
            <a:normAutofit/>
          </a:bodyPr>
          <a:lstStyle/>
          <a:p>
            <a:pPr marL="171450" lvl="0" indent="-171450" algn="ctr" defTabSz="685800">
              <a:lnSpc>
                <a:spcPct val="90000"/>
              </a:lnSpc>
              <a:spcBef>
                <a:spcPts val="750"/>
              </a:spcBef>
              <a:defRPr/>
            </a:pPr>
            <a:r>
              <a:rPr lang="ru-RU" sz="2100" b="1">
                <a:ln w="12700">
                  <a:solidFill>
                    <a:srgbClr val="FF7C80"/>
                  </a:solidFill>
                  <a:prstDash val="solid"/>
                </a:ln>
                <a:solidFill>
                  <a:srgbClr val="FFFF99"/>
                </a:solidFill>
              </a:rPr>
              <a:t>СТАРШИЙ</a:t>
            </a:r>
            <a:endParaRPr/>
          </a:p>
          <a:p>
            <a:pPr marL="171450" lvl="0" indent="-171450" algn="ctr" defTabSz="685800">
              <a:lnSpc>
                <a:spcPct val="90000"/>
              </a:lnSpc>
              <a:spcBef>
                <a:spcPts val="750"/>
              </a:spcBef>
              <a:defRPr/>
            </a:pPr>
            <a:r>
              <a:rPr lang="ru-RU" sz="2400" b="1">
                <a:ln w="12700">
                  <a:solidFill>
                    <a:srgbClr val="FF7C80"/>
                  </a:solidFill>
                  <a:prstDash val="solid"/>
                </a:ln>
                <a:solidFill>
                  <a:srgbClr val="FFFF99"/>
                </a:solidFill>
              </a:rPr>
              <a:t>ш</a:t>
            </a:r>
            <a:r>
              <a:rPr lang="ru-RU" sz="2100" b="1">
                <a:ln w="12700">
                  <a:solidFill>
                    <a:srgbClr val="FF7C80"/>
                  </a:solidFill>
                  <a:prstDash val="solid"/>
                </a:ln>
                <a:solidFill>
                  <a:srgbClr val="FFFF99"/>
                </a:solidFill>
              </a:rPr>
              <a:t>кольный  </a:t>
            </a:r>
            <a:r>
              <a:rPr lang="ru-RU" sz="2100" b="1">
                <a:ln w="12700">
                  <a:solidFill>
                    <a:srgbClr val="FF7C80"/>
                  </a:solidFill>
                  <a:prstDash val="solid"/>
                </a:ln>
                <a:solidFill>
                  <a:srgbClr val="FFFF99"/>
                </a:solidFill>
              </a:rPr>
              <a:t>возраст</a:t>
            </a:r>
            <a:endParaRPr lang="ru-RU" sz="2100" b="1">
              <a:ln w="12700">
                <a:solidFill>
                  <a:srgbClr val="FF7C80"/>
                </a:solidFill>
                <a:prstDash val="solid"/>
              </a:ln>
              <a:solidFill>
                <a:srgbClr val="FFFF99"/>
              </a:solidFill>
            </a:endParaRPr>
          </a:p>
        </p:txBody>
      </p:sp>
      <p:sp>
        <p:nvSpPr>
          <p:cNvPr id="7" name="Содержимое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500835" y="1801017"/>
            <a:ext cx="2514600" cy="3598862"/>
          </a:xfrm>
          <a:prstGeom prst="rect">
            <a:avLst/>
          </a:prstGeom>
          <a:blipFill>
            <a:blip r:embed="rId2"/>
            <a:tile algn="tl" flip="none" sx="100000" sy="100000" tx="0" ty="0"/>
          </a:blipFill>
        </p:spPr>
        <p:txBody>
          <a:bodyPr>
            <a:normAutofit/>
          </a:bodyPr>
          <a:lstStyle/>
          <a:p>
            <a:pPr marL="95250" indent="6350">
              <a:buNone/>
              <a:defRPr/>
            </a:pPr>
            <a:r>
              <a:rPr lang="ru-RU"/>
              <a:t>   </a:t>
            </a:r>
            <a:r>
              <a:rPr lang="ru-RU" sz="1600"/>
              <a:t>Преобладает </a:t>
            </a:r>
            <a:r>
              <a:rPr lang="ru-RU" sz="1600" b="1">
                <a:solidFill>
                  <a:srgbClr val="C00000"/>
                </a:solidFill>
              </a:rPr>
              <a:t>познавательный  мотив</a:t>
            </a:r>
            <a:r>
              <a:rPr lang="ru-RU" sz="1600"/>
              <a:t>: ученик хочет понять, что такое учиться и освоить новую социальную позицию школьника </a:t>
            </a:r>
            <a:r>
              <a:rPr lang="ru-RU" sz="1600" i="1"/>
              <a:t>(сидение за партой, ношение портфеля и др.)</a:t>
            </a:r>
            <a:endParaRPr/>
          </a:p>
          <a:p>
            <a:pPr>
              <a:defRPr/>
            </a:pPr>
            <a:endParaRPr lang="ru-RU"/>
          </a:p>
        </p:txBody>
      </p:sp>
      <p:sp>
        <p:nvSpPr>
          <p:cNvPr id="8" name="Содержимое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3311770" y="1817949"/>
            <a:ext cx="2429932" cy="3581930"/>
          </a:xfrm>
          <a:prstGeom prst="rect">
            <a:avLst/>
          </a:prstGeom>
          <a:blipFill>
            <a:blip r:embed="rId3"/>
            <a:tile algn="tl" flip="none" sx="100000" sy="100000" tx="0" ty="0"/>
          </a:blipFill>
        </p:spPr>
        <p:txBody>
          <a:bodyPr>
            <a:normAutofit/>
          </a:bodyPr>
          <a:lstStyle/>
          <a:p>
            <a:pPr marL="93663" indent="0">
              <a:buNone/>
              <a:defRPr/>
            </a:pPr>
            <a:r>
              <a:rPr lang="ru-RU"/>
              <a:t>   </a:t>
            </a:r>
            <a:r>
              <a:rPr lang="ru-RU" sz="1600"/>
              <a:t>Преобладают </a:t>
            </a:r>
            <a:r>
              <a:rPr lang="ru-RU" sz="1600" b="1">
                <a:solidFill>
                  <a:srgbClr val="C00000"/>
                </a:solidFill>
              </a:rPr>
              <a:t>социальные  мотивы</a:t>
            </a:r>
            <a:r>
              <a:rPr lang="ru-RU" sz="1600"/>
              <a:t>: активно выражено стремление занять определенное место в коллективе одноклассников, освоить навыки общения с другими людьми.</a:t>
            </a:r>
            <a:endParaRPr/>
          </a:p>
          <a:p>
            <a:pPr>
              <a:defRPr/>
            </a:pPr>
            <a:endParaRPr lang="ru-RU"/>
          </a:p>
        </p:txBody>
      </p:sp>
      <p:sp>
        <p:nvSpPr>
          <p:cNvPr id="9" name="Содержимое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6115844" y="1818478"/>
            <a:ext cx="2523066" cy="3581401"/>
          </a:xfrm>
          <a:prstGeom prst="rect">
            <a:avLst/>
          </a:prstGeom>
          <a:blipFill>
            <a:blip r:embed="rId4"/>
            <a:tile algn="tl" flip="none" sx="100000" sy="100000" tx="0" ty="0"/>
          </a:blipFill>
        </p:spPr>
        <p:txBody>
          <a:bodyPr>
            <a:normAutofit/>
          </a:bodyPr>
          <a:lstStyle/>
          <a:p>
            <a:pPr marL="93663" indent="0">
              <a:buNone/>
              <a:defRPr/>
            </a:pPr>
            <a:r>
              <a:rPr lang="ru-RU"/>
              <a:t>   </a:t>
            </a:r>
            <a:r>
              <a:rPr lang="ru-RU" sz="1600"/>
              <a:t>Интересны </a:t>
            </a:r>
            <a:r>
              <a:rPr lang="ru-RU" sz="1600" b="1">
                <a:solidFill>
                  <a:srgbClr val="C00000"/>
                </a:solidFill>
              </a:rPr>
              <a:t>познавательные мотивы самообразования</a:t>
            </a:r>
            <a:r>
              <a:rPr lang="ru-RU" sz="1600"/>
              <a:t>; активно формируются мотивы, способствующие выбору профессии; укрепляются социальные мотивы.</a:t>
            </a:r>
            <a:endParaRPr/>
          </a:p>
          <a:p>
            <a:pPr>
              <a:defRPr/>
            </a:pPr>
            <a:endParaRPr lang="ru-RU"/>
          </a:p>
        </p:txBody>
      </p:sp>
      <p:pic>
        <p:nvPicPr>
          <p:cNvPr id="10" name="Picture 2" descr="C:\Users\user\Desktop\bcq.jpg" hidden="0"/>
          <p:cNvPicPr>
            <a:picLocks noChangeAspect="1" noChangeArrowheads="1"/>
          </p:cNvPicPr>
          <p:nvPr isPhoto="0" userDrawn="0"/>
        </p:nvPicPr>
        <p:blipFill>
          <a:blip r:embed="rId5"/>
          <a:stretch/>
        </p:blipFill>
        <p:spPr bwMode="auto">
          <a:xfrm>
            <a:off x="1066800" y="4093307"/>
            <a:ext cx="1507066" cy="11091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19050">
            <a:solidFill>
              <a:srgbClr val="FF9999"/>
            </a:solidFill>
          </a:ln>
          <a:effectLst>
            <a:reflection blurRad="12700" dist="5000" dir="2100000" sy="-100000" rotWithShape="0" algn="bl" stA="38000" endPos="28000"/>
          </a:effectLst>
        </p:spPr>
      </p:pic>
      <p:pic>
        <p:nvPicPr>
          <p:cNvPr id="11" name="Picture 3" descr="C:\Users\user\Desktop\3.jpg" hidden="0"/>
          <p:cNvPicPr>
            <a:picLocks noChangeAspect="1" noChangeArrowheads="1"/>
          </p:cNvPicPr>
          <p:nvPr isPhoto="0" userDrawn="0"/>
        </p:nvPicPr>
        <p:blipFill>
          <a:blip r:embed="rId6"/>
          <a:stretch/>
        </p:blipFill>
        <p:spPr bwMode="auto">
          <a:xfrm>
            <a:off x="3928533" y="4120825"/>
            <a:ext cx="1507068" cy="10816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19050">
            <a:solidFill>
              <a:srgbClr val="FF9999"/>
            </a:solidFill>
          </a:ln>
          <a:effectLst>
            <a:reflection blurRad="12700" dist="5000" dir="2100000" sy="-100000" rotWithShape="0" algn="bl" stA="38000" endPos="28000"/>
          </a:effectLst>
        </p:spPr>
      </p:pic>
      <p:pic>
        <p:nvPicPr>
          <p:cNvPr id="12" name="Picture 4" descr="C:\Users\user\Desktop\19151545wcyy_t_650x433.jpg" hidden="0"/>
          <p:cNvPicPr>
            <a:picLocks noChangeAspect="1" noChangeArrowheads="1"/>
          </p:cNvPicPr>
          <p:nvPr isPhoto="0" userDrawn="0"/>
        </p:nvPicPr>
        <p:blipFill>
          <a:blip r:embed="rId7"/>
          <a:stretch/>
        </p:blipFill>
        <p:spPr bwMode="auto">
          <a:xfrm>
            <a:off x="6570134" y="4037745"/>
            <a:ext cx="1600200" cy="11646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19050">
            <a:solidFill>
              <a:srgbClr val="FF9999"/>
            </a:solidFill>
          </a:ln>
          <a:effectLst>
            <a:reflection blurRad="12700" dist="5000" dir="2100000" sy="-100000" rotWithShape="0" algn="bl" stA="38000" endPos="280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Р7-Офис/6.3.1.70</Application>
  <DocSecurity>0</DocSecurity>
  <PresentationFormat>Экран (4:3)</PresentationFormat>
  <Paragraphs>0</Paragraphs>
  <Slides>16</Slides>
  <Notes>16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</vt:vector>
  </TitlesOfParts>
  <Manager/>
  <Company>SPecialiST RePack</Company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subject/>
  <dc:creator>Павел</dc:creator>
  <cp:keywords/>
  <dc:description/>
  <dc:identifier/>
  <dc:language/>
  <cp:lastModifiedBy/>
  <cp:revision>174</cp:revision>
  <dcterms:created xsi:type="dcterms:W3CDTF">2014-11-21T11:00:06Z</dcterms:created>
  <dcterms:modified xsi:type="dcterms:W3CDTF">2022-09-29T03:56:24Z</dcterms:modified>
  <cp:category/>
  <cp:contentStatus/>
  <cp:version/>
</cp:coreProperties>
</file>