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27" r:id="rId3"/>
    <p:sldId id="257" r:id="rId4"/>
    <p:sldId id="258" r:id="rId5"/>
    <p:sldId id="259" r:id="rId6"/>
    <p:sldId id="321" r:id="rId7"/>
    <p:sldId id="322" r:id="rId8"/>
    <p:sldId id="320" r:id="rId9"/>
    <p:sldId id="323" r:id="rId10"/>
    <p:sldId id="330" r:id="rId11"/>
    <p:sldId id="260" r:id="rId12"/>
    <p:sldId id="261" r:id="rId13"/>
    <p:sldId id="262" r:id="rId14"/>
    <p:sldId id="263" r:id="rId15"/>
    <p:sldId id="325" r:id="rId16"/>
    <p:sldId id="264" r:id="rId17"/>
    <p:sldId id="265" r:id="rId18"/>
    <p:sldId id="266" r:id="rId19"/>
    <p:sldId id="267" r:id="rId20"/>
    <p:sldId id="268" r:id="rId21"/>
    <p:sldId id="269" r:id="rId22"/>
    <p:sldId id="270" r:id="rId23"/>
    <p:sldId id="271" r:id="rId24"/>
    <p:sldId id="324" r:id="rId25"/>
    <p:sldId id="272" r:id="rId26"/>
    <p:sldId id="273" r:id="rId27"/>
    <p:sldId id="274" r:id="rId28"/>
    <p:sldId id="275" r:id="rId29"/>
    <p:sldId id="276" r:id="rId30"/>
    <p:sldId id="277" r:id="rId31"/>
    <p:sldId id="278" r:id="rId32"/>
    <p:sldId id="279" r:id="rId33"/>
    <p:sldId id="280" r:id="rId34"/>
    <p:sldId id="281" r:id="rId35"/>
    <p:sldId id="282" r:id="rId36"/>
    <p:sldId id="283" r:id="rId37"/>
    <p:sldId id="284" r:id="rId38"/>
    <p:sldId id="286" r:id="rId39"/>
    <p:sldId id="287" r:id="rId40"/>
    <p:sldId id="288" r:id="rId41"/>
    <p:sldId id="289" r:id="rId42"/>
    <p:sldId id="290" r:id="rId43"/>
    <p:sldId id="291" r:id="rId44"/>
    <p:sldId id="292" r:id="rId45"/>
    <p:sldId id="293" r:id="rId46"/>
    <p:sldId id="294" r:id="rId47"/>
    <p:sldId id="295" r:id="rId48"/>
    <p:sldId id="296" r:id="rId49"/>
    <p:sldId id="297" r:id="rId50"/>
    <p:sldId id="298" r:id="rId51"/>
    <p:sldId id="299" r:id="rId52"/>
    <p:sldId id="300" r:id="rId53"/>
    <p:sldId id="301" r:id="rId54"/>
    <p:sldId id="302" r:id="rId55"/>
    <p:sldId id="303" r:id="rId56"/>
    <p:sldId id="304" r:id="rId57"/>
    <p:sldId id="305" r:id="rId58"/>
    <p:sldId id="306" r:id="rId59"/>
    <p:sldId id="307" r:id="rId60"/>
    <p:sldId id="308" r:id="rId61"/>
    <p:sldId id="309" r:id="rId62"/>
    <p:sldId id="310" r:id="rId63"/>
    <p:sldId id="311" r:id="rId64"/>
    <p:sldId id="312" r:id="rId65"/>
    <p:sldId id="313" r:id="rId66"/>
    <p:sldId id="326" r:id="rId67"/>
    <p:sldId id="329" r:id="rId68"/>
    <p:sldId id="314" r:id="rId69"/>
    <p:sldId id="335" r:id="rId70"/>
    <p:sldId id="336" r:id="rId71"/>
    <p:sldId id="337" r:id="rId72"/>
    <p:sldId id="338" r:id="rId73"/>
    <p:sldId id="315" r:id="rId74"/>
    <p:sldId id="316" r:id="rId75"/>
    <p:sldId id="317" r:id="rId76"/>
    <p:sldId id="331" r:id="rId77"/>
    <p:sldId id="334" r:id="rId78"/>
    <p:sldId id="318" r:id="rId79"/>
    <p:sldId id="333" r:id="rId80"/>
    <p:sldId id="328" r:id="rId81"/>
    <p:sldId id="332" r:id="rId82"/>
    <p:sldId id="319" r:id="rId8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1" d="100"/>
          <a:sy n="51" d="100"/>
        </p:scale>
        <p:origin x="-93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17.07.2022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17.07.2022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17.07.2022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17.07.2022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17.07.2022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17.07.2022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17.07.2022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17.07.2022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17.07.2022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17.07.2022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17.07.2022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17.07.2022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3568" y="404664"/>
            <a:ext cx="7772400" cy="2619722"/>
          </a:xfrm>
        </p:spPr>
        <p:txBody>
          <a:bodyPr>
            <a:normAutofit/>
          </a:bodyPr>
          <a:lstStyle/>
          <a:p>
            <a:r>
              <a:rPr lang="ru-RU" sz="3600" b="1" kern="1800" dirty="0">
                <a:solidFill>
                  <a:srgbClr val="002060"/>
                </a:solidFill>
                <a:latin typeface="Helvetica"/>
                <a:ea typeface="Times New Roman"/>
              </a:rPr>
              <a:t>Участие Александра Фадеева в революции, гражданской войне и борьбе с интервенцией на Дальнем Востоке </a:t>
            </a:r>
            <a:endParaRPr lang="ru-RU" sz="3600" dirty="0">
              <a:solidFill>
                <a:srgbClr val="002060"/>
              </a:solidFill>
            </a:endParaRPr>
          </a:p>
        </p:txBody>
      </p:sp>
      <p:sp>
        <p:nvSpPr>
          <p:cNvPr id="3" name="Подзаголовок 2"/>
          <p:cNvSpPr>
            <a:spLocks noGrp="1"/>
          </p:cNvSpPr>
          <p:nvPr>
            <p:ph type="subTitle" idx="1"/>
          </p:nvPr>
        </p:nvSpPr>
        <p:spPr/>
        <p:txBody>
          <a:bodyPr>
            <a:normAutofit lnSpcReduction="10000"/>
          </a:bodyPr>
          <a:lstStyle/>
          <a:p>
            <a:pPr lvl="0" algn="l"/>
            <a:r>
              <a:rPr lang="ru-RU" sz="1700" dirty="0">
                <a:solidFill>
                  <a:srgbClr val="002060"/>
                </a:solidFill>
                <a:latin typeface="Times New Roman" pitchFamily="18" charset="0"/>
                <a:cs typeface="Times New Roman" pitchFamily="18" charset="0"/>
              </a:rPr>
              <a:t>Филиал краевого государственного бюджетного профессионального образовательного учреждения</a:t>
            </a:r>
          </a:p>
          <a:p>
            <a:pPr lvl="0" algn="l"/>
            <a:r>
              <a:rPr lang="ru-RU" sz="1700" dirty="0">
                <a:solidFill>
                  <a:srgbClr val="002060"/>
                </a:solidFill>
                <a:latin typeface="Times New Roman" pitchFamily="18" charset="0"/>
                <a:cs typeface="Times New Roman" pitchFamily="18" charset="0"/>
              </a:rPr>
              <a:t> «Уссурийский агропромышленный колледж»</a:t>
            </a:r>
          </a:p>
          <a:p>
            <a:pPr lvl="0" algn="l"/>
            <a:r>
              <a:rPr lang="ru-RU" sz="1700" dirty="0">
                <a:solidFill>
                  <a:srgbClr val="002060"/>
                </a:solidFill>
                <a:latin typeface="Times New Roman" pitchFamily="18" charset="0"/>
                <a:cs typeface="Times New Roman" pitchFamily="18" charset="0"/>
              </a:rPr>
              <a:t> в Октябрьском районе</a:t>
            </a:r>
          </a:p>
          <a:p>
            <a:pPr lvl="0" algn="l"/>
            <a:r>
              <a:rPr lang="ru-RU" sz="1700" dirty="0">
                <a:solidFill>
                  <a:srgbClr val="002060"/>
                </a:solidFill>
                <a:latin typeface="Times New Roman" pitchFamily="18" charset="0"/>
                <a:cs typeface="Times New Roman" pitchFamily="18" charset="0"/>
              </a:rPr>
              <a:t>Кабинет русского языка и литературы</a:t>
            </a:r>
          </a:p>
          <a:p>
            <a:pPr lvl="0" algn="l"/>
            <a:r>
              <a:rPr lang="ru-RU" sz="1700" dirty="0">
                <a:solidFill>
                  <a:srgbClr val="002060"/>
                </a:solidFill>
                <a:latin typeface="Times New Roman" pitchFamily="18" charset="0"/>
                <a:cs typeface="Times New Roman" pitchFamily="18" charset="0"/>
              </a:rPr>
              <a:t>Преподаватель  Копылова Н.А. </a:t>
            </a:r>
            <a:r>
              <a:rPr lang="ru-RU" sz="1700">
                <a:solidFill>
                  <a:srgbClr val="002060"/>
                </a:solidFill>
                <a:latin typeface="Times New Roman" pitchFamily="18" charset="0"/>
                <a:cs typeface="Times New Roman" pitchFamily="18" charset="0"/>
              </a:rPr>
              <a:t>июль 2022г </a:t>
            </a:r>
          </a:p>
          <a:p>
            <a:endParaRPr lang="ru-RU"/>
          </a:p>
        </p:txBody>
      </p:sp>
    </p:spTree>
    <p:extLst>
      <p:ext uri="{BB962C8B-B14F-4D97-AF65-F5344CB8AC3E}">
        <p14:creationId xmlns:p14="http://schemas.microsoft.com/office/powerpoint/2010/main" val="16932141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Aser5250\Desktop\Фото Фадеев\img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9033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64780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1045271"/>
            <a:ext cx="8064896" cy="3485570"/>
          </a:xfrm>
          <a:prstGeom prst="rect">
            <a:avLst/>
          </a:prstGeom>
        </p:spPr>
        <p:txBody>
          <a:bodyPr wrap="square">
            <a:spAutoFit/>
          </a:bodyPr>
          <a:lstStyle/>
          <a:p>
            <a:pPr>
              <a:lnSpc>
                <a:spcPts val="2100"/>
              </a:lnSpc>
              <a:spcBef>
                <a:spcPts val="450"/>
              </a:spcBef>
              <a:spcAft>
                <a:spcPts val="1500"/>
              </a:spcAft>
            </a:pPr>
            <a:r>
              <a:rPr lang="ru-RU" sz="2000" dirty="0">
                <a:solidFill>
                  <a:srgbClr val="002060"/>
                </a:solidFill>
                <a:latin typeface="Helvetica"/>
                <a:ea typeface="Times New Roman"/>
                <a:cs typeface="Times New Roman"/>
              </a:rPr>
              <a:t>Февральскую революцию А. А. Фадеев встретил учащимся 6 класса Владивостокского коммерческого училища. В 1949 году в письме к подруге юности А. Ф. Колесниковой он сам вспоминал об этом времени так:</a:t>
            </a:r>
            <a:endParaRPr lang="ru-RU" sz="1600" dirty="0">
              <a:solidFill>
                <a:srgbClr val="002060"/>
              </a:solidFill>
              <a:ea typeface="Calibri"/>
              <a:cs typeface="Times New Roman"/>
            </a:endParaRPr>
          </a:p>
          <a:p>
            <a:pPr>
              <a:lnSpc>
                <a:spcPct val="115000"/>
              </a:lnSpc>
              <a:spcAft>
                <a:spcPts val="0"/>
              </a:spcAft>
            </a:pPr>
            <a:r>
              <a:rPr lang="ru-RU" sz="2000" i="1" dirty="0">
                <a:solidFill>
                  <a:srgbClr val="002060"/>
                </a:solidFill>
                <a:latin typeface="Helvetica"/>
                <a:ea typeface="Times New Roman"/>
                <a:cs typeface="Times New Roman"/>
              </a:rPr>
              <a:t>«В том виде, в каком Вы помните нашу мальчишескую компанию, она только-только стала складываться к концу 1916–1917 учебного года и вполне сдружилась и окрепла в 1917–18 году. А в 1918–19 году, когда мы уже были в 8 классе, мы уже все работали во </a:t>
            </a:r>
            <a:r>
              <a:rPr lang="ru-RU" sz="2000" i="1" dirty="0" err="1">
                <a:solidFill>
                  <a:srgbClr val="002060"/>
                </a:solidFill>
                <a:latin typeface="Helvetica"/>
                <a:ea typeface="Times New Roman"/>
                <a:cs typeface="Times New Roman"/>
              </a:rPr>
              <a:t>владивостокском</a:t>
            </a:r>
            <a:r>
              <a:rPr lang="ru-RU" sz="2000" i="1" dirty="0">
                <a:solidFill>
                  <a:srgbClr val="002060"/>
                </a:solidFill>
                <a:latin typeface="Helvetica"/>
                <a:ea typeface="Times New Roman"/>
                <a:cs typeface="Times New Roman"/>
              </a:rPr>
              <a:t> </a:t>
            </a:r>
            <a:r>
              <a:rPr lang="ru-RU" sz="2000" i="1" dirty="0" err="1">
                <a:solidFill>
                  <a:srgbClr val="002060"/>
                </a:solidFill>
                <a:latin typeface="Helvetica"/>
                <a:ea typeface="Times New Roman"/>
                <a:cs typeface="Times New Roman"/>
              </a:rPr>
              <a:t>антиколчаковском</a:t>
            </a:r>
            <a:r>
              <a:rPr lang="ru-RU" sz="2000" i="1" dirty="0">
                <a:solidFill>
                  <a:srgbClr val="002060"/>
                </a:solidFill>
                <a:latin typeface="Helvetica"/>
                <a:ea typeface="Times New Roman"/>
                <a:cs typeface="Times New Roman"/>
              </a:rPr>
              <a:t> большевистском подполье» </a:t>
            </a:r>
            <a:endParaRPr lang="ru-RU" sz="1600" dirty="0">
              <a:solidFill>
                <a:srgbClr val="002060"/>
              </a:solidFill>
              <a:ea typeface="Calibri"/>
              <a:cs typeface="Times New Roman"/>
            </a:endParaRPr>
          </a:p>
        </p:txBody>
      </p:sp>
    </p:spTree>
    <p:extLst>
      <p:ext uri="{BB962C8B-B14F-4D97-AF65-F5344CB8AC3E}">
        <p14:creationId xmlns:p14="http://schemas.microsoft.com/office/powerpoint/2010/main" val="14076625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Группа учеников коммерческого училища. Стоят: Павел Цой, Александр Фадеев; сидят: Яков Голомбик, Петр Нерезов, Григорий Билименко, Александр Бородкин. 1915 год."/>
          <p:cNvPicPr/>
          <p:nvPr/>
        </p:nvPicPr>
        <p:blipFill>
          <a:blip r:embed="rId2">
            <a:extLst>
              <a:ext uri="{28A0092B-C50C-407E-A947-70E740481C1C}">
                <a14:useLocalDpi xmlns:a14="http://schemas.microsoft.com/office/drawing/2010/main" val="0"/>
              </a:ext>
            </a:extLst>
          </a:blip>
          <a:srcRect/>
          <a:stretch>
            <a:fillRect/>
          </a:stretch>
        </p:blipFill>
        <p:spPr bwMode="auto">
          <a:xfrm>
            <a:off x="539552" y="548680"/>
            <a:ext cx="7776864" cy="4680520"/>
          </a:xfrm>
          <a:prstGeom prst="rect">
            <a:avLst/>
          </a:prstGeom>
          <a:noFill/>
          <a:ln>
            <a:noFill/>
          </a:ln>
        </p:spPr>
      </p:pic>
      <p:sp>
        <p:nvSpPr>
          <p:cNvPr id="3" name="Прямоугольник 2"/>
          <p:cNvSpPr/>
          <p:nvPr/>
        </p:nvSpPr>
        <p:spPr>
          <a:xfrm>
            <a:off x="538740" y="501847"/>
            <a:ext cx="7488832" cy="1169551"/>
          </a:xfrm>
          <a:prstGeom prst="rect">
            <a:avLst/>
          </a:prstGeom>
        </p:spPr>
        <p:txBody>
          <a:bodyPr wrap="square">
            <a:spAutoFit/>
          </a:bodyPr>
          <a:lstStyle/>
          <a:p>
            <a:pPr>
              <a:lnSpc>
                <a:spcPts val="2100"/>
              </a:lnSpc>
              <a:spcBef>
                <a:spcPts val="450"/>
              </a:spcBef>
              <a:spcAft>
                <a:spcPts val="1500"/>
              </a:spcAft>
            </a:pPr>
            <a:r>
              <a:rPr lang="ru-RU" sz="2000" b="1" dirty="0">
                <a:solidFill>
                  <a:schemeClr val="bg1"/>
                </a:solidFill>
                <a:latin typeface="Helvetica"/>
                <a:ea typeface="Times New Roman"/>
                <a:cs typeface="Times New Roman"/>
              </a:rPr>
              <a:t>Компания, о которой говорит Фадеев, — это «соколята». Они представляли собой группу демократически настроенной молодёжи Владивостокского коммерческого училища.</a:t>
            </a:r>
            <a:endParaRPr lang="ru-RU" sz="1600" b="1" dirty="0">
              <a:solidFill>
                <a:schemeClr val="bg1"/>
              </a:solidFill>
              <a:ea typeface="Calibri"/>
              <a:cs typeface="Times New Roman"/>
            </a:endParaRPr>
          </a:p>
        </p:txBody>
      </p:sp>
      <p:sp>
        <p:nvSpPr>
          <p:cNvPr id="4" name="Прямоугольник 3"/>
          <p:cNvSpPr/>
          <p:nvPr/>
        </p:nvSpPr>
        <p:spPr>
          <a:xfrm>
            <a:off x="683568" y="5290920"/>
            <a:ext cx="7777676" cy="1338828"/>
          </a:xfrm>
          <a:prstGeom prst="rect">
            <a:avLst/>
          </a:prstGeom>
        </p:spPr>
        <p:txBody>
          <a:bodyPr wrap="square">
            <a:spAutoFit/>
          </a:bodyPr>
          <a:lstStyle/>
          <a:p>
            <a:pPr>
              <a:lnSpc>
                <a:spcPct val="150000"/>
              </a:lnSpc>
              <a:spcAft>
                <a:spcPts val="1000"/>
              </a:spcAft>
            </a:pPr>
            <a:r>
              <a:rPr lang="ru-RU" b="1" dirty="0">
                <a:solidFill>
                  <a:srgbClr val="002060"/>
                </a:solidFill>
                <a:latin typeface="Helvetica"/>
                <a:ea typeface="Times New Roman"/>
                <a:cs typeface="Times New Roman"/>
              </a:rPr>
              <a:t>Группа учеников коммерческого училища. Стоят: Павел Цой, Александр Фадеев; сидят: Яков </a:t>
            </a:r>
            <a:r>
              <a:rPr lang="ru-RU" b="1" dirty="0" err="1">
                <a:solidFill>
                  <a:srgbClr val="002060"/>
                </a:solidFill>
                <a:latin typeface="Helvetica"/>
                <a:ea typeface="Times New Roman"/>
                <a:cs typeface="Times New Roman"/>
              </a:rPr>
              <a:t>Голомбик</a:t>
            </a:r>
            <a:r>
              <a:rPr lang="ru-RU" b="1" dirty="0">
                <a:solidFill>
                  <a:srgbClr val="002060"/>
                </a:solidFill>
                <a:latin typeface="Helvetica"/>
                <a:ea typeface="Times New Roman"/>
                <a:cs typeface="Times New Roman"/>
              </a:rPr>
              <a:t>, Петр </a:t>
            </a:r>
            <a:r>
              <a:rPr lang="ru-RU" b="1" dirty="0" err="1">
                <a:solidFill>
                  <a:srgbClr val="002060"/>
                </a:solidFill>
                <a:latin typeface="Helvetica"/>
                <a:ea typeface="Times New Roman"/>
                <a:cs typeface="Times New Roman"/>
              </a:rPr>
              <a:t>Нерезов</a:t>
            </a:r>
            <a:r>
              <a:rPr lang="ru-RU" b="1" dirty="0">
                <a:solidFill>
                  <a:srgbClr val="002060"/>
                </a:solidFill>
                <a:latin typeface="Helvetica"/>
                <a:ea typeface="Times New Roman"/>
                <a:cs typeface="Times New Roman"/>
              </a:rPr>
              <a:t>, Григорий </a:t>
            </a:r>
            <a:r>
              <a:rPr lang="ru-RU" b="1" dirty="0" err="1">
                <a:solidFill>
                  <a:srgbClr val="002060"/>
                </a:solidFill>
                <a:latin typeface="Helvetica"/>
                <a:ea typeface="Times New Roman"/>
                <a:cs typeface="Times New Roman"/>
              </a:rPr>
              <a:t>Билименко</a:t>
            </a:r>
            <a:r>
              <a:rPr lang="ru-RU" b="1" dirty="0">
                <a:solidFill>
                  <a:srgbClr val="002060"/>
                </a:solidFill>
                <a:latin typeface="Helvetica"/>
                <a:ea typeface="Times New Roman"/>
                <a:cs typeface="Times New Roman"/>
              </a:rPr>
              <a:t>, Александр Бородкин. 1915 год.</a:t>
            </a:r>
            <a:endParaRPr lang="ru-RU" sz="2000" b="1" dirty="0">
              <a:solidFill>
                <a:srgbClr val="002060"/>
              </a:solidFill>
              <a:ea typeface="Calibri"/>
              <a:cs typeface="Times New Roman"/>
            </a:endParaRPr>
          </a:p>
        </p:txBody>
      </p:sp>
    </p:spTree>
    <p:extLst>
      <p:ext uri="{BB962C8B-B14F-4D97-AF65-F5344CB8AC3E}">
        <p14:creationId xmlns:p14="http://schemas.microsoft.com/office/powerpoint/2010/main" val="33794269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612845"/>
            <a:ext cx="8064896" cy="3785652"/>
          </a:xfrm>
          <a:prstGeom prst="rect">
            <a:avLst/>
          </a:prstGeom>
        </p:spPr>
        <p:txBody>
          <a:bodyPr wrap="square">
            <a:spAutoFit/>
          </a:bodyPr>
          <a:lstStyle/>
          <a:p>
            <a:r>
              <a:rPr lang="ru-RU" sz="2000" dirty="0">
                <a:solidFill>
                  <a:srgbClr val="002060"/>
                </a:solidFill>
                <a:latin typeface="Helvetica"/>
                <a:ea typeface="Times New Roman"/>
              </a:rPr>
              <a:t>«группа “соколят” в основной своей части сложилась из стародавнего содружества одноклассников, какие обычно бывают в любом классе и сколачиваются часто по совершенно непонятным вначале признакам. В 1917 году эта группа приобрела определенную политическую окраску. “Соколята” были той меньшей частью учащихся, которая признала сначала Февральскую, а затем и Октябрьскую революции. Сначала “соколята” были инициаторами и организаторами Союза учащихся, затем они же стали инициаторами и организаторами ликвидации этой молодежной организации, так как она объединяла абсолютно всех учащихся, среди которых оказалось потом немало противников советской власти»</a:t>
            </a:r>
            <a:endParaRPr lang="ru-RU" sz="2000" dirty="0">
              <a:solidFill>
                <a:srgbClr val="002060"/>
              </a:solidFill>
            </a:endParaRPr>
          </a:p>
        </p:txBody>
      </p:sp>
    </p:spTree>
    <p:extLst>
      <p:ext uri="{BB962C8B-B14F-4D97-AF65-F5344CB8AC3E}">
        <p14:creationId xmlns:p14="http://schemas.microsoft.com/office/powerpoint/2010/main" val="4179467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555137"/>
            <a:ext cx="8424936" cy="3593291"/>
          </a:xfrm>
          <a:prstGeom prst="rect">
            <a:avLst/>
          </a:prstGeom>
        </p:spPr>
        <p:txBody>
          <a:bodyPr wrap="square">
            <a:spAutoFit/>
          </a:bodyPr>
          <a:lstStyle/>
          <a:p>
            <a:pPr>
              <a:lnSpc>
                <a:spcPts val="2100"/>
              </a:lnSpc>
              <a:spcBef>
                <a:spcPts val="450"/>
              </a:spcBef>
              <a:spcAft>
                <a:spcPts val="1500"/>
              </a:spcAft>
            </a:pPr>
            <a:r>
              <a:rPr lang="ru-RU" sz="2000" dirty="0">
                <a:solidFill>
                  <a:srgbClr val="002060"/>
                </a:solidFill>
                <a:latin typeface="Helvetica"/>
                <a:ea typeface="Times New Roman"/>
                <a:cs typeface="Times New Roman"/>
              </a:rPr>
              <a:t>Вскоре после Февральской революции А. А. Фадеев был избран первым редактором ученической газеты коммерческого училища. Тогда же по инициативе Союза учащихся и при поддержке Совета рабочих и солдатских депутатов в одной из казарм на Первой Речке было организовано общежитие для иногородних учащихся. Там же помещалась редакция журнала «Голос учащихся», в котором сотрудничали все «соколята». А. А. Фадеев одно время был редактором этого журнала. Вскоре общежитие, утратив своё прямое назначение, превратилось в бытовую коммуну, основным ядром которой стали «соколята». Предоставляя казарму для общежития учащихся, председатель Владивостокского Совдепа К. А. Суханов сразу озаботился политическим воспитанием революционной молодёжи.</a:t>
            </a:r>
            <a:endParaRPr lang="ru-RU" sz="1600" dirty="0">
              <a:solidFill>
                <a:srgbClr val="002060"/>
              </a:solidFill>
              <a:ea typeface="Calibri"/>
              <a:cs typeface="Times New Roman"/>
            </a:endParaRPr>
          </a:p>
        </p:txBody>
      </p:sp>
    </p:spTree>
    <p:extLst>
      <p:ext uri="{BB962C8B-B14F-4D97-AF65-F5344CB8AC3E}">
        <p14:creationId xmlns:p14="http://schemas.microsoft.com/office/powerpoint/2010/main" val="31831364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Aser5250\Desktop\Фото Фадеев\2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7584" y="620688"/>
            <a:ext cx="7488832" cy="56437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65905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Демонстрация во Владивостоке, 1917 г."/>
          <p:cNvPicPr/>
          <p:nvPr/>
        </p:nvPicPr>
        <p:blipFill>
          <a:blip r:embed="rId2">
            <a:extLst>
              <a:ext uri="{28A0092B-C50C-407E-A947-70E740481C1C}">
                <a14:useLocalDpi xmlns:a14="http://schemas.microsoft.com/office/drawing/2010/main" val="0"/>
              </a:ext>
            </a:extLst>
          </a:blip>
          <a:srcRect/>
          <a:stretch>
            <a:fillRect/>
          </a:stretch>
        </p:blipFill>
        <p:spPr bwMode="auto">
          <a:xfrm>
            <a:off x="323528" y="551286"/>
            <a:ext cx="8352928" cy="4965945"/>
          </a:xfrm>
          <a:prstGeom prst="rect">
            <a:avLst/>
          </a:prstGeom>
          <a:noFill/>
          <a:ln>
            <a:noFill/>
          </a:ln>
        </p:spPr>
      </p:pic>
      <p:sp>
        <p:nvSpPr>
          <p:cNvPr id="3" name="Прямоугольник 2"/>
          <p:cNvSpPr/>
          <p:nvPr/>
        </p:nvSpPr>
        <p:spPr>
          <a:xfrm>
            <a:off x="1475656" y="5877272"/>
            <a:ext cx="6775253" cy="271869"/>
          </a:xfrm>
          <a:prstGeom prst="rect">
            <a:avLst/>
          </a:prstGeom>
        </p:spPr>
        <p:txBody>
          <a:bodyPr wrap="none">
            <a:spAutoFit/>
          </a:bodyPr>
          <a:lstStyle/>
          <a:p>
            <a:pPr>
              <a:lnSpc>
                <a:spcPts val="1350"/>
              </a:lnSpc>
              <a:spcAft>
                <a:spcPts val="1000"/>
              </a:spcAft>
            </a:pPr>
            <a:r>
              <a:rPr lang="ru-RU" sz="2800" dirty="0">
                <a:solidFill>
                  <a:srgbClr val="002060"/>
                </a:solidFill>
                <a:latin typeface="Helvetica"/>
                <a:ea typeface="Times New Roman"/>
                <a:cs typeface="Times New Roman"/>
              </a:rPr>
              <a:t>Демонстрация во Владивостоке, 1917 </a:t>
            </a:r>
            <a:r>
              <a:rPr lang="ru-RU" dirty="0">
                <a:solidFill>
                  <a:srgbClr val="000000"/>
                </a:solidFill>
                <a:latin typeface="Helvetica"/>
                <a:ea typeface="Times New Roman"/>
                <a:cs typeface="Times New Roman"/>
              </a:rPr>
              <a:t>г.</a:t>
            </a:r>
            <a:endParaRPr lang="ru-RU" sz="2000" dirty="0">
              <a:ea typeface="Calibri"/>
              <a:cs typeface="Times New Roman"/>
            </a:endParaRPr>
          </a:p>
        </p:txBody>
      </p:sp>
    </p:spTree>
    <p:extLst>
      <p:ext uri="{BB962C8B-B14F-4D97-AF65-F5344CB8AC3E}">
        <p14:creationId xmlns:p14="http://schemas.microsoft.com/office/powerpoint/2010/main" val="15360319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11560" y="476672"/>
            <a:ext cx="8136904" cy="4401205"/>
          </a:xfrm>
          <a:prstGeom prst="rect">
            <a:avLst/>
          </a:prstGeom>
        </p:spPr>
        <p:txBody>
          <a:bodyPr wrap="square">
            <a:spAutoFit/>
          </a:bodyPr>
          <a:lstStyle/>
          <a:p>
            <a:r>
              <a:rPr lang="ru-RU" sz="2000" dirty="0">
                <a:solidFill>
                  <a:srgbClr val="002060"/>
                </a:solidFill>
                <a:latin typeface="Helvetica"/>
                <a:ea typeface="Times New Roman"/>
              </a:rPr>
              <a:t>Владивостокский горком РКП(б) прикомандировал к общежитию куратора — участника Первой мировой войны, потерявшего на войне ногу, красногвардейца И. И. </a:t>
            </a:r>
            <a:r>
              <a:rPr lang="ru-RU" sz="2000" dirty="0" err="1">
                <a:solidFill>
                  <a:srgbClr val="002060"/>
                </a:solidFill>
                <a:latin typeface="Helvetica"/>
                <a:ea typeface="Times New Roman"/>
              </a:rPr>
              <a:t>Строда</a:t>
            </a:r>
            <a:r>
              <a:rPr lang="ru-RU" sz="2000" dirty="0">
                <a:solidFill>
                  <a:srgbClr val="002060"/>
                </a:solidFill>
                <a:latin typeface="Helvetica"/>
                <a:ea typeface="Times New Roman"/>
              </a:rPr>
              <a:t>. </a:t>
            </a:r>
            <a:endParaRPr lang="ru-RU" sz="2000" dirty="0" smtClean="0">
              <a:solidFill>
                <a:srgbClr val="002060"/>
              </a:solidFill>
              <a:latin typeface="Helvetica"/>
              <a:ea typeface="Times New Roman"/>
            </a:endParaRPr>
          </a:p>
          <a:p>
            <a:r>
              <a:rPr lang="ru-RU" sz="2000" dirty="0" err="1" smtClean="0">
                <a:solidFill>
                  <a:srgbClr val="002060"/>
                </a:solidFill>
                <a:latin typeface="Helvetica"/>
                <a:ea typeface="Times New Roman"/>
              </a:rPr>
              <a:t>Строд</a:t>
            </a:r>
            <a:r>
              <a:rPr lang="ru-RU" sz="2000" dirty="0" smtClean="0">
                <a:solidFill>
                  <a:srgbClr val="002060"/>
                </a:solidFill>
                <a:latin typeface="Helvetica"/>
                <a:ea typeface="Times New Roman"/>
              </a:rPr>
              <a:t> </a:t>
            </a:r>
            <a:r>
              <a:rPr lang="ru-RU" sz="2000" dirty="0">
                <a:solidFill>
                  <a:srgbClr val="002060"/>
                </a:solidFill>
                <a:latin typeface="Helvetica"/>
                <a:ea typeface="Times New Roman"/>
              </a:rPr>
              <a:t>очень привязался к ребятам, по-матерински заботливо полюбил их. Вспоминается ,</a:t>
            </a:r>
            <a:r>
              <a:rPr lang="ru-RU" sz="2000" dirty="0" smtClean="0">
                <a:solidFill>
                  <a:srgbClr val="002060"/>
                </a:solidFill>
                <a:latin typeface="Helvetica"/>
                <a:ea typeface="Times New Roman"/>
              </a:rPr>
              <a:t> </a:t>
            </a:r>
            <a:r>
              <a:rPr lang="ru-RU" sz="2000" dirty="0">
                <a:solidFill>
                  <a:srgbClr val="002060"/>
                </a:solidFill>
                <a:latin typeface="Helvetica"/>
                <a:ea typeface="Times New Roman"/>
              </a:rPr>
              <a:t>как, рассказывая о своих подопечных, он любовно называл их мягким голосом с латышским акцентом — “мои </a:t>
            </a:r>
            <a:r>
              <a:rPr lang="ru-RU" sz="2000" dirty="0" err="1">
                <a:solidFill>
                  <a:srgbClr val="002060"/>
                </a:solidFill>
                <a:latin typeface="Helvetica"/>
                <a:ea typeface="Times New Roman"/>
              </a:rPr>
              <a:t>сокольятки</a:t>
            </a:r>
            <a:r>
              <a:rPr lang="ru-RU" sz="2000" dirty="0">
                <a:solidFill>
                  <a:srgbClr val="002060"/>
                </a:solidFill>
                <a:latin typeface="Helvetica"/>
                <a:ea typeface="Times New Roman"/>
              </a:rPr>
              <a:t>”» </a:t>
            </a:r>
            <a:endParaRPr lang="ru-RU" sz="2000" dirty="0" smtClean="0">
              <a:solidFill>
                <a:srgbClr val="002060"/>
              </a:solidFill>
              <a:latin typeface="Helvetica"/>
              <a:ea typeface="Times New Roman"/>
            </a:endParaRPr>
          </a:p>
          <a:p>
            <a:r>
              <a:rPr lang="ru-RU" sz="2000" dirty="0" smtClean="0">
                <a:solidFill>
                  <a:srgbClr val="002060"/>
                </a:solidFill>
                <a:latin typeface="Helvetica"/>
                <a:ea typeface="Times New Roman"/>
              </a:rPr>
              <a:t>С </a:t>
            </a:r>
            <a:r>
              <a:rPr lang="ru-RU" sz="2000" dirty="0">
                <a:solidFill>
                  <a:srgbClr val="002060"/>
                </a:solidFill>
                <a:latin typeface="Helvetica"/>
                <a:ea typeface="Times New Roman"/>
              </a:rPr>
              <a:t>коммуной были связаны и остальные «соколята». Наиболее близкими друзьями А. Фадеева были Пётр </a:t>
            </a:r>
            <a:r>
              <a:rPr lang="ru-RU" sz="2000" dirty="0" err="1">
                <a:solidFill>
                  <a:srgbClr val="002060"/>
                </a:solidFill>
                <a:latin typeface="Helvetica"/>
                <a:ea typeface="Times New Roman"/>
              </a:rPr>
              <a:t>Нерезов</a:t>
            </a:r>
            <a:r>
              <a:rPr lang="ru-RU" sz="2000" dirty="0">
                <a:solidFill>
                  <a:srgbClr val="002060"/>
                </a:solidFill>
                <a:latin typeface="Helvetica"/>
                <a:ea typeface="Times New Roman"/>
              </a:rPr>
              <a:t>, Григорий </a:t>
            </a:r>
            <a:r>
              <a:rPr lang="ru-RU" sz="2000" dirty="0" err="1">
                <a:solidFill>
                  <a:srgbClr val="002060"/>
                </a:solidFill>
                <a:latin typeface="Helvetica"/>
                <a:ea typeface="Times New Roman"/>
              </a:rPr>
              <a:t>Билименко</a:t>
            </a:r>
            <a:r>
              <a:rPr lang="ru-RU" sz="2000" dirty="0">
                <a:solidFill>
                  <a:srgbClr val="002060"/>
                </a:solidFill>
                <a:latin typeface="Helvetica"/>
                <a:ea typeface="Times New Roman"/>
              </a:rPr>
              <a:t>, Александр Бородкин — все вместе они называли себя «мушкетёрами», среди которых А. Фадееву принадлежала роль д’Артаньяна как самому молодому, горячему и энергичному. В одном из своих писем Фадеев описывал порядки и настроения, царившие в коммуне</a:t>
            </a:r>
            <a:endParaRPr lang="ru-RU" sz="2000" dirty="0">
              <a:solidFill>
                <a:srgbClr val="002060"/>
              </a:solidFill>
            </a:endParaRPr>
          </a:p>
        </p:txBody>
      </p:sp>
    </p:spTree>
    <p:extLst>
      <p:ext uri="{BB962C8B-B14F-4D97-AF65-F5344CB8AC3E}">
        <p14:creationId xmlns:p14="http://schemas.microsoft.com/office/powerpoint/2010/main" val="40371593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907704" y="476672"/>
            <a:ext cx="4572000" cy="5262979"/>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r>
              <a:rPr lang="ru-RU" sz="2400" i="1" dirty="0">
                <a:solidFill>
                  <a:srgbClr val="002060"/>
                </a:solidFill>
                <a:latin typeface="Helvetica"/>
                <a:ea typeface="Times New Roman"/>
              </a:rPr>
              <a:t>«Как мы были дружны и любили друг друга! Мы все были влюблены в кого-нибудь, делились этим “тайным тайных”, сочувствовали успехам и неудачам друг друга в любви, верили друг другу во всём. Мы презирали деньги, собственность. Кошелёк у нас был общий. Мы менялись одеждами, когда возникала к тому потребность. Как мы были счастливы!» </a:t>
            </a:r>
            <a:endParaRPr lang="ru-RU" sz="2400" dirty="0">
              <a:solidFill>
                <a:srgbClr val="002060"/>
              </a:solidFill>
            </a:endParaRPr>
          </a:p>
        </p:txBody>
      </p:sp>
    </p:spTree>
    <p:extLst>
      <p:ext uri="{BB962C8B-B14F-4D97-AF65-F5344CB8AC3E}">
        <p14:creationId xmlns:p14="http://schemas.microsoft.com/office/powerpoint/2010/main" val="20811219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372010"/>
            <a:ext cx="8424936" cy="4987519"/>
          </a:xfrm>
          <a:prstGeom prst="rect">
            <a:avLst/>
          </a:prstGeom>
        </p:spPr>
        <p:txBody>
          <a:bodyPr wrap="square">
            <a:spAutoFit/>
          </a:bodyPr>
          <a:lstStyle/>
          <a:p>
            <a:pPr>
              <a:lnSpc>
                <a:spcPts val="2100"/>
              </a:lnSpc>
              <a:spcBef>
                <a:spcPts val="450"/>
              </a:spcBef>
              <a:spcAft>
                <a:spcPts val="1500"/>
              </a:spcAft>
            </a:pPr>
            <a:r>
              <a:rPr lang="ru-RU" sz="2400" dirty="0">
                <a:solidFill>
                  <a:srgbClr val="002060"/>
                </a:solidFill>
                <a:latin typeface="Helvetica"/>
                <a:ea typeface="Times New Roman"/>
                <a:cs typeface="Times New Roman"/>
              </a:rPr>
              <a:t>М. И. Губельман, один из руководителей большевиков Приморья, вспоминал, как после первомайской демонстрации 1917 года в комитет РСДРП (на Дальнем Востоке большевики и меньшевики оформились в отдельные партийный организации только в сентябре 1917 г.) зашла группа молодёжи. Среди них он обратил внимание на молодого человека в форме ученика коммерческого училища:</a:t>
            </a:r>
            <a:endParaRPr lang="ru-RU" dirty="0">
              <a:solidFill>
                <a:srgbClr val="002060"/>
              </a:solidFill>
              <a:ea typeface="Calibri"/>
              <a:cs typeface="Times New Roman"/>
            </a:endParaRPr>
          </a:p>
          <a:p>
            <a:pPr>
              <a:lnSpc>
                <a:spcPct val="115000"/>
              </a:lnSpc>
              <a:spcAft>
                <a:spcPts val="0"/>
              </a:spcAft>
            </a:pPr>
            <a:r>
              <a:rPr lang="ru-RU" sz="2400" i="1" dirty="0">
                <a:solidFill>
                  <a:srgbClr val="002060"/>
                </a:solidFill>
                <a:latin typeface="Helvetica"/>
                <a:ea typeface="Times New Roman"/>
                <a:cs typeface="Times New Roman"/>
              </a:rPr>
              <a:t>«Меня поразили его широко открытые светлые глаза. Он был среднего роста, весь подтянутый, стройный, с открытой шеей, большой головой; его вихрастые волосы были непослушны, он старался пригладить их руками, но они не поддавались и разбрасывались в разные стороны. Это был Саша Фадеев» </a:t>
            </a:r>
            <a:endParaRPr lang="ru-RU" dirty="0">
              <a:solidFill>
                <a:srgbClr val="002060"/>
              </a:solidFill>
              <a:ea typeface="Calibri"/>
              <a:cs typeface="Times New Roman"/>
            </a:endParaRPr>
          </a:p>
        </p:txBody>
      </p:sp>
    </p:spTree>
    <p:extLst>
      <p:ext uri="{BB962C8B-B14F-4D97-AF65-F5344CB8AC3E}">
        <p14:creationId xmlns:p14="http://schemas.microsoft.com/office/powerpoint/2010/main" val="925169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Aser5250\Desktop\Фото Фадеев\790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8162"/>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69454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Александр Фадеев - ученик Владивостокского коммерческого училища"/>
          <p:cNvPicPr/>
          <p:nvPr/>
        </p:nvPicPr>
        <p:blipFill>
          <a:blip r:embed="rId2">
            <a:extLst>
              <a:ext uri="{28A0092B-C50C-407E-A947-70E740481C1C}">
                <a14:useLocalDpi xmlns:a14="http://schemas.microsoft.com/office/drawing/2010/main" val="0"/>
              </a:ext>
            </a:extLst>
          </a:blip>
          <a:srcRect/>
          <a:stretch>
            <a:fillRect/>
          </a:stretch>
        </p:blipFill>
        <p:spPr bwMode="auto">
          <a:xfrm>
            <a:off x="755576" y="332655"/>
            <a:ext cx="4176464" cy="5760639"/>
          </a:xfrm>
          <a:prstGeom prst="rect">
            <a:avLst/>
          </a:prstGeom>
          <a:noFill/>
          <a:ln>
            <a:noFill/>
          </a:ln>
        </p:spPr>
      </p:pic>
      <p:sp>
        <p:nvSpPr>
          <p:cNvPr id="3" name="Прямоугольник 2"/>
          <p:cNvSpPr/>
          <p:nvPr/>
        </p:nvSpPr>
        <p:spPr>
          <a:xfrm>
            <a:off x="395536" y="6284171"/>
            <a:ext cx="6798365" cy="465640"/>
          </a:xfrm>
          <a:prstGeom prst="rect">
            <a:avLst/>
          </a:prstGeom>
        </p:spPr>
        <p:txBody>
          <a:bodyPr wrap="square">
            <a:spAutoFit/>
          </a:bodyPr>
          <a:lstStyle/>
          <a:p>
            <a:pPr>
              <a:lnSpc>
                <a:spcPts val="1350"/>
              </a:lnSpc>
              <a:spcAft>
                <a:spcPts val="1000"/>
              </a:spcAft>
            </a:pPr>
            <a:r>
              <a:rPr lang="ru-RU" dirty="0">
                <a:solidFill>
                  <a:srgbClr val="002060"/>
                </a:solidFill>
                <a:latin typeface="Helvetica"/>
                <a:ea typeface="Times New Roman"/>
                <a:cs typeface="Times New Roman"/>
              </a:rPr>
              <a:t>Александр Фадеев - ученик Владивостокского коммерческого училища</a:t>
            </a:r>
            <a:endParaRPr lang="ru-RU" sz="2000" dirty="0">
              <a:solidFill>
                <a:srgbClr val="002060"/>
              </a:solidFill>
              <a:ea typeface="Calibri"/>
              <a:cs typeface="Times New Roman"/>
            </a:endParaRPr>
          </a:p>
        </p:txBody>
      </p:sp>
      <p:sp>
        <p:nvSpPr>
          <p:cNvPr id="4" name="Прямоугольник 3"/>
          <p:cNvSpPr/>
          <p:nvPr/>
        </p:nvSpPr>
        <p:spPr>
          <a:xfrm>
            <a:off x="5148064" y="936966"/>
            <a:ext cx="3510136" cy="4552015"/>
          </a:xfrm>
          <a:prstGeom prst="rect">
            <a:avLst/>
          </a:prstGeom>
        </p:spPr>
        <p:txBody>
          <a:bodyPr wrap="square">
            <a:spAutoFit/>
          </a:bodyPr>
          <a:lstStyle/>
          <a:p>
            <a:pPr>
              <a:lnSpc>
                <a:spcPct val="115000"/>
              </a:lnSpc>
              <a:spcAft>
                <a:spcPts val="0"/>
              </a:spcAft>
            </a:pPr>
            <a:r>
              <a:rPr lang="ru-RU" i="1" dirty="0">
                <a:solidFill>
                  <a:srgbClr val="002060"/>
                </a:solidFill>
                <a:latin typeface="Helvetica"/>
                <a:ea typeface="Times New Roman"/>
                <a:cs typeface="Times New Roman"/>
              </a:rPr>
              <a:t>«Позднее Саша Фадеев много раз говорил мне, что именно в то время он определил для себя, с кем ему идти в борьбе за новую жизнь, и с этого пути он не отклонился в сторону до конца своей замечательной жизни. Позже, когда во Владивосток возвратились с фронта братья Всеволод и Игорь </a:t>
            </a:r>
            <a:r>
              <a:rPr lang="ru-RU" i="1" dirty="0" err="1">
                <a:solidFill>
                  <a:srgbClr val="002060"/>
                </a:solidFill>
                <a:latin typeface="Helvetica"/>
                <a:ea typeface="Times New Roman"/>
                <a:cs typeface="Times New Roman"/>
              </a:rPr>
              <a:t>Сибирцевы</a:t>
            </a:r>
            <a:r>
              <a:rPr lang="ru-RU" i="1" dirty="0">
                <a:solidFill>
                  <a:srgbClr val="002060"/>
                </a:solidFill>
                <a:latin typeface="Helvetica"/>
                <a:ea typeface="Times New Roman"/>
                <a:cs typeface="Times New Roman"/>
              </a:rPr>
              <a:t>, Саша окончательно укрепился в принятом решении</a:t>
            </a:r>
            <a:r>
              <a:rPr lang="ru-RU" i="1" dirty="0">
                <a:solidFill>
                  <a:srgbClr val="000000"/>
                </a:solidFill>
                <a:latin typeface="Helvetica"/>
                <a:ea typeface="Times New Roman"/>
                <a:cs typeface="Times New Roman"/>
              </a:rPr>
              <a:t>» </a:t>
            </a:r>
            <a:endParaRPr lang="ru-RU" sz="1400" dirty="0">
              <a:ea typeface="Calibri"/>
              <a:cs typeface="Times New Roman"/>
            </a:endParaRPr>
          </a:p>
        </p:txBody>
      </p:sp>
    </p:spTree>
    <p:extLst>
      <p:ext uri="{BB962C8B-B14F-4D97-AF65-F5344CB8AC3E}">
        <p14:creationId xmlns:p14="http://schemas.microsoft.com/office/powerpoint/2010/main" val="35545669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М.И. Губельман"/>
          <p:cNvPicPr/>
          <p:nvPr/>
        </p:nvPicPr>
        <p:blipFill>
          <a:blip r:embed="rId2">
            <a:extLst>
              <a:ext uri="{28A0092B-C50C-407E-A947-70E740481C1C}">
                <a14:useLocalDpi xmlns:a14="http://schemas.microsoft.com/office/drawing/2010/main" val="0"/>
              </a:ext>
            </a:extLst>
          </a:blip>
          <a:srcRect/>
          <a:stretch>
            <a:fillRect/>
          </a:stretch>
        </p:blipFill>
        <p:spPr bwMode="auto">
          <a:xfrm>
            <a:off x="2267744" y="116632"/>
            <a:ext cx="4152900" cy="5715000"/>
          </a:xfrm>
          <a:prstGeom prst="rect">
            <a:avLst/>
          </a:prstGeom>
          <a:noFill/>
          <a:ln>
            <a:noFill/>
          </a:ln>
        </p:spPr>
      </p:pic>
      <p:sp>
        <p:nvSpPr>
          <p:cNvPr id="3" name="Прямоугольник 2"/>
          <p:cNvSpPr/>
          <p:nvPr/>
        </p:nvSpPr>
        <p:spPr>
          <a:xfrm>
            <a:off x="3131840" y="6021288"/>
            <a:ext cx="2447786" cy="305853"/>
          </a:xfrm>
          <a:prstGeom prst="rect">
            <a:avLst/>
          </a:prstGeom>
        </p:spPr>
        <p:txBody>
          <a:bodyPr wrap="none">
            <a:spAutoFit/>
          </a:bodyPr>
          <a:lstStyle/>
          <a:p>
            <a:pPr>
              <a:lnSpc>
                <a:spcPts val="1350"/>
              </a:lnSpc>
              <a:spcAft>
                <a:spcPts val="1000"/>
              </a:spcAft>
            </a:pPr>
            <a:r>
              <a:rPr lang="ru-RU" sz="2400" dirty="0">
                <a:solidFill>
                  <a:srgbClr val="002060"/>
                </a:solidFill>
                <a:latin typeface="Helvetica"/>
                <a:ea typeface="Times New Roman"/>
                <a:cs typeface="Times New Roman"/>
              </a:rPr>
              <a:t>М.И. Губельман</a:t>
            </a:r>
            <a:endParaRPr lang="ru-RU" sz="2800" dirty="0">
              <a:solidFill>
                <a:srgbClr val="002060"/>
              </a:solidFill>
              <a:ea typeface="Calibri"/>
              <a:cs typeface="Times New Roman"/>
            </a:endParaRPr>
          </a:p>
        </p:txBody>
      </p:sp>
    </p:spTree>
    <p:extLst>
      <p:ext uri="{BB962C8B-B14F-4D97-AF65-F5344CB8AC3E}">
        <p14:creationId xmlns:p14="http://schemas.microsoft.com/office/powerpoint/2010/main" val="31315504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3366" y="5237911"/>
            <a:ext cx="8352928" cy="1169551"/>
          </a:xfrm>
          <a:prstGeom prst="rect">
            <a:avLst/>
          </a:prstGeom>
        </p:spPr>
        <p:txBody>
          <a:bodyPr wrap="square">
            <a:spAutoFit/>
          </a:bodyPr>
          <a:lstStyle/>
          <a:p>
            <a:pPr>
              <a:lnSpc>
                <a:spcPts val="2100"/>
              </a:lnSpc>
              <a:spcBef>
                <a:spcPts val="450"/>
              </a:spcBef>
              <a:spcAft>
                <a:spcPts val="1500"/>
              </a:spcAft>
            </a:pPr>
            <a:r>
              <a:rPr lang="ru-RU" dirty="0">
                <a:solidFill>
                  <a:srgbClr val="002060"/>
                </a:solidFill>
                <a:latin typeface="Helvetica"/>
                <a:ea typeface="Times New Roman"/>
                <a:cs typeface="Times New Roman"/>
              </a:rPr>
              <a:t>А. А. Фадеев и его друзья поддерживали связь с группой студенческой молодёжи, с которой он установил связь через своих двоюродных братьев — Всеволода и Игоря </a:t>
            </a:r>
            <a:r>
              <a:rPr lang="ru-RU" dirty="0" err="1">
                <a:solidFill>
                  <a:srgbClr val="002060"/>
                </a:solidFill>
                <a:latin typeface="Helvetica"/>
                <a:ea typeface="Times New Roman"/>
                <a:cs typeface="Times New Roman"/>
              </a:rPr>
              <a:t>Сибирцевых</a:t>
            </a:r>
            <a:r>
              <a:rPr lang="ru-RU" dirty="0">
                <a:solidFill>
                  <a:srgbClr val="002060"/>
                </a:solidFill>
                <a:latin typeface="Helvetica"/>
                <a:ea typeface="Times New Roman"/>
                <a:cs typeface="Times New Roman"/>
              </a:rPr>
              <a:t>. Семья </a:t>
            </a:r>
            <a:r>
              <a:rPr lang="ru-RU" dirty="0" err="1">
                <a:solidFill>
                  <a:srgbClr val="002060"/>
                </a:solidFill>
                <a:latin typeface="Helvetica"/>
                <a:ea typeface="Times New Roman"/>
                <a:cs typeface="Times New Roman"/>
              </a:rPr>
              <a:t>Сибирцевых</a:t>
            </a:r>
            <a:r>
              <a:rPr lang="ru-RU" dirty="0">
                <a:solidFill>
                  <a:srgbClr val="002060"/>
                </a:solidFill>
                <a:latin typeface="Helvetica"/>
                <a:ea typeface="Times New Roman"/>
                <a:cs typeface="Times New Roman"/>
              </a:rPr>
              <a:t>, безусловно, оказала большое влияние на Фадеева.</a:t>
            </a:r>
            <a:endParaRPr lang="ru-RU" sz="1400" dirty="0">
              <a:solidFill>
                <a:srgbClr val="002060"/>
              </a:solidFill>
              <a:ea typeface="Calibri"/>
              <a:cs typeface="Times New Roman"/>
            </a:endParaRPr>
          </a:p>
        </p:txBody>
      </p:sp>
      <p:pic>
        <p:nvPicPr>
          <p:cNvPr id="3" name="Рисунок 2" descr="Участие Александра Фадеева в революции, гражданской войне и борьбе с интервенцией на Дальнем Востоке (1917-1921 гг.)"/>
          <p:cNvPicPr/>
          <p:nvPr/>
        </p:nvPicPr>
        <p:blipFill>
          <a:blip r:embed="rId2">
            <a:extLst>
              <a:ext uri="{28A0092B-C50C-407E-A947-70E740481C1C}">
                <a14:useLocalDpi xmlns:a14="http://schemas.microsoft.com/office/drawing/2010/main" val="0"/>
              </a:ext>
            </a:extLst>
          </a:blip>
          <a:srcRect/>
          <a:stretch>
            <a:fillRect/>
          </a:stretch>
        </p:blipFill>
        <p:spPr bwMode="auto">
          <a:xfrm>
            <a:off x="1062920" y="570661"/>
            <a:ext cx="6953250" cy="4667250"/>
          </a:xfrm>
          <a:prstGeom prst="rect">
            <a:avLst/>
          </a:prstGeom>
          <a:noFill/>
          <a:ln>
            <a:noFill/>
          </a:ln>
        </p:spPr>
      </p:pic>
    </p:spTree>
    <p:extLst>
      <p:ext uri="{BB962C8B-B14F-4D97-AF65-F5344CB8AC3E}">
        <p14:creationId xmlns:p14="http://schemas.microsoft.com/office/powerpoint/2010/main" val="3919162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332656"/>
            <a:ext cx="8208912" cy="5132174"/>
          </a:xfrm>
          <a:prstGeom prst="rect">
            <a:avLst/>
          </a:prstGeom>
        </p:spPr>
        <p:txBody>
          <a:bodyPr wrap="square">
            <a:spAutoFit/>
          </a:bodyPr>
          <a:lstStyle/>
          <a:p>
            <a:pPr>
              <a:lnSpc>
                <a:spcPts val="2100"/>
              </a:lnSpc>
              <a:spcBef>
                <a:spcPts val="450"/>
              </a:spcBef>
              <a:spcAft>
                <a:spcPts val="1500"/>
              </a:spcAft>
            </a:pPr>
            <a:r>
              <a:rPr lang="ru-RU" dirty="0">
                <a:solidFill>
                  <a:srgbClr val="002060"/>
                </a:solidFill>
                <a:latin typeface="Helvetica"/>
                <a:ea typeface="Times New Roman"/>
                <a:cs typeface="Times New Roman"/>
              </a:rPr>
              <a:t>Именно в этой прогрессивной семье старшей сестры своей матери (М. В. </a:t>
            </a:r>
            <a:r>
              <a:rPr lang="ru-RU" dirty="0" err="1">
                <a:solidFill>
                  <a:srgbClr val="002060"/>
                </a:solidFill>
                <a:latin typeface="Helvetica"/>
                <a:ea typeface="Times New Roman"/>
                <a:cs typeface="Times New Roman"/>
              </a:rPr>
              <a:t>Сибирцевой</a:t>
            </a:r>
            <a:r>
              <a:rPr lang="ru-RU" dirty="0">
                <a:solidFill>
                  <a:srgbClr val="002060"/>
                </a:solidFill>
                <a:latin typeface="Helvetica"/>
                <a:ea typeface="Times New Roman"/>
                <a:cs typeface="Times New Roman"/>
              </a:rPr>
              <a:t>) он впервые услышал имена Герцена и Чернышевского, познакомился с социалистической литературой, узнал от старшего из своих двоюродных братьев Всеволода </a:t>
            </a:r>
            <a:r>
              <a:rPr lang="ru-RU" dirty="0" err="1">
                <a:solidFill>
                  <a:srgbClr val="002060"/>
                </a:solidFill>
                <a:latin typeface="Helvetica"/>
                <a:ea typeface="Times New Roman"/>
                <a:cs typeface="Times New Roman"/>
              </a:rPr>
              <a:t>Сибирцева</a:t>
            </a:r>
            <a:r>
              <a:rPr lang="ru-RU" dirty="0">
                <a:solidFill>
                  <a:srgbClr val="002060"/>
                </a:solidFill>
                <a:latin typeface="Helvetica"/>
                <a:ea typeface="Times New Roman"/>
                <a:cs typeface="Times New Roman"/>
              </a:rPr>
              <a:t> о политической жизни Петербурга, где Всеволод учился в политехническом институте. Также братья </a:t>
            </a:r>
            <a:r>
              <a:rPr lang="ru-RU" dirty="0" err="1">
                <a:solidFill>
                  <a:srgbClr val="002060"/>
                </a:solidFill>
                <a:latin typeface="Helvetica"/>
                <a:ea typeface="Times New Roman"/>
                <a:cs typeface="Times New Roman"/>
              </a:rPr>
              <a:t>Сибирцевы</a:t>
            </a:r>
            <a:r>
              <a:rPr lang="ru-RU" dirty="0">
                <a:solidFill>
                  <a:srgbClr val="002060"/>
                </a:solidFill>
                <a:latin typeface="Helvetica"/>
                <a:ea typeface="Times New Roman"/>
                <a:cs typeface="Times New Roman"/>
              </a:rPr>
              <a:t> рассказывали Фадееву о революционной истории Дальнего Востока, в частности о восстаниях во Владивостоке в 1906 и 1907 годах. Сестра А. А. Фадеева, Татьяна Александровна, вспоминала о политическом выборе матери:</a:t>
            </a:r>
            <a:endParaRPr lang="ru-RU" sz="1400" dirty="0">
              <a:solidFill>
                <a:srgbClr val="002060"/>
              </a:solidFill>
              <a:ea typeface="Calibri"/>
              <a:cs typeface="Times New Roman"/>
            </a:endParaRPr>
          </a:p>
          <a:p>
            <a:pPr>
              <a:lnSpc>
                <a:spcPct val="115000"/>
              </a:lnSpc>
              <a:spcAft>
                <a:spcPts val="0"/>
              </a:spcAft>
            </a:pPr>
            <a:r>
              <a:rPr lang="ru-RU" i="1" dirty="0">
                <a:solidFill>
                  <a:srgbClr val="002060"/>
                </a:solidFill>
                <a:latin typeface="Helvetica"/>
                <a:ea typeface="Times New Roman"/>
                <a:cs typeface="Times New Roman"/>
              </a:rPr>
              <a:t>«Время было бурное. Царя свергли. Повсюду шли митинги. Мы ещё плохо разбирались в том, что происходит вокруг нас. Помогла нам мама. Её избрали делегатом на Никольск-Уссурийский уездный крестьянский съезд. Там она послушала речи большевиков, и когда вернулась, то сказала нам:</a:t>
            </a:r>
            <a:endParaRPr lang="ru-RU" sz="1400" dirty="0">
              <a:solidFill>
                <a:srgbClr val="002060"/>
              </a:solidFill>
              <a:ea typeface="Calibri"/>
              <a:cs typeface="Times New Roman"/>
            </a:endParaRPr>
          </a:p>
          <a:p>
            <a:r>
              <a:rPr lang="ru-RU" i="1" dirty="0">
                <a:solidFill>
                  <a:srgbClr val="002060"/>
                </a:solidFill>
                <a:latin typeface="Helvetica"/>
                <a:ea typeface="Times New Roman"/>
              </a:rPr>
              <a:t>— Дети, большевики правы. Они за бедных. Хорошо хвалить Временное правительство тем людям, у которых всё есть. &lt;…&gt; Саша очень любил свою мать, и её мнение имело для него большое значение» </a:t>
            </a:r>
            <a:endParaRPr lang="ru-RU" dirty="0">
              <a:solidFill>
                <a:srgbClr val="002060"/>
              </a:solidFill>
            </a:endParaRPr>
          </a:p>
        </p:txBody>
      </p:sp>
    </p:spTree>
    <p:extLst>
      <p:ext uri="{BB962C8B-B14F-4D97-AF65-F5344CB8AC3E}">
        <p14:creationId xmlns:p14="http://schemas.microsoft.com/office/powerpoint/2010/main" val="2570056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Aser5250\Desktop\Фото Фадеев\1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548680"/>
            <a:ext cx="7344816" cy="55272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18753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620688"/>
            <a:ext cx="8280920" cy="4939814"/>
          </a:xfrm>
          <a:prstGeom prst="rect">
            <a:avLst/>
          </a:prstGeom>
        </p:spPr>
        <p:txBody>
          <a:bodyPr wrap="square">
            <a:spAutoFit/>
          </a:bodyPr>
          <a:lstStyle/>
          <a:p>
            <a:pPr>
              <a:lnSpc>
                <a:spcPts val="2100"/>
              </a:lnSpc>
              <a:spcBef>
                <a:spcPts val="450"/>
              </a:spcBef>
              <a:spcAft>
                <a:spcPts val="1500"/>
              </a:spcAft>
            </a:pPr>
            <a:r>
              <a:rPr lang="ru-RU" sz="2000" dirty="0">
                <a:solidFill>
                  <a:srgbClr val="002060"/>
                </a:solidFill>
                <a:latin typeface="Helvetica"/>
                <a:ea typeface="Times New Roman"/>
                <a:cs typeface="Times New Roman"/>
              </a:rPr>
              <a:t>И социальное происхождение, и семья, и круг друзей, и общее развитие политической ситуации во Владивостоке, который был центром развития большевизма на Дальнем Востоке (на выборах в Учредительное собрание большевики получили во Владивостоке 49% голосов — один из лучших результатов по стране), оказали большое влияние на формирование политических взглядов А. А. Фадеева </a:t>
            </a:r>
            <a:endParaRPr lang="ru-RU" sz="1600" dirty="0">
              <a:solidFill>
                <a:srgbClr val="002060"/>
              </a:solidFill>
              <a:ea typeface="Calibri"/>
              <a:cs typeface="Times New Roman"/>
            </a:endParaRPr>
          </a:p>
          <a:p>
            <a:r>
              <a:rPr lang="ru-RU" sz="2000" dirty="0">
                <a:solidFill>
                  <a:srgbClr val="002060"/>
                </a:solidFill>
                <a:latin typeface="Helvetica"/>
                <a:ea typeface="Times New Roman"/>
              </a:rPr>
              <a:t>Поэтому, когда Союз учащихся под влиянием революционных событий фактически раскололся и прекратил своё существование, то «соколята» вместе с Фадеевым вступили в созданный осенью 1917 года Союз рабочей молодёжи. В основу его деятельности изначально были положены материальная заинтересованность рабочей молодёжи, борьба за более высокий заработок, за охрану молодёжного труда. Первое время большое влияние на союз имели анархисты, между сторонниками которых и приверженцами большевиков происходило соперничество</a:t>
            </a:r>
            <a:endParaRPr lang="ru-RU" sz="2000" dirty="0">
              <a:solidFill>
                <a:srgbClr val="002060"/>
              </a:solidFill>
            </a:endParaRPr>
          </a:p>
        </p:txBody>
      </p:sp>
    </p:spTree>
    <p:extLst>
      <p:ext uri="{BB962C8B-B14F-4D97-AF65-F5344CB8AC3E}">
        <p14:creationId xmlns:p14="http://schemas.microsoft.com/office/powerpoint/2010/main" val="41747761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979712" y="548681"/>
            <a:ext cx="4878288" cy="5324535"/>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ru-RU" sz="2000" i="1" dirty="0">
                <a:solidFill>
                  <a:srgbClr val="002060"/>
                </a:solidFill>
                <a:latin typeface="Helvetica"/>
                <a:ea typeface="Times New Roman"/>
              </a:rPr>
              <a:t>«“Соколята” пользовались большим авторитетом и уважением в Союзе рабочей молодёжи. Они сумели побороть анархистское бунтарство ребят, привлечь их на сторону советской власти как сознательных, организованных её защитников. У меня была фотография тех времен, на которой изображена группа активистов Союза рабочей молодёжи: двенадцать рабочих ребят, а в центре этой группы, на самом почётном месте, в первом ряду — Саша Фадеев, которого ребята любили за его общительный характер и простоту в обращении, уважали за ум» </a:t>
            </a:r>
            <a:endParaRPr lang="ru-RU" sz="2000" dirty="0">
              <a:solidFill>
                <a:srgbClr val="002060"/>
              </a:solidFill>
            </a:endParaRPr>
          </a:p>
        </p:txBody>
      </p:sp>
    </p:spTree>
    <p:extLst>
      <p:ext uri="{BB962C8B-B14F-4D97-AF65-F5344CB8AC3E}">
        <p14:creationId xmlns:p14="http://schemas.microsoft.com/office/powerpoint/2010/main" val="17609565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51113" y="692696"/>
            <a:ext cx="7776864" cy="5051639"/>
          </a:xfrm>
          <a:prstGeom prst="rect">
            <a:avLst/>
          </a:prstGeom>
        </p:spPr>
        <p:txBody>
          <a:bodyPr wrap="square">
            <a:spAutoFit/>
          </a:bodyPr>
          <a:lstStyle/>
          <a:p>
            <a:pPr>
              <a:lnSpc>
                <a:spcPts val="2100"/>
              </a:lnSpc>
              <a:spcBef>
                <a:spcPts val="450"/>
              </a:spcBef>
              <a:spcAft>
                <a:spcPts val="1500"/>
              </a:spcAft>
            </a:pPr>
            <a:r>
              <a:rPr lang="ru-RU" dirty="0">
                <a:solidFill>
                  <a:srgbClr val="002060"/>
                </a:solidFill>
                <a:latin typeface="Helvetica"/>
                <a:ea typeface="Times New Roman"/>
                <a:cs typeface="Times New Roman"/>
              </a:rPr>
              <a:t>Великая Октябрьская социалистическая революция была встречена Александром Фадеевым и его друзьями с восторгом:</a:t>
            </a:r>
            <a:endParaRPr lang="ru-RU" sz="1400" dirty="0">
              <a:solidFill>
                <a:srgbClr val="002060"/>
              </a:solidFill>
              <a:ea typeface="Calibri"/>
              <a:cs typeface="Times New Roman"/>
            </a:endParaRPr>
          </a:p>
          <a:p>
            <a:pPr>
              <a:lnSpc>
                <a:spcPct val="115000"/>
              </a:lnSpc>
              <a:spcAft>
                <a:spcPts val="0"/>
              </a:spcAft>
            </a:pPr>
            <a:r>
              <a:rPr lang="ru-RU" i="1" dirty="0">
                <a:solidFill>
                  <a:srgbClr val="002060"/>
                </a:solidFill>
                <a:latin typeface="Helvetica"/>
                <a:ea typeface="Times New Roman"/>
                <a:cs typeface="Times New Roman"/>
              </a:rPr>
              <a:t>«После митинга ко мне подошел Саша Фадеев с несколькими членами Союза молодежи. Они были возбуждены, лица их светились радостью. Саша говорил: — Дядя Володя! Вот это настоящая революция! Теперь уж крестьяне получат землю, получат настоящую свободу, за которую они вместе с рабочими боролись... Мечта лучших людей России осуществляется. Не так ли? Впереди светит новая жизнь! Какие молодцы петроградские рабочие и солдаты: сбросили буржуев, так им и надо!» [5].</a:t>
            </a:r>
            <a:endParaRPr lang="ru-RU" sz="1400" dirty="0">
              <a:solidFill>
                <a:srgbClr val="002060"/>
              </a:solidFill>
              <a:ea typeface="Calibri"/>
              <a:cs typeface="Times New Roman"/>
            </a:endParaRPr>
          </a:p>
          <a:p>
            <a:pPr>
              <a:lnSpc>
                <a:spcPts val="2100"/>
              </a:lnSpc>
              <a:spcBef>
                <a:spcPts val="450"/>
              </a:spcBef>
              <a:spcAft>
                <a:spcPts val="1500"/>
              </a:spcAft>
            </a:pPr>
            <a:r>
              <a:rPr lang="ru-RU" dirty="0">
                <a:solidFill>
                  <a:srgbClr val="002060"/>
                </a:solidFill>
                <a:latin typeface="Helvetica"/>
                <a:ea typeface="Times New Roman"/>
                <a:cs typeface="Times New Roman"/>
              </a:rPr>
              <a:t>В короткий период существования советской власти в Приморье Александр Фадеев, совмещая общественную работу с учёбой, проводил среди молодёжи агитацию за советскую власть и полемизировал со сторонниками как правых социалистов, так и анархистов, публиковался в газете большевиков Дальнего Востока «Красное знамя».</a:t>
            </a:r>
            <a:endParaRPr lang="ru-RU" sz="1400" dirty="0">
              <a:solidFill>
                <a:srgbClr val="002060"/>
              </a:solidFill>
              <a:ea typeface="Calibri"/>
              <a:cs typeface="Times New Roman"/>
            </a:endParaRPr>
          </a:p>
        </p:txBody>
      </p:sp>
    </p:spTree>
    <p:extLst>
      <p:ext uri="{BB962C8B-B14F-4D97-AF65-F5344CB8AC3E}">
        <p14:creationId xmlns:p14="http://schemas.microsoft.com/office/powerpoint/2010/main" val="18923117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Печатный орган большевиков Дальнего Востока - газета &quot;Красное знамя&quot;"/>
          <p:cNvPicPr/>
          <p:nvPr/>
        </p:nvPicPr>
        <p:blipFill>
          <a:blip r:embed="rId2">
            <a:extLst>
              <a:ext uri="{28A0092B-C50C-407E-A947-70E740481C1C}">
                <a14:useLocalDpi xmlns:a14="http://schemas.microsoft.com/office/drawing/2010/main" val="0"/>
              </a:ext>
            </a:extLst>
          </a:blip>
          <a:srcRect/>
          <a:stretch>
            <a:fillRect/>
          </a:stretch>
        </p:blipFill>
        <p:spPr bwMode="auto">
          <a:xfrm>
            <a:off x="2195737" y="404664"/>
            <a:ext cx="4921194" cy="5904656"/>
          </a:xfrm>
          <a:prstGeom prst="rect">
            <a:avLst/>
          </a:prstGeom>
          <a:noFill/>
          <a:ln>
            <a:noFill/>
          </a:ln>
        </p:spPr>
      </p:pic>
      <p:sp>
        <p:nvSpPr>
          <p:cNvPr id="3" name="Прямоугольник 2"/>
          <p:cNvSpPr/>
          <p:nvPr/>
        </p:nvSpPr>
        <p:spPr>
          <a:xfrm>
            <a:off x="971600" y="5682910"/>
            <a:ext cx="6912768" cy="830997"/>
          </a:xfrm>
          <a:prstGeom prst="rect">
            <a:avLst/>
          </a:prstGeom>
        </p:spPr>
        <p:txBody>
          <a:bodyPr wrap="square">
            <a:spAutoFit/>
          </a:bodyPr>
          <a:lstStyle/>
          <a:p>
            <a:r>
              <a:rPr lang="ru-RU" sz="2400" dirty="0">
                <a:solidFill>
                  <a:srgbClr val="000000"/>
                </a:solidFill>
                <a:latin typeface="Helvetica"/>
                <a:ea typeface="Times New Roman"/>
              </a:rPr>
              <a:t>Печатный орган большевиков Дальнего Востока - газета "Красное </a:t>
            </a:r>
            <a:endParaRPr lang="ru-RU" sz="2400" dirty="0"/>
          </a:p>
        </p:txBody>
      </p:sp>
    </p:spTree>
    <p:extLst>
      <p:ext uri="{BB962C8B-B14F-4D97-AF65-F5344CB8AC3E}">
        <p14:creationId xmlns:p14="http://schemas.microsoft.com/office/powerpoint/2010/main" val="26976962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Чехословацкие легионеры (в центре Р.Гайда)"/>
          <p:cNvPicPr/>
          <p:nvPr/>
        </p:nvPicPr>
        <p:blipFill>
          <a:blip r:embed="rId2">
            <a:extLst>
              <a:ext uri="{28A0092B-C50C-407E-A947-70E740481C1C}">
                <a14:useLocalDpi xmlns:a14="http://schemas.microsoft.com/office/drawing/2010/main" val="0"/>
              </a:ext>
            </a:extLst>
          </a:blip>
          <a:srcRect/>
          <a:stretch>
            <a:fillRect/>
          </a:stretch>
        </p:blipFill>
        <p:spPr bwMode="auto">
          <a:xfrm>
            <a:off x="251520" y="476672"/>
            <a:ext cx="5715104" cy="5760640"/>
          </a:xfrm>
          <a:prstGeom prst="rect">
            <a:avLst/>
          </a:prstGeom>
          <a:noFill/>
          <a:ln>
            <a:noFill/>
          </a:ln>
        </p:spPr>
      </p:pic>
      <p:sp>
        <p:nvSpPr>
          <p:cNvPr id="3" name="Прямоугольник 2"/>
          <p:cNvSpPr/>
          <p:nvPr/>
        </p:nvSpPr>
        <p:spPr>
          <a:xfrm>
            <a:off x="6156176" y="1028194"/>
            <a:ext cx="2646040" cy="5209118"/>
          </a:xfrm>
          <a:prstGeom prst="rect">
            <a:avLst/>
          </a:prstGeom>
        </p:spPr>
        <p:txBody>
          <a:bodyPr wrap="square">
            <a:spAutoFit/>
          </a:bodyPr>
          <a:lstStyle/>
          <a:p>
            <a:pPr>
              <a:lnSpc>
                <a:spcPts val="2100"/>
              </a:lnSpc>
              <a:spcBef>
                <a:spcPts val="450"/>
              </a:spcBef>
              <a:spcAft>
                <a:spcPts val="1500"/>
              </a:spcAft>
            </a:pPr>
            <a:r>
              <a:rPr lang="ru-RU" dirty="0">
                <a:solidFill>
                  <a:srgbClr val="000000"/>
                </a:solidFill>
                <a:latin typeface="Helvetica"/>
                <a:ea typeface="Times New Roman"/>
                <a:cs typeface="Times New Roman"/>
              </a:rPr>
              <a:t>2</a:t>
            </a:r>
            <a:r>
              <a:rPr lang="ru-RU" dirty="0">
                <a:solidFill>
                  <a:srgbClr val="002060"/>
                </a:solidFill>
                <a:latin typeface="Helvetica"/>
                <a:ea typeface="Times New Roman"/>
                <a:cs typeface="Times New Roman"/>
              </a:rPr>
              <a:t>9 июня 1918 года вооружённые отряды Чехословацкого корпуса, который прибыл во Владивосток для эвакуации во Францию, подняли мятеж против Владивостокского Совета при поддержке антисоветских сил. Руководство Совета и видные партийные руководители были арестованы, отряды Красной гвардии разоружены, начался белый террор.</a:t>
            </a:r>
            <a:endParaRPr lang="ru-RU" sz="1400" dirty="0">
              <a:solidFill>
                <a:srgbClr val="002060"/>
              </a:solidFill>
              <a:ea typeface="Calibri"/>
              <a:cs typeface="Times New Roman"/>
            </a:endParaRPr>
          </a:p>
        </p:txBody>
      </p:sp>
      <p:sp>
        <p:nvSpPr>
          <p:cNvPr id="4" name="Прямоугольник 3"/>
          <p:cNvSpPr/>
          <p:nvPr/>
        </p:nvSpPr>
        <p:spPr>
          <a:xfrm>
            <a:off x="823072" y="5517232"/>
            <a:ext cx="4572000" cy="646331"/>
          </a:xfrm>
          <a:prstGeom prst="rect">
            <a:avLst/>
          </a:prstGeom>
        </p:spPr>
        <p:txBody>
          <a:bodyPr>
            <a:spAutoFit/>
          </a:bodyPr>
          <a:lstStyle/>
          <a:p>
            <a:pPr>
              <a:spcAft>
                <a:spcPts val="1000"/>
              </a:spcAft>
            </a:pPr>
            <a:r>
              <a:rPr lang="ru-RU" b="1" dirty="0">
                <a:solidFill>
                  <a:schemeClr val="bg1"/>
                </a:solidFill>
                <a:latin typeface="Helvetica"/>
                <a:ea typeface="Times New Roman"/>
                <a:cs typeface="Times New Roman"/>
              </a:rPr>
              <a:t>Чехословацкие легионеры (в центре </a:t>
            </a:r>
            <a:r>
              <a:rPr lang="ru-RU" b="1" dirty="0" err="1">
                <a:solidFill>
                  <a:schemeClr val="bg1"/>
                </a:solidFill>
                <a:latin typeface="Helvetica"/>
                <a:ea typeface="Times New Roman"/>
                <a:cs typeface="Times New Roman"/>
              </a:rPr>
              <a:t>Р.Гайда</a:t>
            </a:r>
            <a:r>
              <a:rPr lang="ru-RU" b="1" dirty="0">
                <a:solidFill>
                  <a:schemeClr val="bg1"/>
                </a:solidFill>
                <a:latin typeface="Helvetica"/>
                <a:ea typeface="Times New Roman"/>
                <a:cs typeface="Times New Roman"/>
              </a:rPr>
              <a:t>)</a:t>
            </a:r>
            <a:endParaRPr lang="ru-RU" sz="2000" b="1" dirty="0">
              <a:solidFill>
                <a:schemeClr val="bg1"/>
              </a:solidFill>
              <a:ea typeface="Calibri"/>
              <a:cs typeface="Times New Roman"/>
            </a:endParaRPr>
          </a:p>
        </p:txBody>
      </p:sp>
    </p:spTree>
    <p:extLst>
      <p:ext uri="{BB962C8B-B14F-4D97-AF65-F5344CB8AC3E}">
        <p14:creationId xmlns:p14="http://schemas.microsoft.com/office/powerpoint/2010/main" val="17899125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5292080" y="2466476"/>
            <a:ext cx="3523406" cy="2015936"/>
          </a:xfrm>
          <a:prstGeom prst="rect">
            <a:avLst/>
          </a:prstGeom>
        </p:spPr>
        <p:txBody>
          <a:bodyPr wrap="square">
            <a:spAutoFit/>
          </a:bodyPr>
          <a:lstStyle/>
          <a:p>
            <a:pPr>
              <a:lnSpc>
                <a:spcPts val="3000"/>
              </a:lnSpc>
              <a:spcAft>
                <a:spcPts val="600"/>
              </a:spcAft>
            </a:pPr>
            <a:r>
              <a:rPr lang="ru-RU" b="1" kern="1800" dirty="0">
                <a:solidFill>
                  <a:srgbClr val="002060"/>
                </a:solidFill>
                <a:latin typeface="Helvetica"/>
                <a:ea typeface="Times New Roman"/>
                <a:cs typeface="Times New Roman"/>
              </a:rPr>
              <a:t>Участие Александра Фадеева в революции, гражданской войне и борьбе с интервенцией на Дальнем Востоке (1917-1921 гг.)</a:t>
            </a:r>
            <a:endParaRPr lang="ru-RU" sz="900" dirty="0">
              <a:solidFill>
                <a:srgbClr val="002060"/>
              </a:solidFill>
              <a:ea typeface="Calibri"/>
              <a:cs typeface="Times New Roman"/>
            </a:endParaRPr>
          </a:p>
        </p:txBody>
      </p:sp>
      <p:pic>
        <p:nvPicPr>
          <p:cNvPr id="5" name="Рисунок 4" descr="Участие Александра Фадеева в революции, гражданской войне и борьбе с интервенцией на Дальнем Востоке (1917-1921 гг.)"/>
          <p:cNvPicPr/>
          <p:nvPr/>
        </p:nvPicPr>
        <p:blipFill>
          <a:blip r:embed="rId2">
            <a:extLst>
              <a:ext uri="{28A0092B-C50C-407E-A947-70E740481C1C}">
                <a14:useLocalDpi xmlns:a14="http://schemas.microsoft.com/office/drawing/2010/main" val="0"/>
              </a:ext>
            </a:extLst>
          </a:blip>
          <a:srcRect/>
          <a:stretch>
            <a:fillRect/>
          </a:stretch>
        </p:blipFill>
        <p:spPr bwMode="auto">
          <a:xfrm>
            <a:off x="467543" y="548680"/>
            <a:ext cx="4607615" cy="5851528"/>
          </a:xfrm>
          <a:prstGeom prst="rect">
            <a:avLst/>
          </a:prstGeom>
          <a:noFill/>
          <a:ln>
            <a:noFill/>
          </a:ln>
        </p:spPr>
      </p:pic>
    </p:spTree>
    <p:extLst>
      <p:ext uri="{BB962C8B-B14F-4D97-AF65-F5344CB8AC3E}">
        <p14:creationId xmlns:p14="http://schemas.microsoft.com/office/powerpoint/2010/main" val="29392177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420484"/>
            <a:ext cx="8280920" cy="3323987"/>
          </a:xfrm>
          <a:prstGeom prst="rect">
            <a:avLst/>
          </a:prstGeom>
        </p:spPr>
        <p:txBody>
          <a:bodyPr wrap="square">
            <a:spAutoFit/>
          </a:bodyPr>
          <a:lstStyle/>
          <a:p>
            <a:pPr>
              <a:lnSpc>
                <a:spcPts val="2100"/>
              </a:lnSpc>
              <a:spcBef>
                <a:spcPts val="450"/>
              </a:spcBef>
              <a:spcAft>
                <a:spcPts val="1500"/>
              </a:spcAft>
            </a:pPr>
            <a:r>
              <a:rPr lang="ru-RU" sz="2000" dirty="0">
                <a:solidFill>
                  <a:srgbClr val="002060"/>
                </a:solidFill>
                <a:latin typeface="Helvetica"/>
                <a:ea typeface="Times New Roman"/>
                <a:cs typeface="Times New Roman"/>
              </a:rPr>
              <a:t>После разгрома уцелевшие члены большевистской организации ушли в подполье, организовали подпольный горком и осуществляли свою деятельность через легальные массовые рабочие организации. Рабочий Красный Крест, который оказывал помощь попавшим в заключение большевикам и сторонникам советской власти, был легализован при Центральном бюро профессиональных союзов и тесно связан с большевистским подпольем через Г. Ф. </a:t>
            </a:r>
            <a:r>
              <a:rPr lang="ru-RU" sz="2000" dirty="0" err="1">
                <a:solidFill>
                  <a:srgbClr val="002060"/>
                </a:solidFill>
                <a:latin typeface="Helvetica"/>
                <a:ea typeface="Times New Roman"/>
                <a:cs typeface="Times New Roman"/>
              </a:rPr>
              <a:t>Раева</a:t>
            </a:r>
            <a:r>
              <a:rPr lang="ru-RU" sz="2000" dirty="0">
                <a:solidFill>
                  <a:srgbClr val="002060"/>
                </a:solidFill>
                <a:latin typeface="Helvetica"/>
                <a:ea typeface="Times New Roman"/>
                <a:cs typeface="Times New Roman"/>
              </a:rPr>
              <a:t>, председателя Центрального бюро. Двое членов комитета рабочего Красного Креста, З. П. </a:t>
            </a:r>
            <a:r>
              <a:rPr lang="ru-RU" sz="2000" dirty="0" err="1">
                <a:solidFill>
                  <a:srgbClr val="002060"/>
                </a:solidFill>
                <a:latin typeface="Helvetica"/>
                <a:ea typeface="Times New Roman"/>
                <a:cs typeface="Times New Roman"/>
              </a:rPr>
              <a:t>Станкова</a:t>
            </a:r>
            <a:r>
              <a:rPr lang="ru-RU" sz="2000" dirty="0">
                <a:solidFill>
                  <a:srgbClr val="002060"/>
                </a:solidFill>
                <a:latin typeface="Helvetica"/>
                <a:ea typeface="Times New Roman"/>
                <a:cs typeface="Times New Roman"/>
              </a:rPr>
              <a:t> и З. И. Секретарева, являлись одновременно и членами подпольного большевистского горкома, выполняя наряду со своими функциями в Красном Кресте большую партийную работу.</a:t>
            </a:r>
            <a:endParaRPr lang="ru-RU" sz="1600" dirty="0">
              <a:solidFill>
                <a:srgbClr val="002060"/>
              </a:solidFill>
              <a:ea typeface="Calibri"/>
              <a:cs typeface="Times New Roman"/>
            </a:endParaRPr>
          </a:p>
        </p:txBody>
      </p:sp>
    </p:spTree>
    <p:extLst>
      <p:ext uri="{BB962C8B-B14F-4D97-AF65-F5344CB8AC3E}">
        <p14:creationId xmlns:p14="http://schemas.microsoft.com/office/powerpoint/2010/main" val="14721763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4258" y="548680"/>
            <a:ext cx="8208912" cy="5324535"/>
          </a:xfrm>
          <a:prstGeom prst="rect">
            <a:avLst/>
          </a:prstGeom>
        </p:spPr>
        <p:txBody>
          <a:bodyPr wrap="square">
            <a:spAutoFit/>
          </a:bodyPr>
          <a:lstStyle/>
          <a:p>
            <a:r>
              <a:rPr lang="ru-RU" sz="2000" dirty="0">
                <a:solidFill>
                  <a:srgbClr val="002060"/>
                </a:solidFill>
                <a:latin typeface="Helvetica"/>
                <a:ea typeface="Times New Roman"/>
              </a:rPr>
              <a:t>Для многих из активистов рабочего Красного Креста он был дверью в большевистское подполье. Чехословацкий мятеж застал А. А. Фадеева на каникулах, в Чугуевке, и он смог вернуться во Владивосток с большими трудностями. Его двоюродный брат Всеволод Сибирцев был арестован, Игорь Сибирцев вёл подпольную работу во Владивостоке. Вместе с другими «соколятами» Александр Фадеев включился в работу Красного Креста: они таскали тяжёлые тюки и корзины с продуктами и другими вещами заключённым в тюрьму или концлагеря на Первой Речке, передавали заключённым секретную информацию в вещах, изготавливали фальшивые документы и помогали легализоваться бежавшим из лагеря или переправляли их в тайгу к партизанам, носили на цензуру в чехословацкий штаб выходившую под маркой Центрального бюро профсоюзов большевистскую газету, распространяли среди населения </a:t>
            </a:r>
            <a:r>
              <a:rPr lang="ru-RU" sz="2000" dirty="0" err="1">
                <a:solidFill>
                  <a:srgbClr val="002060"/>
                </a:solidFill>
                <a:latin typeface="Helvetica"/>
                <a:ea typeface="Times New Roman"/>
              </a:rPr>
              <a:t>неподцензурные</a:t>
            </a:r>
            <a:r>
              <a:rPr lang="ru-RU" sz="2000" dirty="0">
                <a:solidFill>
                  <a:srgbClr val="002060"/>
                </a:solidFill>
                <a:latin typeface="Helvetica"/>
                <a:ea typeface="Times New Roman"/>
              </a:rPr>
              <a:t> издания и большевистские листовки, раздавая их или расклеивая в людных местах. </a:t>
            </a:r>
            <a:endParaRPr lang="ru-RU" sz="2000" dirty="0">
              <a:solidFill>
                <a:srgbClr val="002060"/>
              </a:solidFill>
            </a:endParaRPr>
          </a:p>
        </p:txBody>
      </p:sp>
    </p:spTree>
    <p:extLst>
      <p:ext uri="{BB962C8B-B14F-4D97-AF65-F5344CB8AC3E}">
        <p14:creationId xmlns:p14="http://schemas.microsoft.com/office/powerpoint/2010/main" val="37622362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9158" y="476672"/>
            <a:ext cx="7848872" cy="5406608"/>
          </a:xfrm>
          <a:prstGeom prst="rect">
            <a:avLst/>
          </a:prstGeom>
        </p:spPr>
        <p:txBody>
          <a:bodyPr wrap="square">
            <a:spAutoFit/>
          </a:bodyPr>
          <a:lstStyle/>
          <a:p>
            <a:pPr>
              <a:lnSpc>
                <a:spcPts val="2100"/>
              </a:lnSpc>
              <a:spcBef>
                <a:spcPts val="450"/>
              </a:spcBef>
              <a:spcAft>
                <a:spcPts val="1500"/>
              </a:spcAft>
            </a:pPr>
            <a:r>
              <a:rPr lang="ru-RU" sz="2000" dirty="0">
                <a:solidFill>
                  <a:srgbClr val="002060"/>
                </a:solidFill>
                <a:latin typeface="Helvetica"/>
                <a:ea typeface="Times New Roman"/>
                <a:cs typeface="Times New Roman"/>
              </a:rPr>
              <a:t>Выполняя задания рабочего Красного Креста и большевистского подполья, Фадеев был вооружён пистолетом системы Браунинга. З. И. Секретарева вспоминала:</a:t>
            </a:r>
            <a:endParaRPr lang="ru-RU" sz="1600" dirty="0">
              <a:solidFill>
                <a:srgbClr val="002060"/>
              </a:solidFill>
              <a:ea typeface="Calibri"/>
              <a:cs typeface="Times New Roman"/>
            </a:endParaRPr>
          </a:p>
          <a:p>
            <a:pPr>
              <a:lnSpc>
                <a:spcPct val="115000"/>
              </a:lnSpc>
              <a:spcAft>
                <a:spcPts val="0"/>
              </a:spcAft>
            </a:pPr>
            <a:r>
              <a:rPr lang="ru-RU" sz="2000" i="1" dirty="0">
                <a:solidFill>
                  <a:srgbClr val="002060"/>
                </a:solidFill>
                <a:latin typeface="Helvetica"/>
                <a:ea typeface="Times New Roman"/>
                <a:cs typeface="Times New Roman"/>
              </a:rPr>
              <a:t>«Однажды я наблюдала с высоты Ботанической (теперь имени </a:t>
            </a:r>
            <a:r>
              <a:rPr lang="ru-RU" sz="2000" i="1" dirty="0" err="1">
                <a:solidFill>
                  <a:srgbClr val="002060"/>
                </a:solidFill>
                <a:latin typeface="Helvetica"/>
                <a:ea typeface="Times New Roman"/>
                <a:cs typeface="Times New Roman"/>
              </a:rPr>
              <a:t>Сибирцева</a:t>
            </a:r>
            <a:r>
              <a:rPr lang="ru-RU" sz="2000" i="1" dirty="0">
                <a:solidFill>
                  <a:srgbClr val="002060"/>
                </a:solidFill>
                <a:latin typeface="Helvetica"/>
                <a:ea typeface="Times New Roman"/>
                <a:cs typeface="Times New Roman"/>
              </a:rPr>
              <a:t>) улицы, как спускался вниз по Алексеевской улице Саша Фадеев, нагруженный ещё пахнувшими типографской краской листовками. В чёрном суконном плаще с чужого плеча и помятой фетровой шляпе, с пачками прокламаций под руками, сверху он казался каким-то приплюснутым, смешным. Задание состояло в том, чтобы распределить листовки между другими товарищами и распространить их по городу» </a:t>
            </a:r>
            <a:endParaRPr lang="ru-RU" sz="1600" dirty="0">
              <a:solidFill>
                <a:srgbClr val="002060"/>
              </a:solidFill>
              <a:ea typeface="Calibri"/>
              <a:cs typeface="Times New Roman"/>
            </a:endParaRPr>
          </a:p>
          <a:p>
            <a:pPr>
              <a:lnSpc>
                <a:spcPts val="2100"/>
              </a:lnSpc>
              <a:spcBef>
                <a:spcPts val="450"/>
              </a:spcBef>
              <a:spcAft>
                <a:spcPts val="1500"/>
              </a:spcAft>
            </a:pPr>
            <a:r>
              <a:rPr lang="ru-RU" sz="2000" dirty="0">
                <a:solidFill>
                  <a:srgbClr val="002060"/>
                </a:solidFill>
                <a:latin typeface="Helvetica"/>
                <a:ea typeface="Times New Roman"/>
                <a:cs typeface="Times New Roman"/>
              </a:rPr>
              <a:t>Однажды А. Фадеев вместе с одной из девушек-подпольщиц приклеил листовку на двери чехословацкого штаба</a:t>
            </a:r>
            <a:r>
              <a:rPr lang="ru-RU" sz="2000" dirty="0" smtClean="0">
                <a:solidFill>
                  <a:srgbClr val="002060"/>
                </a:solidFill>
                <a:latin typeface="Helvetica"/>
                <a:ea typeface="Times New Roman"/>
                <a:cs typeface="Times New Roman"/>
              </a:rPr>
              <a:t>.</a:t>
            </a:r>
          </a:p>
          <a:p>
            <a:pPr>
              <a:lnSpc>
                <a:spcPts val="2100"/>
              </a:lnSpc>
              <a:spcBef>
                <a:spcPts val="450"/>
              </a:spcBef>
              <a:spcAft>
                <a:spcPts val="1500"/>
              </a:spcAft>
            </a:pPr>
            <a:r>
              <a:rPr lang="ru-RU" sz="2000" dirty="0">
                <a:solidFill>
                  <a:srgbClr val="002060"/>
                </a:solidFill>
                <a:latin typeface="Helvetica"/>
                <a:ea typeface="Times New Roman"/>
              </a:rPr>
              <a:t>В сентябре 1918 года Александр Фадеев вступил в РКП(б).</a:t>
            </a:r>
            <a:endParaRPr lang="ru-RU" sz="2000" dirty="0">
              <a:solidFill>
                <a:srgbClr val="002060"/>
              </a:solidFill>
              <a:ea typeface="Calibri"/>
              <a:cs typeface="Times New Roman"/>
            </a:endParaRPr>
          </a:p>
        </p:txBody>
      </p:sp>
    </p:spTree>
    <p:extLst>
      <p:ext uri="{BB962C8B-B14F-4D97-AF65-F5344CB8AC3E}">
        <p14:creationId xmlns:p14="http://schemas.microsoft.com/office/powerpoint/2010/main" val="32600033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Интервенты во Владивостоке"/>
          <p:cNvPicPr/>
          <p:nvPr/>
        </p:nvPicPr>
        <p:blipFill>
          <a:blip r:embed="rId2">
            <a:extLst>
              <a:ext uri="{28A0092B-C50C-407E-A947-70E740481C1C}">
                <a14:useLocalDpi xmlns:a14="http://schemas.microsoft.com/office/drawing/2010/main" val="0"/>
              </a:ext>
            </a:extLst>
          </a:blip>
          <a:srcRect/>
          <a:stretch>
            <a:fillRect/>
          </a:stretch>
        </p:blipFill>
        <p:spPr bwMode="auto">
          <a:xfrm>
            <a:off x="395536" y="548680"/>
            <a:ext cx="7920880" cy="5184576"/>
          </a:xfrm>
          <a:prstGeom prst="rect">
            <a:avLst/>
          </a:prstGeom>
          <a:noFill/>
          <a:ln>
            <a:noFill/>
          </a:ln>
        </p:spPr>
      </p:pic>
      <p:sp>
        <p:nvSpPr>
          <p:cNvPr id="3" name="Прямоугольник 2"/>
          <p:cNvSpPr/>
          <p:nvPr/>
        </p:nvSpPr>
        <p:spPr>
          <a:xfrm>
            <a:off x="2668975" y="5949280"/>
            <a:ext cx="4433201" cy="305853"/>
          </a:xfrm>
          <a:prstGeom prst="rect">
            <a:avLst/>
          </a:prstGeom>
        </p:spPr>
        <p:txBody>
          <a:bodyPr wrap="none">
            <a:spAutoFit/>
          </a:bodyPr>
          <a:lstStyle/>
          <a:p>
            <a:pPr>
              <a:lnSpc>
                <a:spcPts val="1350"/>
              </a:lnSpc>
              <a:spcAft>
                <a:spcPts val="1000"/>
              </a:spcAft>
            </a:pPr>
            <a:r>
              <a:rPr lang="ru-RU" sz="2400" dirty="0">
                <a:solidFill>
                  <a:srgbClr val="002060"/>
                </a:solidFill>
                <a:latin typeface="Helvetica"/>
                <a:ea typeface="Times New Roman"/>
                <a:cs typeface="Times New Roman"/>
              </a:rPr>
              <a:t>Интервенты во Владивостоке</a:t>
            </a:r>
            <a:endParaRPr lang="ru-RU" sz="2800" dirty="0">
              <a:solidFill>
                <a:srgbClr val="002060"/>
              </a:solidFill>
              <a:ea typeface="Calibri"/>
              <a:cs typeface="Times New Roman"/>
            </a:endParaRPr>
          </a:p>
        </p:txBody>
      </p:sp>
    </p:spTree>
    <p:extLst>
      <p:ext uri="{BB962C8B-B14F-4D97-AF65-F5344CB8AC3E}">
        <p14:creationId xmlns:p14="http://schemas.microsoft.com/office/powerpoint/2010/main" val="21426770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332656"/>
            <a:ext cx="8208912" cy="3785652"/>
          </a:xfrm>
          <a:prstGeom prst="rect">
            <a:avLst/>
          </a:prstGeom>
        </p:spPr>
        <p:txBody>
          <a:bodyPr wrap="square">
            <a:spAutoFit/>
          </a:bodyPr>
          <a:lstStyle/>
          <a:p>
            <a:r>
              <a:rPr lang="ru-RU" sz="2000" dirty="0">
                <a:solidFill>
                  <a:srgbClr val="002060"/>
                </a:solidFill>
                <a:latin typeface="Helvetica"/>
                <a:ea typeface="Times New Roman"/>
              </a:rPr>
              <a:t>В январе 1919 года оформился Приморский подпольный обком РКП(б). Именно в это время А. А. Фадеев познакомился с лидерами большевиков Приморья — С. Г. Лазо, М. Э. </a:t>
            </a:r>
            <a:r>
              <a:rPr lang="ru-RU" sz="2000" dirty="0" err="1">
                <a:solidFill>
                  <a:srgbClr val="002060"/>
                </a:solidFill>
                <a:latin typeface="Helvetica"/>
                <a:ea typeface="Times New Roman"/>
              </a:rPr>
              <a:t>Дельвигом</a:t>
            </a:r>
            <a:r>
              <a:rPr lang="ru-RU" sz="2000" dirty="0">
                <a:solidFill>
                  <a:srgbClr val="002060"/>
                </a:solidFill>
                <a:latin typeface="Helvetica"/>
                <a:ea typeface="Times New Roman"/>
              </a:rPr>
              <a:t> и другими. Перед партийным руководством стояла задача определения тактики сопротивления белой власти и интервентам. В ходе дискуссий выявились две точки зрения. Сторонники первой считали, что необходимы переход к активной борьбе с контрреволюцией и интервентами, сплочение для этой цели рабоче-крестьянских сил и активная поддержка партизанского движения в Приморье, чем должен заняться специально созданный военный отдел при комитете для руководства партизанским движением</a:t>
            </a:r>
            <a:endParaRPr lang="ru-RU" sz="2000" dirty="0">
              <a:solidFill>
                <a:srgbClr val="002060"/>
              </a:solidFill>
            </a:endParaRPr>
          </a:p>
        </p:txBody>
      </p:sp>
    </p:spTree>
    <p:extLst>
      <p:ext uri="{BB962C8B-B14F-4D97-AF65-F5344CB8AC3E}">
        <p14:creationId xmlns:p14="http://schemas.microsoft.com/office/powerpoint/2010/main" val="42622842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89169" y="356621"/>
            <a:ext cx="7776864" cy="4316887"/>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nSpc>
                <a:spcPct val="115000"/>
              </a:lnSpc>
              <a:spcAft>
                <a:spcPts val="0"/>
              </a:spcAft>
            </a:pPr>
            <a:r>
              <a:rPr lang="ru-RU" sz="2000" i="1" dirty="0">
                <a:solidFill>
                  <a:srgbClr val="002060"/>
                </a:solidFill>
                <a:latin typeface="Helvetica"/>
                <a:ea typeface="Times New Roman"/>
                <a:cs typeface="Times New Roman"/>
              </a:rPr>
              <a:t>«Помню, как мы с Сашей из Владивостока отвозили на подводе под матрацами оружие для партизанского отряда. Саша погонял лошадь, а я сидела на телеге спиной к нему, чтобы видеть, не едет ли кто-нибудь вслед за нами. А чтобы не слышать острой тревоги внутри нас, мы громко пели. Кстати, голоса у нас были довольно мощные. Мы благополучно доставили оружие в условленное место. Я была и сама не робкого десятка, но Саша удивил меня своей выдержкой. Раньше я думала, что гимназисты и интеллигенты вообще не могут быть смелыми и бесстрашными, такими, как наши рабочие парни, но Саша разубедил меня в этом своей храбростью» </a:t>
            </a:r>
            <a:endParaRPr lang="ru-RU" sz="1600" dirty="0">
              <a:solidFill>
                <a:srgbClr val="002060"/>
              </a:solidFill>
              <a:ea typeface="Calibri"/>
              <a:cs typeface="Times New Roman"/>
            </a:endParaRPr>
          </a:p>
        </p:txBody>
      </p:sp>
    </p:spTree>
    <p:extLst>
      <p:ext uri="{BB962C8B-B14F-4D97-AF65-F5344CB8AC3E}">
        <p14:creationId xmlns:p14="http://schemas.microsoft.com/office/powerpoint/2010/main" val="15641261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83568" y="548680"/>
            <a:ext cx="7632848" cy="1977464"/>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nSpc>
                <a:spcPts val="2100"/>
              </a:lnSpc>
              <a:spcBef>
                <a:spcPts val="450"/>
              </a:spcBef>
              <a:spcAft>
                <a:spcPts val="1500"/>
              </a:spcAft>
            </a:pPr>
            <a:r>
              <a:rPr lang="ru-RU" sz="2000" dirty="0">
                <a:solidFill>
                  <a:srgbClr val="002060"/>
                </a:solidFill>
                <a:latin typeface="Helvetica"/>
                <a:ea typeface="Times New Roman"/>
                <a:cs typeface="Times New Roman"/>
              </a:rPr>
              <a:t>Весной 1919 года наметился подъём партизанского движения в Приморье, и подпольному обкому было необходимо усилить прослойку коммунистов в партизанских частях. 19 апреля во Владивостоке состоялась III подпольная Дальневосточная областная конференция РКП(б), на которой присутствовали представители от Сучана, Владивостока, Никольска-Уссурийского, Хабаровска, </a:t>
            </a:r>
            <a:r>
              <a:rPr lang="ru-RU" sz="2000" dirty="0" err="1">
                <a:solidFill>
                  <a:srgbClr val="002060"/>
                </a:solidFill>
                <a:latin typeface="Helvetica"/>
                <a:ea typeface="Times New Roman"/>
                <a:cs typeface="Times New Roman"/>
              </a:rPr>
              <a:t>Имана</a:t>
            </a:r>
            <a:r>
              <a:rPr lang="ru-RU" sz="2000" dirty="0">
                <a:solidFill>
                  <a:srgbClr val="002060"/>
                </a:solidFill>
                <a:latin typeface="Helvetica"/>
                <a:ea typeface="Times New Roman"/>
                <a:cs typeface="Times New Roman"/>
              </a:rPr>
              <a:t> и других городов.</a:t>
            </a:r>
            <a:endParaRPr lang="ru-RU" sz="1600" dirty="0">
              <a:solidFill>
                <a:srgbClr val="002060"/>
              </a:solidFill>
              <a:ea typeface="Calibri"/>
              <a:cs typeface="Times New Roman"/>
            </a:endParaRPr>
          </a:p>
        </p:txBody>
      </p:sp>
      <p:sp>
        <p:nvSpPr>
          <p:cNvPr id="3" name="Прямоугольник 2"/>
          <p:cNvSpPr/>
          <p:nvPr/>
        </p:nvSpPr>
        <p:spPr>
          <a:xfrm>
            <a:off x="323527" y="2924944"/>
            <a:ext cx="8540273" cy="3323987"/>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lvl="0">
              <a:lnSpc>
                <a:spcPts val="2100"/>
              </a:lnSpc>
              <a:spcBef>
                <a:spcPts val="450"/>
              </a:spcBef>
              <a:spcAft>
                <a:spcPts val="1500"/>
              </a:spcAft>
            </a:pPr>
            <a:r>
              <a:rPr lang="ru-RU" sz="2000" dirty="0">
                <a:solidFill>
                  <a:srgbClr val="002060"/>
                </a:solidFill>
                <a:latin typeface="Helvetica"/>
                <a:ea typeface="Times New Roman"/>
                <a:cs typeface="Times New Roman"/>
              </a:rPr>
              <a:t>Вот как он писал об этом спустя 30 лет:</a:t>
            </a:r>
            <a:endParaRPr lang="ru-RU" sz="1600" dirty="0">
              <a:solidFill>
                <a:srgbClr val="002060"/>
              </a:solidFill>
              <a:ea typeface="Calibri"/>
              <a:cs typeface="Times New Roman"/>
            </a:endParaRPr>
          </a:p>
          <a:p>
            <a:pPr lvl="0"/>
            <a:r>
              <a:rPr lang="ru-RU" sz="2000" i="1" dirty="0">
                <a:solidFill>
                  <a:srgbClr val="002060"/>
                </a:solidFill>
                <a:latin typeface="Helvetica"/>
                <a:ea typeface="Times New Roman"/>
              </a:rPr>
              <a:t>«Мы полны были пафоса освободительного, потому что над Сибирью и русским Дальним Востоком утвердилась к тому времени власть адмирала Колчака, более жестокая, чем старая власть. Мы полны были пафоса патриотического, потому что родную землю топтали подкованные башмаки интервентов. Как писатель своим рождением я обязан этому времени. Я познал лучшие стороны народа, из которого вышел. В течение трех лет вместе с ним я прошел тысячи километров дорог, спал под одной шинелью и ел из одного солдатского котелка» </a:t>
            </a:r>
            <a:endParaRPr lang="ru-RU" sz="2000" dirty="0">
              <a:solidFill>
                <a:srgbClr val="002060"/>
              </a:solidFill>
            </a:endParaRPr>
          </a:p>
        </p:txBody>
      </p:sp>
    </p:spTree>
    <p:extLst>
      <p:ext uri="{BB962C8B-B14F-4D97-AF65-F5344CB8AC3E}">
        <p14:creationId xmlns:p14="http://schemas.microsoft.com/office/powerpoint/2010/main" val="183200503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Сергей Георгиевич Лазо"/>
          <p:cNvPicPr/>
          <p:nvPr/>
        </p:nvPicPr>
        <p:blipFill>
          <a:blip r:embed="rId2">
            <a:extLst>
              <a:ext uri="{28A0092B-C50C-407E-A947-70E740481C1C}">
                <a14:useLocalDpi xmlns:a14="http://schemas.microsoft.com/office/drawing/2010/main" val="0"/>
              </a:ext>
            </a:extLst>
          </a:blip>
          <a:srcRect/>
          <a:stretch>
            <a:fillRect/>
          </a:stretch>
        </p:blipFill>
        <p:spPr bwMode="auto">
          <a:xfrm>
            <a:off x="251520" y="411141"/>
            <a:ext cx="5892800" cy="4419600"/>
          </a:xfrm>
          <a:prstGeom prst="rect">
            <a:avLst/>
          </a:prstGeom>
          <a:noFill/>
          <a:ln>
            <a:noFill/>
          </a:ln>
        </p:spPr>
      </p:pic>
      <p:sp>
        <p:nvSpPr>
          <p:cNvPr id="3" name="Прямоугольник 2"/>
          <p:cNvSpPr/>
          <p:nvPr/>
        </p:nvSpPr>
        <p:spPr>
          <a:xfrm>
            <a:off x="899592" y="5013176"/>
            <a:ext cx="3659400" cy="305853"/>
          </a:xfrm>
          <a:prstGeom prst="rect">
            <a:avLst/>
          </a:prstGeom>
        </p:spPr>
        <p:txBody>
          <a:bodyPr wrap="none">
            <a:spAutoFit/>
          </a:bodyPr>
          <a:lstStyle/>
          <a:p>
            <a:pPr>
              <a:lnSpc>
                <a:spcPts val="1350"/>
              </a:lnSpc>
              <a:spcAft>
                <a:spcPts val="1000"/>
              </a:spcAft>
            </a:pPr>
            <a:r>
              <a:rPr lang="ru-RU" sz="2400" dirty="0">
                <a:solidFill>
                  <a:srgbClr val="002060"/>
                </a:solidFill>
                <a:latin typeface="Helvetica"/>
                <a:ea typeface="Times New Roman"/>
                <a:cs typeface="Times New Roman"/>
              </a:rPr>
              <a:t>Сергей Георгиевич Лазо</a:t>
            </a:r>
            <a:endParaRPr lang="ru-RU" sz="2800" dirty="0">
              <a:solidFill>
                <a:srgbClr val="002060"/>
              </a:solidFill>
              <a:ea typeface="Calibri"/>
              <a:cs typeface="Times New Roman"/>
            </a:endParaRPr>
          </a:p>
        </p:txBody>
      </p:sp>
      <p:sp>
        <p:nvSpPr>
          <p:cNvPr id="4" name="Прямоугольник 3"/>
          <p:cNvSpPr/>
          <p:nvPr/>
        </p:nvSpPr>
        <p:spPr>
          <a:xfrm>
            <a:off x="6268053" y="620688"/>
            <a:ext cx="2676152" cy="5909310"/>
          </a:xfrm>
          <a:prstGeom prst="rect">
            <a:avLst/>
          </a:prstGeom>
        </p:spPr>
        <p:txBody>
          <a:bodyPr wrap="square">
            <a:spAutoFit/>
          </a:bodyPr>
          <a:lstStyle/>
          <a:p>
            <a:r>
              <a:rPr lang="ru-RU" dirty="0">
                <a:solidFill>
                  <a:srgbClr val="002060"/>
                </a:solidFill>
                <a:latin typeface="Helvetica"/>
                <a:ea typeface="Times New Roman"/>
              </a:rPr>
              <a:t>Был заслушан доклад С. Г. Лазо «О задачах партии в Приморье» и принято решение усилить отряды партизан лучшими большевиками. Тем более что молодым большевикам грозила мобилизация в </a:t>
            </a:r>
            <a:r>
              <a:rPr lang="ru-RU" dirty="0" err="1">
                <a:solidFill>
                  <a:srgbClr val="002060"/>
                </a:solidFill>
                <a:latin typeface="Helvetica"/>
                <a:ea typeface="Times New Roman"/>
              </a:rPr>
              <a:t>колчаковскую</a:t>
            </a:r>
            <a:r>
              <a:rPr lang="ru-RU" dirty="0">
                <a:solidFill>
                  <a:srgbClr val="002060"/>
                </a:solidFill>
                <a:latin typeface="Helvetica"/>
                <a:ea typeface="Times New Roman"/>
              </a:rPr>
              <a:t> армию. Несмотря на то, что самому Фадееву мобилизация не угрожала, он вызвался вместе со своими товарищами уйти в тайгу и начать вооружённую борьбу с интервентами и белогвардейцами</a:t>
            </a:r>
            <a:endParaRPr lang="ru-RU" dirty="0">
              <a:solidFill>
                <a:srgbClr val="002060"/>
              </a:solidFill>
            </a:endParaRPr>
          </a:p>
        </p:txBody>
      </p:sp>
    </p:spTree>
    <p:extLst>
      <p:ext uri="{BB962C8B-B14F-4D97-AF65-F5344CB8AC3E}">
        <p14:creationId xmlns:p14="http://schemas.microsoft.com/office/powerpoint/2010/main" val="21616048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474345"/>
            <a:ext cx="8280920" cy="5262979"/>
          </a:xfrm>
          <a:prstGeom prst="rect">
            <a:avLst/>
          </a:prstGeom>
        </p:spPr>
        <p:txBody>
          <a:bodyPr wrap="square">
            <a:spAutoFit/>
          </a:bodyPr>
          <a:lstStyle/>
          <a:p>
            <a:r>
              <a:rPr lang="ru-RU" sz="2400" dirty="0">
                <a:solidFill>
                  <a:srgbClr val="002060"/>
                </a:solidFill>
                <a:latin typeface="Helvetica"/>
                <a:ea typeface="Times New Roman"/>
              </a:rPr>
              <a:t>Отказавшись от сдачи выпускных экзаменов, Александр Фадеев отправился в </a:t>
            </a:r>
            <a:r>
              <a:rPr lang="ru-RU" sz="2400" dirty="0" err="1">
                <a:solidFill>
                  <a:srgbClr val="002060"/>
                </a:solidFill>
                <a:latin typeface="Helvetica"/>
                <a:ea typeface="Times New Roman"/>
              </a:rPr>
              <a:t>Сучанскую</a:t>
            </a:r>
            <a:r>
              <a:rPr lang="ru-RU" sz="2400" dirty="0">
                <a:solidFill>
                  <a:srgbClr val="002060"/>
                </a:solidFill>
                <a:latin typeface="Helvetica"/>
                <a:ea typeface="Times New Roman"/>
              </a:rPr>
              <a:t> долину — центр партизанского движения в Приморье. Добравшись до Шкотово, он сел в поезд до станции </a:t>
            </a:r>
            <a:r>
              <a:rPr lang="ru-RU" sz="2400" dirty="0" err="1">
                <a:solidFill>
                  <a:srgbClr val="002060"/>
                </a:solidFill>
                <a:latin typeface="Helvetica"/>
                <a:ea typeface="Times New Roman"/>
              </a:rPr>
              <a:t>Кангауз</a:t>
            </a:r>
            <a:r>
              <a:rPr lang="ru-RU" sz="2400" dirty="0">
                <a:solidFill>
                  <a:srgbClr val="002060"/>
                </a:solidFill>
                <a:latin typeface="Helvetica"/>
                <a:ea typeface="Times New Roman"/>
              </a:rPr>
              <a:t> (ныне </a:t>
            </a:r>
            <a:r>
              <a:rPr lang="ru-RU" sz="2400" dirty="0" err="1">
                <a:solidFill>
                  <a:srgbClr val="002060"/>
                </a:solidFill>
                <a:latin typeface="Helvetica"/>
                <a:ea typeface="Times New Roman"/>
              </a:rPr>
              <a:t>Анисимовка</a:t>
            </a:r>
            <a:r>
              <a:rPr lang="ru-RU" sz="2400" dirty="0">
                <a:solidFill>
                  <a:srgbClr val="002060"/>
                </a:solidFill>
                <a:latin typeface="Helvetica"/>
                <a:ea typeface="Times New Roman"/>
              </a:rPr>
              <a:t>), по узкоколейке добрался до станции </a:t>
            </a:r>
            <a:r>
              <a:rPr lang="ru-RU" sz="2400" dirty="0" err="1">
                <a:solidFill>
                  <a:srgbClr val="002060"/>
                </a:solidFill>
                <a:latin typeface="Helvetica"/>
                <a:ea typeface="Times New Roman"/>
              </a:rPr>
              <a:t>Сица</a:t>
            </a:r>
            <a:r>
              <a:rPr lang="ru-RU" sz="2400" dirty="0">
                <a:solidFill>
                  <a:srgbClr val="002060"/>
                </a:solidFill>
                <a:latin typeface="Helvetica"/>
                <a:ea typeface="Times New Roman"/>
              </a:rPr>
              <a:t> и на конспиративной квартире получил направление в </a:t>
            </a:r>
            <a:r>
              <a:rPr lang="ru-RU" sz="2400" dirty="0" err="1">
                <a:solidFill>
                  <a:srgbClr val="002060"/>
                </a:solidFill>
                <a:latin typeface="Helvetica"/>
                <a:ea typeface="Times New Roman"/>
              </a:rPr>
              <a:t>Сучанский</a:t>
            </a:r>
            <a:r>
              <a:rPr lang="ru-RU" sz="2400" dirty="0">
                <a:solidFill>
                  <a:srgbClr val="002060"/>
                </a:solidFill>
                <a:latin typeface="Helvetica"/>
                <a:ea typeface="Times New Roman"/>
              </a:rPr>
              <a:t> отряд, штаб которого располагался во </a:t>
            </a:r>
            <a:r>
              <a:rPr lang="ru-RU" sz="2400" dirty="0" err="1">
                <a:solidFill>
                  <a:srgbClr val="002060"/>
                </a:solidFill>
                <a:latin typeface="Helvetica"/>
                <a:ea typeface="Times New Roman"/>
              </a:rPr>
              <a:t>Фроловке</a:t>
            </a:r>
            <a:r>
              <a:rPr lang="ru-RU" sz="2400" dirty="0">
                <a:solidFill>
                  <a:srgbClr val="002060"/>
                </a:solidFill>
                <a:latin typeface="Helvetica"/>
                <a:ea typeface="Times New Roman"/>
              </a:rPr>
              <a:t> — партизанской столице Приморья. Там его уже ожидали старые друзья — «соколята» и «мушкетёры», — отправившиеся в партизанский край из Владивостока за несколько недель до Фадеева. Перед отъездом все подпольщики получили поддельные паспорта с вымышленными фамилиями. Так Александр Фадеев на несколько лет стал Александром Булыгой. </a:t>
            </a:r>
            <a:endParaRPr lang="ru-RU" sz="2400" dirty="0">
              <a:solidFill>
                <a:srgbClr val="002060"/>
              </a:solidFill>
            </a:endParaRPr>
          </a:p>
        </p:txBody>
      </p:sp>
    </p:spTree>
    <p:extLst>
      <p:ext uri="{BB962C8B-B14F-4D97-AF65-F5344CB8AC3E}">
        <p14:creationId xmlns:p14="http://schemas.microsoft.com/office/powerpoint/2010/main" val="161919706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548680"/>
            <a:ext cx="7848872" cy="2785378"/>
          </a:xfrm>
          <a:prstGeom prst="rect">
            <a:avLst/>
          </a:prstGeom>
        </p:spPr>
        <p:txBody>
          <a:bodyPr wrap="square">
            <a:spAutoFit/>
          </a:bodyPr>
          <a:lstStyle/>
          <a:p>
            <a:pPr>
              <a:lnSpc>
                <a:spcPts val="2100"/>
              </a:lnSpc>
              <a:spcBef>
                <a:spcPts val="450"/>
              </a:spcBef>
              <a:spcAft>
                <a:spcPts val="1500"/>
              </a:spcAft>
            </a:pPr>
            <a:r>
              <a:rPr lang="ru-RU" sz="2000" dirty="0">
                <a:solidFill>
                  <a:srgbClr val="002060"/>
                </a:solidFill>
                <a:latin typeface="Helvetica"/>
                <a:ea typeface="Times New Roman"/>
                <a:cs typeface="Times New Roman"/>
              </a:rPr>
              <a:t>Лев Никулин вспоминал: «Партийная кличка, которую он придумал себе, — “Булыга” — вызывала у него улыбку: — Почему Булыга? Сам не понимаю». В. И. Даль давал такое объяснение слову «булыга» — «крупный окатыш, валун, булыжный камень, иногда большой обломок, округленный природою, </a:t>
            </a:r>
            <a:r>
              <a:rPr lang="ru-RU" sz="2000" dirty="0" err="1">
                <a:solidFill>
                  <a:srgbClr val="002060"/>
                </a:solidFill>
                <a:latin typeface="Helvetica"/>
                <a:ea typeface="Times New Roman"/>
                <a:cs typeface="Times New Roman"/>
              </a:rPr>
              <a:t>водою</a:t>
            </a:r>
            <a:r>
              <a:rPr lang="ru-RU" sz="2000" dirty="0" err="1" smtClean="0">
                <a:solidFill>
                  <a:srgbClr val="002060"/>
                </a:solidFill>
                <a:latin typeface="Helvetica"/>
                <a:ea typeface="Times New Roman"/>
                <a:cs typeface="Times New Roman"/>
              </a:rPr>
              <a:t>».Как</a:t>
            </a:r>
            <a:r>
              <a:rPr lang="ru-RU" sz="2000" dirty="0" smtClean="0">
                <a:solidFill>
                  <a:srgbClr val="002060"/>
                </a:solidFill>
                <a:latin typeface="Helvetica"/>
                <a:ea typeface="Times New Roman"/>
                <a:cs typeface="Times New Roman"/>
              </a:rPr>
              <a:t> </a:t>
            </a:r>
            <a:r>
              <a:rPr lang="ru-RU" sz="2000" dirty="0">
                <a:solidFill>
                  <a:srgbClr val="002060"/>
                </a:solidFill>
                <a:latin typeface="Helvetica"/>
                <a:ea typeface="Times New Roman"/>
                <a:cs typeface="Times New Roman"/>
              </a:rPr>
              <a:t>вспоминал командующий партизанскими отрядами </a:t>
            </a:r>
            <a:r>
              <a:rPr lang="ru-RU" sz="2000" dirty="0" err="1">
                <a:solidFill>
                  <a:srgbClr val="002060"/>
                </a:solidFill>
                <a:latin typeface="Helvetica"/>
                <a:ea typeface="Times New Roman"/>
                <a:cs typeface="Times New Roman"/>
              </a:rPr>
              <a:t>Сучанского</a:t>
            </a:r>
            <a:r>
              <a:rPr lang="ru-RU" sz="2000" dirty="0">
                <a:solidFill>
                  <a:srgbClr val="002060"/>
                </a:solidFill>
                <a:latin typeface="Helvetica"/>
                <a:ea typeface="Times New Roman"/>
                <a:cs typeface="Times New Roman"/>
              </a:rPr>
              <a:t> района Н. К. </a:t>
            </a:r>
            <a:r>
              <a:rPr lang="ru-RU" sz="2000" dirty="0" err="1">
                <a:solidFill>
                  <a:srgbClr val="002060"/>
                </a:solidFill>
                <a:latin typeface="Helvetica"/>
                <a:ea typeface="Times New Roman"/>
                <a:cs typeface="Times New Roman"/>
              </a:rPr>
              <a:t>Ильюхов</a:t>
            </a:r>
            <a:r>
              <a:rPr lang="ru-RU" sz="2000" dirty="0">
                <a:solidFill>
                  <a:srgbClr val="002060"/>
                </a:solidFill>
                <a:latin typeface="Helvetica"/>
                <a:ea typeface="Times New Roman"/>
                <a:cs typeface="Times New Roman"/>
              </a:rPr>
              <a:t>, приток городской молодёжи в партизанское движение благотворно сказался на агитационно-пропагандистской работе, которую партизаны проводили среди местного населения:</a:t>
            </a:r>
            <a:endParaRPr lang="ru-RU" sz="1600" dirty="0">
              <a:solidFill>
                <a:srgbClr val="002060"/>
              </a:solidFill>
              <a:ea typeface="Calibri"/>
              <a:cs typeface="Times New Roman"/>
            </a:endParaRPr>
          </a:p>
        </p:txBody>
      </p:sp>
    </p:spTree>
    <p:extLst>
      <p:ext uri="{BB962C8B-B14F-4D97-AF65-F5344CB8AC3E}">
        <p14:creationId xmlns:p14="http://schemas.microsoft.com/office/powerpoint/2010/main" val="3727268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260648"/>
            <a:ext cx="8712968" cy="6001643"/>
          </a:xfrm>
          <a:prstGeom prst="rect">
            <a:avLst/>
          </a:prstGeom>
        </p:spPr>
        <p:txBody>
          <a:bodyPr wrap="square">
            <a:spAutoFit/>
          </a:bodyPr>
          <a:lstStyle/>
          <a:p>
            <a:r>
              <a:rPr lang="ru-RU" sz="2400" dirty="0">
                <a:solidFill>
                  <a:srgbClr val="002060"/>
                </a:solidFill>
                <a:latin typeface="Helvetica"/>
                <a:ea typeface="Times New Roman"/>
              </a:rPr>
              <a:t>Александр Фадеев вошёл в советскую литературу пусть и молодым, но уже получившим солидный жизненный опыт человеком. Первая крупная повесть, возвестившая о появлении в советской литературе нового писателя, вышла в 1923 году («Разлив»), когда Фадееву ещё не было 22 лет. «Разгром» принёс писателю всесоюзную известность в 25 лет. Поколение писателей, пришедшее в советскую литературу с опытом революции, Гражданской войны и борьбы с интервенцией, принесло и осмысление этих событий. Они были юными по возрасту, но закалёнными в боях и пережившими столько, сколько редко приходится на всю человеческую жизнь в условиях мирного времени. «Пиши чернилами, но с кровью пополам», — завещал своим единомышленникам французский поэт Поль Верлен. Именно так и писали молодые литераторы-фронтовики, вернувшиеся из огня сражений Гражданской войны. </a:t>
            </a:r>
            <a:endParaRPr lang="ru-RU" sz="2400" dirty="0">
              <a:solidFill>
                <a:srgbClr val="002060"/>
              </a:solidFill>
            </a:endParaRPr>
          </a:p>
        </p:txBody>
      </p:sp>
    </p:spTree>
    <p:extLst>
      <p:ext uri="{BB962C8B-B14F-4D97-AF65-F5344CB8AC3E}">
        <p14:creationId xmlns:p14="http://schemas.microsoft.com/office/powerpoint/2010/main" val="25720668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Николай Кириллович Ильюхов"/>
          <p:cNvPicPr/>
          <p:nvPr/>
        </p:nvPicPr>
        <p:blipFill>
          <a:blip r:embed="rId2">
            <a:extLst>
              <a:ext uri="{28A0092B-C50C-407E-A947-70E740481C1C}">
                <a14:useLocalDpi xmlns:a14="http://schemas.microsoft.com/office/drawing/2010/main" val="0"/>
              </a:ext>
            </a:extLst>
          </a:blip>
          <a:srcRect/>
          <a:stretch>
            <a:fillRect/>
          </a:stretch>
        </p:blipFill>
        <p:spPr bwMode="auto">
          <a:xfrm>
            <a:off x="2555776" y="188641"/>
            <a:ext cx="3483074" cy="5359672"/>
          </a:xfrm>
          <a:prstGeom prst="rect">
            <a:avLst/>
          </a:prstGeom>
          <a:noFill/>
          <a:ln>
            <a:noFill/>
          </a:ln>
        </p:spPr>
      </p:pic>
      <p:sp>
        <p:nvSpPr>
          <p:cNvPr id="3" name="Прямоугольник 2"/>
          <p:cNvSpPr/>
          <p:nvPr/>
        </p:nvSpPr>
        <p:spPr>
          <a:xfrm>
            <a:off x="2011431" y="5796353"/>
            <a:ext cx="4571764" cy="305853"/>
          </a:xfrm>
          <a:prstGeom prst="rect">
            <a:avLst/>
          </a:prstGeom>
        </p:spPr>
        <p:txBody>
          <a:bodyPr wrap="none">
            <a:spAutoFit/>
          </a:bodyPr>
          <a:lstStyle/>
          <a:p>
            <a:pPr>
              <a:lnSpc>
                <a:spcPts val="1350"/>
              </a:lnSpc>
              <a:spcAft>
                <a:spcPts val="1000"/>
              </a:spcAft>
            </a:pPr>
            <a:r>
              <a:rPr lang="ru-RU" sz="2400" dirty="0">
                <a:solidFill>
                  <a:srgbClr val="002060"/>
                </a:solidFill>
                <a:latin typeface="Helvetica"/>
                <a:ea typeface="Times New Roman"/>
                <a:cs typeface="Times New Roman"/>
              </a:rPr>
              <a:t>Николай Кириллович </a:t>
            </a:r>
            <a:r>
              <a:rPr lang="ru-RU" sz="2400" dirty="0" err="1">
                <a:solidFill>
                  <a:srgbClr val="002060"/>
                </a:solidFill>
                <a:latin typeface="Helvetica"/>
                <a:ea typeface="Times New Roman"/>
                <a:cs typeface="Times New Roman"/>
              </a:rPr>
              <a:t>Ильюхов</a:t>
            </a:r>
            <a:endParaRPr lang="ru-RU" sz="2800" dirty="0">
              <a:solidFill>
                <a:srgbClr val="002060"/>
              </a:solidFill>
              <a:ea typeface="Calibri"/>
              <a:cs typeface="Times New Roman"/>
            </a:endParaRPr>
          </a:p>
        </p:txBody>
      </p:sp>
    </p:spTree>
    <p:extLst>
      <p:ext uri="{BB962C8B-B14F-4D97-AF65-F5344CB8AC3E}">
        <p14:creationId xmlns:p14="http://schemas.microsoft.com/office/powerpoint/2010/main" val="4800990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980728"/>
            <a:ext cx="8424936" cy="4915192"/>
          </a:xfrm>
          <a:prstGeom prst="rect">
            <a:avLst/>
          </a:prstGeom>
        </p:spPr>
        <p:txBody>
          <a:bodyPr wrap="square">
            <a:spAutoFit/>
          </a:bodyPr>
          <a:lstStyle/>
          <a:p>
            <a:pPr>
              <a:lnSpc>
                <a:spcPts val="2100"/>
              </a:lnSpc>
              <a:spcBef>
                <a:spcPts val="450"/>
              </a:spcBef>
              <a:spcAft>
                <a:spcPts val="1500"/>
              </a:spcAft>
            </a:pPr>
            <a:r>
              <a:rPr lang="ru-RU" dirty="0">
                <a:solidFill>
                  <a:srgbClr val="002060"/>
                </a:solidFill>
                <a:latin typeface="Helvetica"/>
                <a:ea typeface="Times New Roman"/>
                <a:cs typeface="Times New Roman"/>
              </a:rPr>
              <a:t>В партизанском отряде А. А. Фадеев сначала нёс караульную службу у штаба, а затем отправился в </a:t>
            </a:r>
            <a:r>
              <a:rPr lang="ru-RU" dirty="0" err="1">
                <a:solidFill>
                  <a:srgbClr val="002060"/>
                </a:solidFill>
                <a:latin typeface="Helvetica"/>
                <a:ea typeface="Times New Roman"/>
                <a:cs typeface="Times New Roman"/>
              </a:rPr>
              <a:t>агитпоход</a:t>
            </a:r>
            <a:r>
              <a:rPr lang="ru-RU" dirty="0">
                <a:solidFill>
                  <a:srgbClr val="002060"/>
                </a:solidFill>
                <a:latin typeface="Helvetica"/>
                <a:ea typeface="Times New Roman"/>
                <a:cs typeface="Times New Roman"/>
              </a:rPr>
              <a:t> на северо-восток — в Ольгу и Тетюхе:</a:t>
            </a:r>
            <a:endParaRPr lang="ru-RU" sz="1400" dirty="0">
              <a:solidFill>
                <a:srgbClr val="002060"/>
              </a:solidFill>
              <a:ea typeface="Calibri"/>
              <a:cs typeface="Times New Roman"/>
            </a:endParaRPr>
          </a:p>
          <a:p>
            <a:pPr>
              <a:lnSpc>
                <a:spcPct val="115000"/>
              </a:lnSpc>
              <a:spcAft>
                <a:spcPts val="0"/>
              </a:spcAft>
            </a:pPr>
            <a:r>
              <a:rPr lang="ru-RU" i="1" dirty="0">
                <a:solidFill>
                  <a:srgbClr val="002060"/>
                </a:solidFill>
                <a:latin typeface="Helvetica"/>
                <a:ea typeface="Times New Roman"/>
                <a:cs typeface="Times New Roman"/>
              </a:rPr>
              <a:t>«Призывая их [крестьян] к участию в партизанских отрядах, Саша прошёл много сёл и деревень. В отличие от других, он вёл дневник, в котором тщательно и продуманно записывал всё, что видел и слышал. Тут были сведения об имущественном положении сёл, деревень и отдельных крестьян, возрастной состав населения, экономическое положение. Фадеев записывал, сколько лошадей, сколько и какой скот имели жители, давал характеристику отдельных лиц, вожаков деревень и сёл, приводил сведения о том, какое имеется оружие и в каком количестве, сколько патронов и т. д., о знатных охотниках, о хороших стрелках, о рыбаках, землепашцах. Это была своего рода перепись населения со всеми подробностями его быта и труда. Это были ценнейшие сведения, необходимые штабу» </a:t>
            </a:r>
            <a:endParaRPr lang="ru-RU" sz="1400" dirty="0">
              <a:solidFill>
                <a:srgbClr val="002060"/>
              </a:solidFill>
              <a:ea typeface="Calibri"/>
              <a:cs typeface="Times New Roman"/>
            </a:endParaRPr>
          </a:p>
        </p:txBody>
      </p:sp>
    </p:spTree>
    <p:extLst>
      <p:ext uri="{BB962C8B-B14F-4D97-AF65-F5344CB8AC3E}">
        <p14:creationId xmlns:p14="http://schemas.microsoft.com/office/powerpoint/2010/main" val="20370026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Карта Приморья с обозначением центров партизанского движения"/>
          <p:cNvPicPr/>
          <p:nvPr/>
        </p:nvPicPr>
        <p:blipFill>
          <a:blip r:embed="rId2">
            <a:extLst>
              <a:ext uri="{28A0092B-C50C-407E-A947-70E740481C1C}">
                <a14:useLocalDpi xmlns:a14="http://schemas.microsoft.com/office/drawing/2010/main" val="0"/>
              </a:ext>
            </a:extLst>
          </a:blip>
          <a:srcRect/>
          <a:stretch>
            <a:fillRect/>
          </a:stretch>
        </p:blipFill>
        <p:spPr bwMode="auto">
          <a:xfrm>
            <a:off x="2415540" y="55245"/>
            <a:ext cx="4312920" cy="6747510"/>
          </a:xfrm>
          <a:prstGeom prst="rect">
            <a:avLst/>
          </a:prstGeom>
          <a:noFill/>
          <a:ln>
            <a:noFill/>
          </a:ln>
        </p:spPr>
      </p:pic>
      <p:sp>
        <p:nvSpPr>
          <p:cNvPr id="3" name="Прямоугольник 2"/>
          <p:cNvSpPr/>
          <p:nvPr/>
        </p:nvSpPr>
        <p:spPr>
          <a:xfrm>
            <a:off x="467544" y="6136582"/>
            <a:ext cx="4572000" cy="646331"/>
          </a:xfrm>
          <a:prstGeom prst="rect">
            <a:avLst/>
          </a:prstGeom>
        </p:spPr>
        <p:txBody>
          <a:bodyPr>
            <a:spAutoFit/>
          </a:bodyPr>
          <a:lstStyle/>
          <a:p>
            <a:pPr>
              <a:spcAft>
                <a:spcPts val="1000"/>
              </a:spcAft>
            </a:pPr>
            <a:r>
              <a:rPr lang="ru-RU" b="1" dirty="0">
                <a:solidFill>
                  <a:srgbClr val="000000"/>
                </a:solidFill>
                <a:latin typeface="Helvetica"/>
                <a:ea typeface="Times New Roman"/>
                <a:cs typeface="Times New Roman"/>
              </a:rPr>
              <a:t>Карта Приморья с обозначением центров партизанского движения</a:t>
            </a:r>
            <a:endParaRPr lang="ru-RU" sz="2000" b="1" dirty="0">
              <a:ea typeface="Calibri"/>
              <a:cs typeface="Times New Roman"/>
            </a:endParaRPr>
          </a:p>
        </p:txBody>
      </p:sp>
    </p:spTree>
    <p:extLst>
      <p:ext uri="{BB962C8B-B14F-4D97-AF65-F5344CB8AC3E}">
        <p14:creationId xmlns:p14="http://schemas.microsoft.com/office/powerpoint/2010/main" val="162872282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476672"/>
            <a:ext cx="7992888" cy="5670783"/>
          </a:xfrm>
          <a:prstGeom prst="rect">
            <a:avLst/>
          </a:prstGeom>
        </p:spPr>
        <p:txBody>
          <a:bodyPr wrap="square">
            <a:spAutoFit/>
          </a:bodyPr>
          <a:lstStyle/>
          <a:p>
            <a:pPr>
              <a:lnSpc>
                <a:spcPts val="2100"/>
              </a:lnSpc>
              <a:spcBef>
                <a:spcPts val="450"/>
              </a:spcBef>
              <a:spcAft>
                <a:spcPts val="1500"/>
              </a:spcAft>
            </a:pPr>
            <a:r>
              <a:rPr lang="ru-RU" sz="2000" dirty="0">
                <a:solidFill>
                  <a:srgbClr val="002060"/>
                </a:solidFill>
                <a:latin typeface="Helvetica"/>
                <a:ea typeface="Times New Roman"/>
                <a:cs typeface="Times New Roman"/>
              </a:rPr>
              <a:t>После возвращения, в июне 1919 года, он вместе с остальными «мушкетёрами» был зачислен бойцом в </a:t>
            </a:r>
            <a:r>
              <a:rPr lang="ru-RU" sz="2000" dirty="0" err="1">
                <a:solidFill>
                  <a:srgbClr val="002060"/>
                </a:solidFill>
                <a:latin typeface="Helvetica"/>
                <a:ea typeface="Times New Roman"/>
                <a:cs typeface="Times New Roman"/>
              </a:rPr>
              <a:t>Новолитовскую</a:t>
            </a:r>
            <a:r>
              <a:rPr lang="ru-RU" sz="2000" dirty="0">
                <a:solidFill>
                  <a:srgbClr val="002060"/>
                </a:solidFill>
                <a:latin typeface="Helvetica"/>
                <a:ea typeface="Times New Roman"/>
                <a:cs typeface="Times New Roman"/>
              </a:rPr>
              <a:t> роту </a:t>
            </a:r>
            <a:r>
              <a:rPr lang="ru-RU" sz="2000" dirty="0" err="1">
                <a:solidFill>
                  <a:srgbClr val="002060"/>
                </a:solidFill>
                <a:latin typeface="Helvetica"/>
                <a:ea typeface="Times New Roman"/>
                <a:cs typeface="Times New Roman"/>
              </a:rPr>
              <a:t>Сучанского</a:t>
            </a:r>
            <a:r>
              <a:rPr lang="ru-RU" sz="2000" dirty="0">
                <a:solidFill>
                  <a:srgbClr val="002060"/>
                </a:solidFill>
                <a:latin typeface="Helvetica"/>
                <a:ea typeface="Times New Roman"/>
                <a:cs typeface="Times New Roman"/>
              </a:rPr>
              <a:t> отряда и вместе с отрядом отправился к побережью и устью Сучана, где получил настоящее боевое крещение:</a:t>
            </a:r>
            <a:endParaRPr lang="ru-RU" sz="1600" dirty="0">
              <a:solidFill>
                <a:srgbClr val="002060"/>
              </a:solidFill>
              <a:ea typeface="Calibri"/>
              <a:cs typeface="Times New Roman"/>
            </a:endParaRPr>
          </a:p>
          <a:p>
            <a:r>
              <a:rPr lang="ru-RU" sz="2000" i="1" dirty="0">
                <a:solidFill>
                  <a:srgbClr val="002060"/>
                </a:solidFill>
                <a:latin typeface="Helvetica"/>
                <a:ea typeface="Times New Roman"/>
              </a:rPr>
              <a:t>«Я на всю жизнь благодарен судьбе, что у меня в боевые годы оказалось трое таких друзей! Мы так беззаветно любили друг друга, готовы были отдать свою жизнь за всех и за каждого! Мы так старались друг перед другом не уронить себя и так заботились о сохранении чести друг друга, что сами не замечали, как постепенно воспитывали друг в друге мужество, смелость, волю и росли политически. В общем, мы были совершенно отчаянные ребята, — нас любили и в роте, и в отряде. Пётр был старше Гриши и Сани на один год, а меня — на два, он был человек очень твёрдый, не болтливый, выдержанно-храбрый, и, может быть, именно благодаря этим его качествам мы не погибли в первые же месяцы: в такие мы попадали переделки из-за нашей отчаянной юношеской безрассудной отваги» </a:t>
            </a:r>
            <a:endParaRPr lang="ru-RU" sz="2000" dirty="0">
              <a:solidFill>
                <a:srgbClr val="002060"/>
              </a:solidFill>
            </a:endParaRPr>
          </a:p>
        </p:txBody>
      </p:sp>
    </p:spTree>
    <p:extLst>
      <p:ext uri="{BB962C8B-B14F-4D97-AF65-F5344CB8AC3E}">
        <p14:creationId xmlns:p14="http://schemas.microsoft.com/office/powerpoint/2010/main" val="107786665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56388" y="260648"/>
            <a:ext cx="8280920" cy="5759525"/>
          </a:xfrm>
          <a:prstGeom prst="rect">
            <a:avLst/>
          </a:prstGeom>
        </p:spPr>
        <p:txBody>
          <a:bodyPr wrap="square">
            <a:spAutoFit/>
          </a:bodyPr>
          <a:lstStyle/>
          <a:p>
            <a:pPr>
              <a:lnSpc>
                <a:spcPts val="2100"/>
              </a:lnSpc>
              <a:spcBef>
                <a:spcPts val="450"/>
              </a:spcBef>
              <a:spcAft>
                <a:spcPts val="1500"/>
              </a:spcAft>
            </a:pPr>
            <a:r>
              <a:rPr lang="ru-RU" dirty="0">
                <a:solidFill>
                  <a:srgbClr val="002060"/>
                </a:solidFill>
                <a:latin typeface="Helvetica"/>
                <a:ea typeface="Times New Roman"/>
                <a:cs typeface="Times New Roman"/>
              </a:rPr>
              <a:t>За время, проведённое в походе и боях с противником, юные бойцы закалялись и взрослели:</a:t>
            </a:r>
            <a:endParaRPr lang="ru-RU" sz="1400" dirty="0">
              <a:solidFill>
                <a:srgbClr val="002060"/>
              </a:solidFill>
              <a:ea typeface="Calibri"/>
              <a:cs typeface="Times New Roman"/>
            </a:endParaRPr>
          </a:p>
          <a:p>
            <a:pPr>
              <a:lnSpc>
                <a:spcPct val="115000"/>
              </a:lnSpc>
              <a:spcAft>
                <a:spcPts val="0"/>
              </a:spcAft>
            </a:pPr>
            <a:r>
              <a:rPr lang="ru-RU" i="1" dirty="0">
                <a:solidFill>
                  <a:srgbClr val="002060"/>
                </a:solidFill>
                <a:latin typeface="Helvetica"/>
                <a:ea typeface="Times New Roman"/>
                <a:cs typeface="Times New Roman"/>
              </a:rPr>
              <a:t>«Многое изменилось в наших душах. Война — большая и суровая воспитательница. К этому времени мы уже испытали много тяжёлого, жестокого: видели трупы замученных карателями крестьян, потеряли в боях многих людей, которых успели полюбить, знали об арестах в городе лучших наших друзей по подполью, знали о чудовищных зверствах в контрразведках белых» </a:t>
            </a:r>
            <a:endParaRPr lang="ru-RU" sz="1400" dirty="0">
              <a:solidFill>
                <a:srgbClr val="002060"/>
              </a:solidFill>
              <a:ea typeface="Calibri"/>
              <a:cs typeface="Times New Roman"/>
            </a:endParaRPr>
          </a:p>
          <a:p>
            <a:pPr>
              <a:lnSpc>
                <a:spcPts val="2100"/>
              </a:lnSpc>
              <a:spcBef>
                <a:spcPts val="450"/>
              </a:spcBef>
              <a:spcAft>
                <a:spcPts val="1500"/>
              </a:spcAft>
            </a:pPr>
            <a:r>
              <a:rPr lang="ru-RU" dirty="0">
                <a:solidFill>
                  <a:srgbClr val="002060"/>
                </a:solidFill>
                <a:latin typeface="Helvetica"/>
                <a:ea typeface="Times New Roman"/>
                <a:cs typeface="Times New Roman"/>
              </a:rPr>
              <a:t>Партизан К. П. Серов-</a:t>
            </a:r>
            <a:r>
              <a:rPr lang="ru-RU" dirty="0" err="1">
                <a:solidFill>
                  <a:srgbClr val="002060"/>
                </a:solidFill>
                <a:latin typeface="Helvetica"/>
                <a:ea typeface="Times New Roman"/>
                <a:cs typeface="Times New Roman"/>
              </a:rPr>
              <a:t>Вишлин</a:t>
            </a:r>
            <a:r>
              <a:rPr lang="ru-RU" dirty="0">
                <a:solidFill>
                  <a:srgbClr val="002060"/>
                </a:solidFill>
                <a:latin typeface="Helvetica"/>
                <a:ea typeface="Times New Roman"/>
                <a:cs typeface="Times New Roman"/>
              </a:rPr>
              <a:t> встретил Александра Фадеева с товарищами в Анучино в июле 1919 года:</a:t>
            </a:r>
            <a:endParaRPr lang="ru-RU" sz="1400" dirty="0">
              <a:solidFill>
                <a:srgbClr val="002060"/>
              </a:solidFill>
              <a:ea typeface="Calibri"/>
              <a:cs typeface="Times New Roman"/>
            </a:endParaRPr>
          </a:p>
          <a:p>
            <a:pPr>
              <a:lnSpc>
                <a:spcPct val="115000"/>
              </a:lnSpc>
              <a:spcAft>
                <a:spcPts val="0"/>
              </a:spcAft>
            </a:pPr>
            <a:r>
              <a:rPr lang="ru-RU" i="1" dirty="0">
                <a:solidFill>
                  <a:srgbClr val="002060"/>
                </a:solidFill>
                <a:latin typeface="Helvetica"/>
                <a:ea typeface="Times New Roman"/>
                <a:cs typeface="Times New Roman"/>
              </a:rPr>
              <a:t>«Выйдя из штаба, я увидел четырёх парней, трое из них в форменных тужурках Владивостокского коммерческого училища. Было в этих ребятах что-то очень привлекательное, жизнерадостное, и меня потянуло к ним. &lt;…&gt; На всю жизнь остались в памяти слова, сказанные Сашей Фадеевым. Глубоко задумавшись, он сказал: “Современным Тьерам не понять, что человек, одетый в броню революционных идей, твёрже камня и крепче стали”» </a:t>
            </a:r>
            <a:endParaRPr lang="ru-RU" sz="1400" dirty="0">
              <a:solidFill>
                <a:srgbClr val="002060"/>
              </a:solidFill>
              <a:ea typeface="Calibri"/>
              <a:cs typeface="Times New Roman"/>
            </a:endParaRPr>
          </a:p>
        </p:txBody>
      </p:sp>
    </p:spTree>
    <p:extLst>
      <p:ext uri="{BB962C8B-B14F-4D97-AF65-F5344CB8AC3E}">
        <p14:creationId xmlns:p14="http://schemas.microsoft.com/office/powerpoint/2010/main" val="269090450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332656"/>
            <a:ext cx="8280920" cy="5720027"/>
          </a:xfrm>
          <a:prstGeom prst="rect">
            <a:avLst/>
          </a:prstGeom>
        </p:spPr>
        <p:txBody>
          <a:bodyPr wrap="square">
            <a:spAutoFit/>
          </a:bodyPr>
          <a:lstStyle/>
          <a:p>
            <a:pPr>
              <a:lnSpc>
                <a:spcPct val="115000"/>
              </a:lnSpc>
              <a:spcAft>
                <a:spcPts val="0"/>
              </a:spcAft>
            </a:pPr>
            <a:r>
              <a:rPr lang="ru-RU" sz="2000" i="1" dirty="0">
                <a:solidFill>
                  <a:srgbClr val="002060"/>
                </a:solidFill>
                <a:latin typeface="Helvetica"/>
                <a:ea typeface="Times New Roman"/>
                <a:cs typeface="Times New Roman"/>
              </a:rPr>
              <a:t>Я очень быстро повзрослел, обрёл качества воли, выдержки, политически обогнал своё поколение на несколько лет, научился влиять на массу, преодолевать отсталость, косность в людях, идти наперекор трудностям, всё чаще обнаруживал самостоятельность в решениях и организаторские навыки — одним словом, я постепенно вырастал в ещё хотя и маленького по масштабам, но политически всё более сознательного руководителя» </a:t>
            </a:r>
            <a:r>
              <a:rPr lang="ru-RU" sz="2000" dirty="0" smtClean="0">
                <a:solidFill>
                  <a:srgbClr val="002060"/>
                </a:solidFill>
                <a:latin typeface="Helvetica"/>
                <a:ea typeface="Times New Roman"/>
                <a:cs typeface="Times New Roman"/>
              </a:rPr>
              <a:t>В </a:t>
            </a:r>
            <a:r>
              <a:rPr lang="ru-RU" sz="2000" dirty="0">
                <a:solidFill>
                  <a:srgbClr val="002060"/>
                </a:solidFill>
                <a:latin typeface="Helvetica"/>
                <a:ea typeface="Times New Roman"/>
                <a:cs typeface="Times New Roman"/>
              </a:rPr>
              <a:t>это время Фадеев осознал, что его привлекает пропагандистская и литературная работа. Он читал товарищам стихи Пушкина, Лермонтова, «Русских женщин» Некрасова… По словам Н. К. </a:t>
            </a:r>
            <a:r>
              <a:rPr lang="ru-RU" sz="2000" dirty="0" err="1">
                <a:solidFill>
                  <a:srgbClr val="002060"/>
                </a:solidFill>
                <a:latin typeface="Helvetica"/>
                <a:ea typeface="Times New Roman"/>
                <a:cs typeface="Times New Roman"/>
              </a:rPr>
              <a:t>Ильюхова</a:t>
            </a:r>
            <a:r>
              <a:rPr lang="ru-RU" sz="2000" dirty="0">
                <a:solidFill>
                  <a:srgbClr val="002060"/>
                </a:solidFill>
                <a:latin typeface="Helvetica"/>
                <a:ea typeface="Times New Roman"/>
                <a:cs typeface="Times New Roman"/>
              </a:rPr>
              <a:t>, С. Г. Лазо, выслушав его рассказ о декламаторских талантах Фадеева, сказал:</a:t>
            </a:r>
            <a:endParaRPr lang="ru-RU" sz="1600" dirty="0">
              <a:solidFill>
                <a:srgbClr val="002060"/>
              </a:solidFill>
              <a:ea typeface="Calibri"/>
              <a:cs typeface="Times New Roman"/>
            </a:endParaRPr>
          </a:p>
          <a:p>
            <a:pPr>
              <a:lnSpc>
                <a:spcPct val="115000"/>
              </a:lnSpc>
              <a:spcAft>
                <a:spcPts val="0"/>
              </a:spcAft>
            </a:pPr>
            <a:r>
              <a:rPr lang="ru-RU" sz="2000" i="1" dirty="0">
                <a:solidFill>
                  <a:srgbClr val="002060"/>
                </a:solidFill>
                <a:latin typeface="Helvetica"/>
                <a:ea typeface="Times New Roman"/>
                <a:cs typeface="Times New Roman"/>
              </a:rPr>
              <a:t>«Если Булыга прочитал поэму Некрасова так, как ты мне рассказал, значит, он сам имеет поэтические задатки… Это очень важно иметь в виду</a:t>
            </a:r>
            <a:r>
              <a:rPr lang="ru-RU" sz="2000" i="1" dirty="0" smtClean="0">
                <a:solidFill>
                  <a:srgbClr val="002060"/>
                </a:solidFill>
                <a:latin typeface="Helvetica"/>
                <a:ea typeface="Times New Roman"/>
                <a:cs typeface="Times New Roman"/>
              </a:rPr>
              <a:t>!»</a:t>
            </a:r>
            <a:r>
              <a:rPr lang="ru-RU" sz="1600" dirty="0">
                <a:solidFill>
                  <a:srgbClr val="002060"/>
                </a:solidFill>
                <a:latin typeface="Helvetica"/>
                <a:ea typeface="Times New Roman"/>
              </a:rPr>
              <a:t> </a:t>
            </a:r>
            <a:r>
              <a:rPr lang="ru-RU" sz="2000" dirty="0">
                <a:solidFill>
                  <a:srgbClr val="002060"/>
                </a:solidFill>
                <a:latin typeface="Helvetica"/>
                <a:ea typeface="Times New Roman"/>
              </a:rPr>
              <a:t>Партизан Булыга принимал участие в издании газеты «Вестник партизана», </a:t>
            </a:r>
            <a:endParaRPr lang="ru-RU" sz="2000" dirty="0">
              <a:solidFill>
                <a:srgbClr val="002060"/>
              </a:solidFill>
              <a:ea typeface="Calibri"/>
              <a:cs typeface="Times New Roman"/>
            </a:endParaRPr>
          </a:p>
        </p:txBody>
      </p:sp>
    </p:spTree>
    <p:extLst>
      <p:ext uri="{BB962C8B-B14F-4D97-AF65-F5344CB8AC3E}">
        <p14:creationId xmlns:p14="http://schemas.microsoft.com/office/powerpoint/2010/main" val="12955605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65581" y="316173"/>
            <a:ext cx="2790056" cy="6186309"/>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ru-RU" dirty="0">
                <a:solidFill>
                  <a:srgbClr val="002060"/>
                </a:solidFill>
                <a:latin typeface="Helvetica"/>
                <a:ea typeface="Times New Roman"/>
              </a:rPr>
              <a:t>Успехи партизанского движения привели к появлению целых районов Приморья, освобождённых от власти интервентов и белогвардейцев. 27 июня 1919 года в селе Сергеевке по инициативе </a:t>
            </a:r>
            <a:r>
              <a:rPr lang="ru-RU" dirty="0" err="1">
                <a:solidFill>
                  <a:srgbClr val="002060"/>
                </a:solidFill>
                <a:latin typeface="Helvetica"/>
                <a:ea typeface="Times New Roman"/>
              </a:rPr>
              <a:t>Ольгинского</a:t>
            </a:r>
            <a:r>
              <a:rPr lang="ru-RU" dirty="0">
                <a:solidFill>
                  <a:srgbClr val="002060"/>
                </a:solidFill>
                <a:latin typeface="Helvetica"/>
                <a:ea typeface="Times New Roman"/>
              </a:rPr>
              <a:t> Временного военно-революционного штаба был созван съезд трудящихся </a:t>
            </a:r>
            <a:r>
              <a:rPr lang="ru-RU" dirty="0" err="1">
                <a:solidFill>
                  <a:srgbClr val="002060"/>
                </a:solidFill>
                <a:latin typeface="Helvetica"/>
                <a:ea typeface="Times New Roman"/>
              </a:rPr>
              <a:t>Ольгинского</a:t>
            </a:r>
            <a:r>
              <a:rPr lang="ru-RU" dirty="0">
                <a:solidFill>
                  <a:srgbClr val="002060"/>
                </a:solidFill>
                <a:latin typeface="Helvetica"/>
                <a:ea typeface="Times New Roman"/>
              </a:rPr>
              <a:t> уезда, на который съехалось 140 делегатов, в том числе и А. А. Фадеев и </a:t>
            </a:r>
            <a:r>
              <a:rPr lang="ru-RU" dirty="0" err="1">
                <a:solidFill>
                  <a:srgbClr val="002060"/>
                </a:solidFill>
                <a:latin typeface="Helvetica"/>
                <a:ea typeface="Times New Roman"/>
              </a:rPr>
              <a:t>И</a:t>
            </a:r>
            <a:r>
              <a:rPr lang="ru-RU" dirty="0">
                <a:solidFill>
                  <a:srgbClr val="002060"/>
                </a:solidFill>
                <a:latin typeface="Helvetica"/>
                <a:ea typeface="Times New Roman"/>
              </a:rPr>
              <a:t>. М. Сибирцев. Александр Фадеев вошёл в состав мандатной комиссии</a:t>
            </a:r>
            <a:endParaRPr lang="ru-RU" dirty="0">
              <a:solidFill>
                <a:srgbClr val="002060"/>
              </a:solidFill>
            </a:endParaRPr>
          </a:p>
        </p:txBody>
      </p:sp>
      <p:sp>
        <p:nvSpPr>
          <p:cNvPr id="3" name="Прямоугольник 2"/>
          <p:cNvSpPr/>
          <p:nvPr/>
        </p:nvSpPr>
        <p:spPr>
          <a:xfrm>
            <a:off x="4067944" y="562394"/>
            <a:ext cx="4572000" cy="5940088"/>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r>
              <a:rPr lang="ru-RU" sz="2000" dirty="0">
                <a:solidFill>
                  <a:srgbClr val="002060"/>
                </a:solidFill>
                <a:latin typeface="Helvetica"/>
                <a:ea typeface="Times New Roman"/>
              </a:rPr>
              <a:t>Съезд постановил считать Омское правительство Колчака врагом народа и призвал трудящихся вести беспощадную борьбу с интервентами и белогвардейцами. Единственно законной властью в России съезд признал Советы рабочих, крестьянских и красноармейских депутатов и постановил восстановить советскую власть на всей территории </a:t>
            </a:r>
            <a:r>
              <a:rPr lang="ru-RU" sz="2000" dirty="0" err="1">
                <a:solidFill>
                  <a:srgbClr val="002060"/>
                </a:solidFill>
                <a:latin typeface="Helvetica"/>
                <a:ea typeface="Times New Roman"/>
              </a:rPr>
              <a:t>Ольгинского</a:t>
            </a:r>
            <a:r>
              <a:rPr lang="ru-RU" sz="2000" dirty="0">
                <a:solidFill>
                  <a:srgbClr val="002060"/>
                </a:solidFill>
                <a:latin typeface="Helvetica"/>
                <a:ea typeface="Times New Roman"/>
              </a:rPr>
              <a:t> уезда. На съезде был избран уездный исполнительный комитет Советов крестьянских, рабочих и партизанских депутатов. Командующим партизанскими силами Приморья был избран Сергей Лазо. Выступил на съезде и Александр Фадеев:</a:t>
            </a:r>
            <a:endParaRPr lang="ru-RU" sz="2000" dirty="0">
              <a:solidFill>
                <a:srgbClr val="002060"/>
              </a:solidFill>
            </a:endParaRPr>
          </a:p>
        </p:txBody>
      </p:sp>
    </p:spTree>
    <p:extLst>
      <p:ext uri="{BB962C8B-B14F-4D97-AF65-F5344CB8AC3E}">
        <p14:creationId xmlns:p14="http://schemas.microsoft.com/office/powerpoint/2010/main" val="416103110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88142" y="548680"/>
            <a:ext cx="8568952" cy="5016758"/>
          </a:xfrm>
          <a:prstGeom prst="rect">
            <a:avLst/>
          </a:prstGeom>
        </p:spPr>
        <p:txBody>
          <a:bodyPr wrap="square">
            <a:spAutoFit/>
          </a:bodyPr>
          <a:lstStyle/>
          <a:p>
            <a:r>
              <a:rPr lang="ru-RU" sz="2000" dirty="0">
                <a:solidFill>
                  <a:srgbClr val="002060"/>
                </a:solidFill>
                <a:latin typeface="Helvetica"/>
                <a:ea typeface="Times New Roman"/>
              </a:rPr>
              <a:t>Вскоре после </a:t>
            </a:r>
            <a:r>
              <a:rPr lang="ru-RU" sz="2000" dirty="0" err="1">
                <a:solidFill>
                  <a:srgbClr val="002060"/>
                </a:solidFill>
                <a:latin typeface="Helvetica"/>
                <a:ea typeface="Times New Roman"/>
              </a:rPr>
              <a:t>Ольгинского</a:t>
            </a:r>
            <a:r>
              <a:rPr lang="ru-RU" sz="2000" dirty="0">
                <a:solidFill>
                  <a:srgbClr val="002060"/>
                </a:solidFill>
                <a:latin typeface="Helvetica"/>
                <a:ea typeface="Times New Roman"/>
              </a:rPr>
              <a:t> съезда войска интервентов и белых начали наступление на </a:t>
            </a:r>
            <a:r>
              <a:rPr lang="ru-RU" sz="2000" dirty="0" err="1">
                <a:solidFill>
                  <a:srgbClr val="002060"/>
                </a:solidFill>
                <a:latin typeface="Helvetica"/>
                <a:ea typeface="Times New Roman"/>
              </a:rPr>
              <a:t>Сучанскую</a:t>
            </a:r>
            <a:r>
              <a:rPr lang="ru-RU" sz="2000" dirty="0">
                <a:solidFill>
                  <a:srgbClr val="002060"/>
                </a:solidFill>
                <a:latin typeface="Helvetica"/>
                <a:ea typeface="Times New Roman"/>
              </a:rPr>
              <a:t> и </a:t>
            </a:r>
            <a:r>
              <a:rPr lang="ru-RU" sz="2000" dirty="0" err="1">
                <a:solidFill>
                  <a:srgbClr val="002060"/>
                </a:solidFill>
                <a:latin typeface="Helvetica"/>
                <a:ea typeface="Times New Roman"/>
              </a:rPr>
              <a:t>Анучинскую</a:t>
            </a:r>
            <a:r>
              <a:rPr lang="ru-RU" sz="2000" dirty="0">
                <a:solidFill>
                  <a:srgbClr val="002060"/>
                </a:solidFill>
                <a:latin typeface="Helvetica"/>
                <a:ea typeface="Times New Roman"/>
              </a:rPr>
              <a:t> долины, вытесняя партизан на север, в </a:t>
            </a:r>
            <a:r>
              <a:rPr lang="ru-RU" sz="2000" dirty="0" err="1">
                <a:solidFill>
                  <a:srgbClr val="002060"/>
                </a:solidFill>
                <a:latin typeface="Helvetica"/>
                <a:ea typeface="Times New Roman"/>
              </a:rPr>
              <a:t>Спасско-Иманский</a:t>
            </a:r>
            <a:r>
              <a:rPr lang="ru-RU" sz="2000" dirty="0">
                <a:solidFill>
                  <a:srgbClr val="002060"/>
                </a:solidFill>
                <a:latin typeface="Helvetica"/>
                <a:ea typeface="Times New Roman"/>
              </a:rPr>
              <a:t> район. В составе отряда И. </a:t>
            </a:r>
            <a:r>
              <a:rPr lang="ru-RU" sz="2000" dirty="0" err="1">
                <a:solidFill>
                  <a:srgbClr val="002060"/>
                </a:solidFill>
                <a:latin typeface="Helvetica"/>
                <a:ea typeface="Times New Roman"/>
              </a:rPr>
              <a:t>Мелехина</a:t>
            </a:r>
            <a:r>
              <a:rPr lang="ru-RU" sz="2000" dirty="0">
                <a:solidFill>
                  <a:srgbClr val="002060"/>
                </a:solidFill>
                <a:latin typeface="Helvetica"/>
                <a:ea typeface="Times New Roman"/>
              </a:rPr>
              <a:t> ушёл и Фадеев. Маршрут, которым шёл </a:t>
            </a:r>
            <a:r>
              <a:rPr lang="ru-RU" sz="2000" dirty="0" err="1">
                <a:solidFill>
                  <a:srgbClr val="002060"/>
                </a:solidFill>
                <a:latin typeface="Helvetica"/>
                <a:ea typeface="Times New Roman"/>
              </a:rPr>
              <a:t>мелехинский</a:t>
            </a:r>
            <a:r>
              <a:rPr lang="ru-RU" sz="2000" dirty="0">
                <a:solidFill>
                  <a:srgbClr val="002060"/>
                </a:solidFill>
                <a:latin typeface="Helvetica"/>
                <a:ea typeface="Times New Roman"/>
              </a:rPr>
              <a:t> отряд, Фадеев частично воспроизвёл в «Разгроме», как и фамилии некоторых тогдашних своих товарищей. Неподалеку от </a:t>
            </a:r>
            <a:r>
              <a:rPr lang="ru-RU" sz="2000" dirty="0" err="1">
                <a:solidFill>
                  <a:srgbClr val="002060"/>
                </a:solidFill>
                <a:latin typeface="Helvetica"/>
                <a:ea typeface="Times New Roman"/>
              </a:rPr>
              <a:t>Имана</a:t>
            </a:r>
            <a:r>
              <a:rPr lang="ru-RU" sz="2000" dirty="0">
                <a:solidFill>
                  <a:srgbClr val="002060"/>
                </a:solidFill>
                <a:latin typeface="Helvetica"/>
                <a:ea typeface="Times New Roman"/>
              </a:rPr>
              <a:t> к </a:t>
            </a:r>
            <a:r>
              <a:rPr lang="ru-RU" sz="2000" dirty="0" err="1">
                <a:solidFill>
                  <a:srgbClr val="002060"/>
                </a:solidFill>
                <a:latin typeface="Helvetica"/>
                <a:ea typeface="Times New Roman"/>
              </a:rPr>
              <a:t>Мелехину</a:t>
            </a:r>
            <a:r>
              <a:rPr lang="ru-RU" sz="2000" dirty="0">
                <a:solidFill>
                  <a:srgbClr val="002060"/>
                </a:solidFill>
                <a:latin typeface="Helvetica"/>
                <a:ea typeface="Times New Roman"/>
              </a:rPr>
              <a:t> присоединяются отряды Е. Дубова (Кишкина) и Ф. Петрова-Тетерина. Будущий писатель в составе конного отряда Петрова-Тетерина участвовал в боях в районе </a:t>
            </a:r>
            <a:r>
              <a:rPr lang="ru-RU" sz="2000" dirty="0" err="1">
                <a:solidFill>
                  <a:srgbClr val="002060"/>
                </a:solidFill>
                <a:latin typeface="Helvetica"/>
                <a:ea typeface="Times New Roman"/>
              </a:rPr>
              <a:t>Молчановки</a:t>
            </a:r>
            <a:r>
              <a:rPr lang="ru-RU" sz="2000" dirty="0">
                <a:solidFill>
                  <a:srgbClr val="002060"/>
                </a:solidFill>
                <a:latin typeface="Helvetica"/>
                <a:ea typeface="Times New Roman"/>
              </a:rPr>
              <a:t>, </a:t>
            </a:r>
            <a:r>
              <a:rPr lang="ru-RU" sz="2000" dirty="0" err="1">
                <a:solidFill>
                  <a:srgbClr val="002060"/>
                </a:solidFill>
                <a:latin typeface="Helvetica"/>
                <a:ea typeface="Times New Roman"/>
              </a:rPr>
              <a:t>Монакино</a:t>
            </a:r>
            <a:r>
              <a:rPr lang="ru-RU" sz="2000" dirty="0">
                <a:solidFill>
                  <a:srgbClr val="002060"/>
                </a:solidFill>
                <a:latin typeface="Helvetica"/>
                <a:ea typeface="Times New Roman"/>
              </a:rPr>
              <a:t> и </a:t>
            </a:r>
            <a:r>
              <a:rPr lang="ru-RU" sz="2000" dirty="0" err="1">
                <a:solidFill>
                  <a:srgbClr val="002060"/>
                </a:solidFill>
                <a:latin typeface="Helvetica"/>
                <a:ea typeface="Times New Roman"/>
              </a:rPr>
              <a:t>Вангоу</a:t>
            </a:r>
            <a:r>
              <a:rPr lang="ru-RU" sz="2000" dirty="0">
                <a:solidFill>
                  <a:srgbClr val="002060"/>
                </a:solidFill>
                <a:latin typeface="Helvetica"/>
                <a:ea typeface="Times New Roman"/>
              </a:rPr>
              <a:t>. В начале осени 1919 года Фадеев вместе с Игорем </a:t>
            </a:r>
            <a:r>
              <a:rPr lang="ru-RU" sz="2000" dirty="0" err="1">
                <a:solidFill>
                  <a:srgbClr val="002060"/>
                </a:solidFill>
                <a:latin typeface="Helvetica"/>
                <a:ea typeface="Times New Roman"/>
              </a:rPr>
              <a:t>Сибирцевым</a:t>
            </a:r>
            <a:r>
              <a:rPr lang="ru-RU" sz="2000" dirty="0">
                <a:solidFill>
                  <a:srgbClr val="002060"/>
                </a:solidFill>
                <a:latin typeface="Helvetica"/>
                <a:ea typeface="Times New Roman"/>
              </a:rPr>
              <a:t> прибыл в родное село — Чугуевку, считавшуюся партизанским тылом. Они работали на мельнице Козлова за одежду и еду, ремонтировали плотину на р. </a:t>
            </a:r>
            <a:r>
              <a:rPr lang="ru-RU" sz="2000" dirty="0" err="1">
                <a:solidFill>
                  <a:srgbClr val="002060"/>
                </a:solidFill>
                <a:latin typeface="Helvetica"/>
                <a:ea typeface="Times New Roman"/>
              </a:rPr>
              <a:t>Улахэ</a:t>
            </a:r>
            <a:r>
              <a:rPr lang="ru-RU" sz="2000" dirty="0">
                <a:solidFill>
                  <a:srgbClr val="002060"/>
                </a:solidFill>
                <a:latin typeface="Helvetica"/>
                <a:ea typeface="Times New Roman"/>
              </a:rPr>
              <a:t>. Когда в Чугуевку прибыл 4-й сводный партизанский отряд, братья вместе с товарищем А. А. Фадеева по Владивостокскому коммерческому училищу и большевистскому подполью Анатолием Тайновым присоединились к отряду</a:t>
            </a:r>
            <a:endParaRPr lang="ru-RU" sz="2000" dirty="0">
              <a:solidFill>
                <a:srgbClr val="002060"/>
              </a:solidFill>
            </a:endParaRPr>
          </a:p>
        </p:txBody>
      </p:sp>
    </p:spTree>
    <p:extLst>
      <p:ext uri="{BB962C8B-B14F-4D97-AF65-F5344CB8AC3E}">
        <p14:creationId xmlns:p14="http://schemas.microsoft.com/office/powerpoint/2010/main" val="77203140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188640"/>
            <a:ext cx="8208912" cy="5406608"/>
          </a:xfrm>
          <a:prstGeom prst="rect">
            <a:avLst/>
          </a:prstGeom>
        </p:spPr>
        <p:txBody>
          <a:bodyPr wrap="square">
            <a:spAutoFit/>
          </a:bodyPr>
          <a:lstStyle/>
          <a:p>
            <a:pPr>
              <a:lnSpc>
                <a:spcPts val="2100"/>
              </a:lnSpc>
              <a:spcBef>
                <a:spcPts val="450"/>
              </a:spcBef>
              <a:spcAft>
                <a:spcPts val="1500"/>
              </a:spcAft>
            </a:pPr>
            <a:r>
              <a:rPr lang="ru-RU" sz="2000" dirty="0">
                <a:solidFill>
                  <a:srgbClr val="002060"/>
                </a:solidFill>
                <a:latin typeface="Helvetica"/>
                <a:ea typeface="Times New Roman"/>
                <a:cs typeface="Times New Roman"/>
              </a:rPr>
              <a:t>Сам А. А. Фадеев вспоминал позднее:</a:t>
            </a:r>
            <a:endParaRPr lang="ru-RU" sz="1600" dirty="0">
              <a:solidFill>
                <a:srgbClr val="002060"/>
              </a:solidFill>
              <a:ea typeface="Calibri"/>
              <a:cs typeface="Times New Roman"/>
            </a:endParaRPr>
          </a:p>
          <a:p>
            <a:pPr>
              <a:lnSpc>
                <a:spcPct val="115000"/>
              </a:lnSpc>
              <a:spcAft>
                <a:spcPts val="0"/>
              </a:spcAft>
            </a:pPr>
            <a:r>
              <a:rPr lang="ru-RU" sz="2000" i="1" dirty="0">
                <a:solidFill>
                  <a:srgbClr val="002060"/>
                </a:solidFill>
                <a:latin typeface="Helvetica"/>
                <a:ea typeface="Times New Roman"/>
                <a:cs typeface="Times New Roman"/>
              </a:rPr>
              <a:t>«Осенью 1919 года, когда я впервые столкнулся с этим отрядом в селе Чугуевке, он был уже самым дисциплинированным, самым неуловимым и самым действенным партизанским отрядом. Он совершенно был лишён черт “партизанщины”. Это была настоящая сплоченная боевая воинская часть» </a:t>
            </a:r>
            <a:endParaRPr lang="ru-RU" sz="1600" dirty="0">
              <a:solidFill>
                <a:srgbClr val="002060"/>
              </a:solidFill>
              <a:ea typeface="Calibri"/>
              <a:cs typeface="Times New Roman"/>
            </a:endParaRPr>
          </a:p>
          <a:p>
            <a:pPr>
              <a:lnSpc>
                <a:spcPts val="2100"/>
              </a:lnSpc>
              <a:spcBef>
                <a:spcPts val="450"/>
              </a:spcBef>
              <a:spcAft>
                <a:spcPts val="1500"/>
              </a:spcAft>
            </a:pPr>
            <a:r>
              <a:rPr lang="ru-RU" sz="2000" dirty="0">
                <a:solidFill>
                  <a:srgbClr val="002060"/>
                </a:solidFill>
                <a:latin typeface="Helvetica"/>
                <a:ea typeface="Times New Roman"/>
                <a:cs typeface="Times New Roman"/>
              </a:rPr>
              <a:t>Тогда же состоялось знакомство Фадеева с командиром отряда И. М. Певзнером, который станет одним из главных прототипов образа Левинсона в романе «Разгром»:</a:t>
            </a:r>
            <a:endParaRPr lang="ru-RU" sz="1600" dirty="0">
              <a:solidFill>
                <a:srgbClr val="002060"/>
              </a:solidFill>
              <a:ea typeface="Calibri"/>
              <a:cs typeface="Times New Roman"/>
            </a:endParaRPr>
          </a:p>
          <a:p>
            <a:pPr>
              <a:lnSpc>
                <a:spcPct val="115000"/>
              </a:lnSpc>
              <a:spcAft>
                <a:spcPts val="0"/>
              </a:spcAft>
            </a:pPr>
            <a:r>
              <a:rPr lang="ru-RU" sz="2000" i="1" dirty="0">
                <a:solidFill>
                  <a:srgbClr val="002060"/>
                </a:solidFill>
                <a:latin typeface="Helvetica"/>
                <a:ea typeface="Times New Roman"/>
                <a:cs typeface="Times New Roman"/>
              </a:rPr>
              <a:t>«Я подошёл к избе, возле крыльца которой было особенно много народа. Там сидел на ступеньках очень маленького роста, с длинной рыжей бородой, с маузером на бедре, большеглазый и очень спокойный человек и беседовал с крестьянами» [14, с. 54].</a:t>
            </a:r>
            <a:endParaRPr lang="ru-RU" sz="1600" dirty="0">
              <a:solidFill>
                <a:srgbClr val="002060"/>
              </a:solidFill>
              <a:ea typeface="Calibri"/>
              <a:cs typeface="Times New Roman"/>
            </a:endParaRPr>
          </a:p>
          <a:p>
            <a:pPr>
              <a:lnSpc>
                <a:spcPts val="2100"/>
              </a:lnSpc>
              <a:spcBef>
                <a:spcPts val="450"/>
              </a:spcBef>
              <a:spcAft>
                <a:spcPts val="1500"/>
              </a:spcAft>
            </a:pPr>
            <a:r>
              <a:rPr lang="ru-RU" sz="2000" dirty="0">
                <a:solidFill>
                  <a:srgbClr val="002060"/>
                </a:solidFill>
                <a:latin typeface="Helvetica"/>
                <a:ea typeface="Times New Roman"/>
                <a:cs typeface="Times New Roman"/>
              </a:rPr>
              <a:t>Причины перехода Фадеева и его товарищей в 4-й сводный партизанский отряд подтверждает и М. И. Губельман:</a:t>
            </a:r>
            <a:endParaRPr lang="ru-RU" sz="1600" dirty="0">
              <a:solidFill>
                <a:srgbClr val="002060"/>
              </a:solidFill>
              <a:ea typeface="Calibri"/>
              <a:cs typeface="Times New Roman"/>
            </a:endParaRPr>
          </a:p>
        </p:txBody>
      </p:sp>
    </p:spTree>
    <p:extLst>
      <p:ext uri="{BB962C8B-B14F-4D97-AF65-F5344CB8AC3E}">
        <p14:creationId xmlns:p14="http://schemas.microsoft.com/office/powerpoint/2010/main" val="216628156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Участие Александра Фадеева в революции, гражданской войне и борьбе с интервенцией на Дальнем Востоке (1917-1921 гг.)"/>
          <p:cNvPicPr/>
          <p:nvPr/>
        </p:nvPicPr>
        <p:blipFill>
          <a:blip r:embed="rId2">
            <a:extLst>
              <a:ext uri="{28A0092B-C50C-407E-A947-70E740481C1C}">
                <a14:useLocalDpi xmlns:a14="http://schemas.microsoft.com/office/drawing/2010/main" val="0"/>
              </a:ext>
            </a:extLst>
          </a:blip>
          <a:srcRect/>
          <a:stretch>
            <a:fillRect/>
          </a:stretch>
        </p:blipFill>
        <p:spPr bwMode="auto">
          <a:xfrm>
            <a:off x="183568" y="991951"/>
            <a:ext cx="4349068" cy="4837707"/>
          </a:xfrm>
          <a:prstGeom prst="rect">
            <a:avLst/>
          </a:prstGeom>
          <a:noFill/>
          <a:ln>
            <a:noFill/>
          </a:ln>
        </p:spPr>
      </p:pic>
      <p:sp>
        <p:nvSpPr>
          <p:cNvPr id="3" name="Прямоугольник 2"/>
          <p:cNvSpPr/>
          <p:nvPr/>
        </p:nvSpPr>
        <p:spPr>
          <a:xfrm>
            <a:off x="4788024" y="1022491"/>
            <a:ext cx="3726160" cy="5016758"/>
          </a:xfrm>
          <a:prstGeom prst="rect">
            <a:avLst/>
          </a:prstGeom>
        </p:spPr>
        <p:txBody>
          <a:bodyPr wrap="square">
            <a:spAutoFit/>
          </a:bodyPr>
          <a:lstStyle/>
          <a:p>
            <a:r>
              <a:rPr lang="ru-RU" sz="2000" dirty="0">
                <a:solidFill>
                  <a:srgbClr val="002060"/>
                </a:solidFill>
                <a:latin typeface="Helvetica"/>
                <a:ea typeface="Times New Roman"/>
              </a:rPr>
              <a:t>Вскоре после вступления в отряд А. А. Фадеев принял участие в боевых операциях на Уссурийской железной дороге. Между станцией </a:t>
            </a:r>
            <a:r>
              <a:rPr lang="ru-RU" sz="2000" dirty="0" err="1">
                <a:solidFill>
                  <a:srgbClr val="002060"/>
                </a:solidFill>
                <a:latin typeface="Helvetica"/>
                <a:ea typeface="Times New Roman"/>
              </a:rPr>
              <a:t>Свиягино</a:t>
            </a:r>
            <a:r>
              <a:rPr lang="ru-RU" sz="2000" dirty="0">
                <a:solidFill>
                  <a:srgbClr val="002060"/>
                </a:solidFill>
                <a:latin typeface="Helvetica"/>
                <a:ea typeface="Times New Roman"/>
              </a:rPr>
              <a:t> и Спасском партизаны заминировали железнодорожное полотно, заложив два фугаса. После взрывов произошло крушение товарных вагонов с грузами, конвойный вагон взлетел на воздух, а партизаны погрузили на подводы трофеи и ушли в Чугуевку</a:t>
            </a:r>
            <a:endParaRPr lang="ru-RU" sz="2000" dirty="0">
              <a:solidFill>
                <a:srgbClr val="002060"/>
              </a:solidFill>
            </a:endParaRPr>
          </a:p>
        </p:txBody>
      </p:sp>
    </p:spTree>
    <p:extLst>
      <p:ext uri="{BB962C8B-B14F-4D97-AF65-F5344CB8AC3E}">
        <p14:creationId xmlns:p14="http://schemas.microsoft.com/office/powerpoint/2010/main" val="36100451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99592" y="567766"/>
            <a:ext cx="7128792" cy="2031325"/>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ru-RU" dirty="0">
                <a:solidFill>
                  <a:srgbClr val="002060"/>
                </a:solidFill>
                <a:latin typeface="Helvetica"/>
                <a:ea typeface="Times New Roman"/>
              </a:rPr>
              <a:t>Прежде чем стать писателями, они стали большевиками и прошли суровую школу борьбы за свои идеалы — Александр Фадеев, Дмитрий Фурманов, Николай Островский, Аркадий Гайдар, Борис Лавренёв, Исаак Бабель, Мате </a:t>
            </a:r>
            <a:r>
              <a:rPr lang="ru-RU" dirty="0" err="1">
                <a:solidFill>
                  <a:srgbClr val="002060"/>
                </a:solidFill>
                <a:latin typeface="Helvetica"/>
                <a:ea typeface="Times New Roman"/>
              </a:rPr>
              <a:t>Залка</a:t>
            </a:r>
            <a:r>
              <a:rPr lang="ru-RU" dirty="0">
                <a:solidFill>
                  <a:srgbClr val="002060"/>
                </a:solidFill>
                <a:latin typeface="Helvetica"/>
                <a:ea typeface="Times New Roman"/>
              </a:rPr>
              <a:t>… У каждого из них была своя судьба и свои пути в революции, что напрямую отразилось на их творчестве и индивидуальном писательском облике</a:t>
            </a:r>
            <a:endParaRPr lang="ru-RU" dirty="0">
              <a:solidFill>
                <a:srgbClr val="002060"/>
              </a:solidFill>
            </a:endParaRPr>
          </a:p>
        </p:txBody>
      </p:sp>
      <p:sp>
        <p:nvSpPr>
          <p:cNvPr id="3" name="Прямоугольник 2"/>
          <p:cNvSpPr/>
          <p:nvPr/>
        </p:nvSpPr>
        <p:spPr>
          <a:xfrm>
            <a:off x="1259632" y="3356992"/>
            <a:ext cx="6336704" cy="1977464"/>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nSpc>
                <a:spcPts val="2100"/>
              </a:lnSpc>
              <a:spcAft>
                <a:spcPts val="1500"/>
              </a:spcAft>
            </a:pPr>
            <a:r>
              <a:rPr lang="ru-RU" dirty="0">
                <a:solidFill>
                  <a:srgbClr val="000000"/>
                </a:solidFill>
                <a:latin typeface="Helvetica"/>
                <a:ea typeface="Times New Roman"/>
                <a:cs typeface="Times New Roman"/>
              </a:rPr>
              <a:t>. </a:t>
            </a:r>
            <a:r>
              <a:rPr lang="ru-RU" sz="2800" dirty="0">
                <a:solidFill>
                  <a:srgbClr val="002060"/>
                </a:solidFill>
                <a:latin typeface="Helvetica"/>
                <a:ea typeface="Times New Roman"/>
                <a:cs typeface="Times New Roman"/>
              </a:rPr>
              <a:t>В настоящей </a:t>
            </a:r>
            <a:r>
              <a:rPr lang="ru-RU" sz="2800" dirty="0" smtClean="0">
                <a:solidFill>
                  <a:srgbClr val="002060"/>
                </a:solidFill>
                <a:latin typeface="Helvetica"/>
                <a:ea typeface="Times New Roman"/>
                <a:cs typeface="Times New Roman"/>
              </a:rPr>
              <a:t>презентации рассмотрено </a:t>
            </a:r>
            <a:r>
              <a:rPr lang="ru-RU" sz="2800" dirty="0">
                <a:solidFill>
                  <a:srgbClr val="002060"/>
                </a:solidFill>
                <a:latin typeface="Helvetica"/>
                <a:ea typeface="Times New Roman"/>
                <a:cs typeface="Times New Roman"/>
              </a:rPr>
              <a:t>формирование политических взглядов А. А. Фадеева и его участие в революционном движении и борьбе за советскую власть на Дальнем Востоке</a:t>
            </a:r>
            <a:r>
              <a:rPr lang="ru-RU" dirty="0">
                <a:solidFill>
                  <a:srgbClr val="000000"/>
                </a:solidFill>
                <a:latin typeface="Helvetica"/>
                <a:ea typeface="Times New Roman"/>
                <a:cs typeface="Times New Roman"/>
              </a:rPr>
              <a:t>.</a:t>
            </a:r>
            <a:endParaRPr lang="ru-RU" sz="1400" dirty="0">
              <a:ea typeface="Calibri"/>
              <a:cs typeface="Times New Roman"/>
            </a:endParaRPr>
          </a:p>
        </p:txBody>
      </p:sp>
    </p:spTree>
    <p:extLst>
      <p:ext uri="{BB962C8B-B14F-4D97-AF65-F5344CB8AC3E}">
        <p14:creationId xmlns:p14="http://schemas.microsoft.com/office/powerpoint/2010/main" val="102755444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692696"/>
            <a:ext cx="7704856" cy="5532284"/>
          </a:xfrm>
          <a:prstGeom prst="rect">
            <a:avLst/>
          </a:prstGeom>
        </p:spPr>
        <p:txBody>
          <a:bodyPr wrap="square">
            <a:spAutoFit/>
          </a:bodyPr>
          <a:lstStyle/>
          <a:p>
            <a:pPr>
              <a:lnSpc>
                <a:spcPts val="2100"/>
              </a:lnSpc>
              <a:spcBef>
                <a:spcPts val="450"/>
              </a:spcBef>
              <a:spcAft>
                <a:spcPts val="1500"/>
              </a:spcAft>
            </a:pPr>
            <a:r>
              <a:rPr lang="ru-RU" dirty="0">
                <a:solidFill>
                  <a:srgbClr val="002060"/>
                </a:solidFill>
                <a:latin typeface="Helvetica"/>
                <a:ea typeface="Times New Roman"/>
                <a:cs typeface="Times New Roman"/>
              </a:rPr>
              <a:t>М. И. Губельман встретился с А. А. Фадеевым в Чугуевке после одного из удачных возвращений отряда с боевых операций:</a:t>
            </a:r>
            <a:endParaRPr lang="ru-RU" sz="1400" dirty="0">
              <a:solidFill>
                <a:srgbClr val="002060"/>
              </a:solidFill>
              <a:ea typeface="Calibri"/>
              <a:cs typeface="Times New Roman"/>
            </a:endParaRPr>
          </a:p>
          <a:p>
            <a:r>
              <a:rPr lang="ru-RU" i="1" dirty="0">
                <a:solidFill>
                  <a:srgbClr val="002060"/>
                </a:solidFill>
                <a:latin typeface="Helvetica"/>
                <a:ea typeface="Times New Roman"/>
              </a:rPr>
              <a:t>«Когда мы с Фадеевым снова встретились, он поделился со мною подробностями боев и налетов. Никогда не забуду, с каким увлечением Саша рассказывал об удачном спуске под откос поезда с интервентскими войсками и колчаковцами, о том огромном впечатлении, какое на него произвели выдержка и самообладание партизан в этом деле, при выполнении которого удалось разоружить белогвардейцев, захватить оружие, патроны. Он был потрясен слепой дисциплиной японских солдат. Раздавленные упавшими на них со второго яруса товарного вагона тяжестями, истекая кровью, они разбирали магазинные коробки своих винтовок и разбрасывали их части, чтобы они не достались нам. — Вот, дядя Володя, с кем нам приходится бороться! А всё-таки хотя нас мало, а бьём мы их крепко и обязательно разобьём, потому что мы сражаемся за свою землю, за свою свободную социалистическую родину. В отличие от своих товарищей по отряду, Саша замечал, продумывал, осмысливал все, что видел, слышал, чему был сам свидетелем в событиях того времени» </a:t>
            </a:r>
            <a:endParaRPr lang="ru-RU" dirty="0">
              <a:solidFill>
                <a:srgbClr val="002060"/>
              </a:solidFill>
            </a:endParaRPr>
          </a:p>
        </p:txBody>
      </p:sp>
    </p:spTree>
    <p:extLst>
      <p:ext uri="{BB962C8B-B14F-4D97-AF65-F5344CB8AC3E}">
        <p14:creationId xmlns:p14="http://schemas.microsoft.com/office/powerpoint/2010/main" val="5489520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75656" y="332656"/>
            <a:ext cx="5904656" cy="4893647"/>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ru-RU" sz="2400" dirty="0">
                <a:solidFill>
                  <a:srgbClr val="002060"/>
                </a:solidFill>
                <a:latin typeface="Helvetica"/>
                <a:ea typeface="Times New Roman"/>
              </a:rPr>
              <a:t>Игорь Сибирцев в конце 1919 года стал начальником штаба отряда, а Александр Фадеев — его помощником. После краха режима адмирала Колчака дни белой власти в Приморье были сочтены. В конце января 1920 года 4-й сводный партизанский отряд занял Спасск, не встретив сопротивления. Белые части либо сложили оружие, либо присоединились к партизанам, японцы подчёркнуто демонстрировали свой нейтралитет, но не спешили выводить войска</a:t>
            </a:r>
            <a:endParaRPr lang="ru-RU" sz="2400" dirty="0">
              <a:solidFill>
                <a:srgbClr val="002060"/>
              </a:solidFill>
            </a:endParaRPr>
          </a:p>
        </p:txBody>
      </p:sp>
    </p:spTree>
    <p:extLst>
      <p:ext uri="{BB962C8B-B14F-4D97-AF65-F5344CB8AC3E}">
        <p14:creationId xmlns:p14="http://schemas.microsoft.com/office/powerpoint/2010/main" val="415180635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Весна 1920г. Здание вокзала железнодорожной станции Евгеньевка (Спаск-Дальний). Снимок сделан японскими интервентами."/>
          <p:cNvPicPr/>
          <p:nvPr/>
        </p:nvPicPr>
        <p:blipFill>
          <a:blip r:embed="rId2">
            <a:extLst>
              <a:ext uri="{28A0092B-C50C-407E-A947-70E740481C1C}">
                <a14:useLocalDpi xmlns:a14="http://schemas.microsoft.com/office/drawing/2010/main" val="0"/>
              </a:ext>
            </a:extLst>
          </a:blip>
          <a:srcRect/>
          <a:stretch>
            <a:fillRect/>
          </a:stretch>
        </p:blipFill>
        <p:spPr bwMode="auto">
          <a:xfrm>
            <a:off x="395535" y="404664"/>
            <a:ext cx="8280921" cy="5976664"/>
          </a:xfrm>
          <a:prstGeom prst="rect">
            <a:avLst/>
          </a:prstGeom>
          <a:noFill/>
          <a:ln>
            <a:noFill/>
          </a:ln>
        </p:spPr>
      </p:pic>
      <p:sp>
        <p:nvSpPr>
          <p:cNvPr id="3" name="Прямоугольник 2"/>
          <p:cNvSpPr/>
          <p:nvPr/>
        </p:nvSpPr>
        <p:spPr>
          <a:xfrm>
            <a:off x="683365" y="4869160"/>
            <a:ext cx="7632848" cy="1015663"/>
          </a:xfrm>
          <a:prstGeom prst="rect">
            <a:avLst/>
          </a:prstGeom>
        </p:spPr>
        <p:txBody>
          <a:bodyPr wrap="square">
            <a:spAutoFit/>
          </a:bodyPr>
          <a:lstStyle/>
          <a:p>
            <a:r>
              <a:rPr lang="ru-RU" sz="2000" b="1" dirty="0">
                <a:solidFill>
                  <a:schemeClr val="bg1"/>
                </a:solidFill>
                <a:latin typeface="Helvetica"/>
                <a:ea typeface="Times New Roman"/>
              </a:rPr>
              <a:t>Весна 1920г. Здание вокзала железнодорожной станции Евгеньевка (</a:t>
            </a:r>
            <a:r>
              <a:rPr lang="ru-RU" sz="2000" b="1" dirty="0" err="1">
                <a:solidFill>
                  <a:schemeClr val="bg1"/>
                </a:solidFill>
                <a:latin typeface="Helvetica"/>
                <a:ea typeface="Times New Roman"/>
              </a:rPr>
              <a:t>Спаск</a:t>
            </a:r>
            <a:r>
              <a:rPr lang="ru-RU" sz="2000" b="1" dirty="0">
                <a:solidFill>
                  <a:schemeClr val="bg1"/>
                </a:solidFill>
                <a:latin typeface="Helvetica"/>
                <a:ea typeface="Times New Roman"/>
              </a:rPr>
              <a:t>-Дальний). Снимок сделан японскими интервентами</a:t>
            </a:r>
            <a:endParaRPr lang="ru-RU" sz="2000" b="1" dirty="0">
              <a:solidFill>
                <a:schemeClr val="bg1"/>
              </a:solidFill>
            </a:endParaRPr>
          </a:p>
        </p:txBody>
      </p:sp>
    </p:spTree>
    <p:extLst>
      <p:ext uri="{BB962C8B-B14F-4D97-AF65-F5344CB8AC3E}">
        <p14:creationId xmlns:p14="http://schemas.microsoft.com/office/powerpoint/2010/main" val="152528488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1052736"/>
            <a:ext cx="3582144" cy="4801314"/>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ru-RU" dirty="0">
                <a:solidFill>
                  <a:srgbClr val="002060"/>
                </a:solidFill>
                <a:latin typeface="Helvetica"/>
                <a:ea typeface="Times New Roman"/>
              </a:rPr>
              <a:t>Два месяца, прошедшие между вступлением отряда в Спасск и японским выступлением 4–6 апреля 1920 года, лично для Фадеева означали стремительное возвышение: его избирают в состав Спасского уездного комитета партии, а несколько позже — делегатом 4-й Дальневосточной краевой конференции РКП(б). М. И. Губельман вспоминал, что и он, и С. Г. Лазо считали необходимым, чтобы таланты Фадеева раскрылись в области политработы:</a:t>
            </a:r>
            <a:endParaRPr lang="ru-RU" dirty="0">
              <a:solidFill>
                <a:srgbClr val="002060"/>
              </a:solidFill>
            </a:endParaRPr>
          </a:p>
        </p:txBody>
      </p:sp>
      <p:sp>
        <p:nvSpPr>
          <p:cNvPr id="3" name="Прямоугольник 2"/>
          <p:cNvSpPr/>
          <p:nvPr/>
        </p:nvSpPr>
        <p:spPr>
          <a:xfrm>
            <a:off x="4572000" y="637237"/>
            <a:ext cx="3726160" cy="5632311"/>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ru-RU" i="1" dirty="0">
                <a:solidFill>
                  <a:srgbClr val="002060"/>
                </a:solidFill>
                <a:latin typeface="Helvetica"/>
                <a:ea typeface="Times New Roman"/>
              </a:rPr>
              <a:t>«С Сергеем Георгиевичем Лазо мы часто говорили о постановке политической работы в армии и кадрах для этой работы. Мы считали, что одним из лучших в этой роли является А. Фадеев. Его любили партизаны, с которыми он постоянно проводил беседы на различные темы общественно-политической и военной жизни страны. Именно поэтому он был назначен помощником политического уполномоченного (комиссара) в войсках Спасского района. Оказанное доверие Саша оправдал полностью, образцово поставив политическую работу в частях войск района» </a:t>
            </a:r>
            <a:endParaRPr lang="ru-RU" dirty="0">
              <a:solidFill>
                <a:srgbClr val="002060"/>
              </a:solidFill>
            </a:endParaRPr>
          </a:p>
        </p:txBody>
      </p:sp>
    </p:spTree>
    <p:extLst>
      <p:ext uri="{BB962C8B-B14F-4D97-AF65-F5344CB8AC3E}">
        <p14:creationId xmlns:p14="http://schemas.microsoft.com/office/powerpoint/2010/main" val="249404643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918—1920 Панорама Спасска."/>
          <p:cNvPicPr/>
          <p:nvPr/>
        </p:nvPicPr>
        <p:blipFill>
          <a:blip r:embed="rId2">
            <a:extLst>
              <a:ext uri="{28A0092B-C50C-407E-A947-70E740481C1C}">
                <a14:useLocalDpi xmlns:a14="http://schemas.microsoft.com/office/drawing/2010/main" val="0"/>
              </a:ext>
            </a:extLst>
          </a:blip>
          <a:srcRect/>
          <a:stretch>
            <a:fillRect/>
          </a:stretch>
        </p:blipFill>
        <p:spPr bwMode="auto">
          <a:xfrm>
            <a:off x="611560" y="332656"/>
            <a:ext cx="7920880" cy="4680520"/>
          </a:xfrm>
          <a:prstGeom prst="rect">
            <a:avLst/>
          </a:prstGeom>
          <a:noFill/>
          <a:ln>
            <a:noFill/>
          </a:ln>
        </p:spPr>
      </p:pic>
      <p:sp>
        <p:nvSpPr>
          <p:cNvPr id="3" name="Прямоугольник 2"/>
          <p:cNvSpPr/>
          <p:nvPr/>
        </p:nvSpPr>
        <p:spPr>
          <a:xfrm>
            <a:off x="2177422" y="5617003"/>
            <a:ext cx="4761560" cy="305853"/>
          </a:xfrm>
          <a:prstGeom prst="rect">
            <a:avLst/>
          </a:prstGeom>
        </p:spPr>
        <p:txBody>
          <a:bodyPr wrap="none">
            <a:spAutoFit/>
          </a:bodyPr>
          <a:lstStyle/>
          <a:p>
            <a:pPr>
              <a:lnSpc>
                <a:spcPts val="1350"/>
              </a:lnSpc>
              <a:spcAft>
                <a:spcPts val="1000"/>
              </a:spcAft>
            </a:pPr>
            <a:r>
              <a:rPr lang="ru-RU" sz="2400" dirty="0">
                <a:solidFill>
                  <a:srgbClr val="002060"/>
                </a:solidFill>
                <a:latin typeface="Helvetica"/>
                <a:ea typeface="Times New Roman"/>
                <a:cs typeface="Times New Roman"/>
              </a:rPr>
              <a:t>1918—1920 Панорама Спасска.</a:t>
            </a:r>
            <a:endParaRPr lang="ru-RU" sz="2800" dirty="0">
              <a:solidFill>
                <a:srgbClr val="002060"/>
              </a:solidFill>
              <a:ea typeface="Calibri"/>
              <a:cs typeface="Times New Roman"/>
            </a:endParaRPr>
          </a:p>
        </p:txBody>
      </p:sp>
    </p:spTree>
    <p:extLst>
      <p:ext uri="{BB962C8B-B14F-4D97-AF65-F5344CB8AC3E}">
        <p14:creationId xmlns:p14="http://schemas.microsoft.com/office/powerpoint/2010/main" val="321325321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476672"/>
            <a:ext cx="8568952" cy="5355312"/>
          </a:xfrm>
          <a:prstGeom prst="rect">
            <a:avLst/>
          </a:prstGeom>
        </p:spPr>
        <p:txBody>
          <a:bodyPr wrap="square">
            <a:spAutoFit/>
          </a:bodyPr>
          <a:lstStyle/>
          <a:p>
            <a:r>
              <a:rPr lang="ru-RU" dirty="0">
                <a:solidFill>
                  <a:srgbClr val="002060"/>
                </a:solidFill>
                <a:latin typeface="Helvetica"/>
                <a:ea typeface="Times New Roman"/>
              </a:rPr>
              <a:t>Утром 5 апреля 1920 года японские войска внезапно напали на партизанские части в Спасске, в городе завязались кровопролитные бои. Несмотря на сопротивление партизан, фактор внезапности, лучшая боевая выучка и преимущество в вооружении были на стороне регулярных частей японской армии. Партизанские войска с боем отступили, стремясь сохранить организованность при отходе. Александр Фадеев был ранен в бедро на окраине Спасска, вместе с несколькими бойцами спасая из штаба документы, деньги, ценное имущество. Товарищи принесли раненого Фадеева на пункт первой помощи, однако раненый комиссар отказался от перевязки, предоставив возможность тяжело раненным товарищам получить медицинскую помощь в первую очередь. После осмотра врача выяснилось, что пуля прошла навылет, не задев кости, и ранение не угрожает жизни, но Фадеев был лишён возможности передвигаться самостоятельно и в условиях наступления японцев рисковал попасть в их руки. Остановив конного партизана, Игорь Сибирцев приказал ему спешиться, посадил на лошадь раненого Фадеева, и он преодолел 27 километров до села Калиновки без перевязки. В Калиновке А. А. Фадеев вместе с другими ранеными пробыл до половины дня 6 апреля, что позволило ему отдохнуть, наложить на рану повязку, принять пищу и приготовиться к транспортировке в тайгу</a:t>
            </a:r>
            <a:endParaRPr lang="ru-RU" dirty="0">
              <a:solidFill>
                <a:srgbClr val="002060"/>
              </a:solidFill>
            </a:endParaRPr>
          </a:p>
        </p:txBody>
      </p:sp>
    </p:spTree>
    <p:extLst>
      <p:ext uri="{BB962C8B-B14F-4D97-AF65-F5344CB8AC3E}">
        <p14:creationId xmlns:p14="http://schemas.microsoft.com/office/powerpoint/2010/main" val="93212089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332656"/>
            <a:ext cx="8352928" cy="5282985"/>
          </a:xfrm>
          <a:prstGeom prst="rect">
            <a:avLst/>
          </a:prstGeom>
        </p:spPr>
        <p:txBody>
          <a:bodyPr wrap="square">
            <a:spAutoFit/>
          </a:bodyPr>
          <a:lstStyle/>
          <a:p>
            <a:pPr>
              <a:lnSpc>
                <a:spcPts val="2100"/>
              </a:lnSpc>
              <a:spcBef>
                <a:spcPts val="450"/>
              </a:spcBef>
              <a:spcAft>
                <a:spcPts val="1500"/>
              </a:spcAft>
            </a:pPr>
            <a:r>
              <a:rPr lang="ru-RU" dirty="0">
                <a:solidFill>
                  <a:srgbClr val="002060"/>
                </a:solidFill>
                <a:latin typeface="Helvetica"/>
                <a:ea typeface="Times New Roman"/>
                <a:cs typeface="Times New Roman"/>
              </a:rPr>
              <a:t>Партизан Иван Пикуль достаточно подробно описал, как выносили раненых:</a:t>
            </a:r>
            <a:endParaRPr lang="ru-RU" sz="1400" dirty="0">
              <a:solidFill>
                <a:srgbClr val="002060"/>
              </a:solidFill>
              <a:ea typeface="Calibri"/>
              <a:cs typeface="Times New Roman"/>
            </a:endParaRPr>
          </a:p>
          <a:p>
            <a:pPr>
              <a:lnSpc>
                <a:spcPct val="115000"/>
              </a:lnSpc>
              <a:spcAft>
                <a:spcPts val="0"/>
              </a:spcAft>
            </a:pPr>
            <a:r>
              <a:rPr lang="ru-RU" i="1" dirty="0">
                <a:solidFill>
                  <a:srgbClr val="002060"/>
                </a:solidFill>
                <a:latin typeface="Helvetica"/>
                <a:ea typeface="Times New Roman"/>
                <a:cs typeface="Times New Roman"/>
              </a:rPr>
              <a:t>«День был погожий, ярко светило солнце, бурно таял оставшийся еще кое-где снег. Мы шли по извилистой проселочной тропе, мимо полей и перелесков, через холмы и долины, реки и болота, бережно неся раненых. Здорово давал себя чувствовать голод. Есть хотелось адски, а хлеба ни кусочка. Соленой капусты без хлеба, которой я позавтракал, было явно недостаточно. Не лучше себя чувствовали и остальные товарищи. Скромные запасы продуктов питания, которые мы имели, предназначались только для раненых. Иногда приходилось брести по горло в воде, приподнимая носилки с раненым над собой. Какие-нибудь пятнадцать километров пути мы проходили с большим трудом и в следующую деревушку добирались уже ночью, уставшие, измученные. Но донесли всех. В пути мы поочередно отдыхали, носилки переходили из одних рук в другие. В этом нелегком походе и мне не раз приходилось подставлять плечо под носилки, на которых лежал Фадеев» </a:t>
            </a:r>
            <a:endParaRPr lang="ru-RU" sz="1400" dirty="0">
              <a:solidFill>
                <a:srgbClr val="002060"/>
              </a:solidFill>
              <a:ea typeface="Calibri"/>
              <a:cs typeface="Times New Roman"/>
            </a:endParaRPr>
          </a:p>
        </p:txBody>
      </p:sp>
    </p:spTree>
    <p:extLst>
      <p:ext uri="{BB962C8B-B14F-4D97-AF65-F5344CB8AC3E}">
        <p14:creationId xmlns:p14="http://schemas.microsoft.com/office/powerpoint/2010/main" val="127638511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А.А. Фадеев после ранения (1920 г.)"/>
          <p:cNvPicPr/>
          <p:nvPr/>
        </p:nvPicPr>
        <p:blipFill>
          <a:blip r:embed="rId2">
            <a:extLst>
              <a:ext uri="{28A0092B-C50C-407E-A947-70E740481C1C}">
                <a14:useLocalDpi xmlns:a14="http://schemas.microsoft.com/office/drawing/2010/main" val="0"/>
              </a:ext>
            </a:extLst>
          </a:blip>
          <a:srcRect/>
          <a:stretch>
            <a:fillRect/>
          </a:stretch>
        </p:blipFill>
        <p:spPr bwMode="auto">
          <a:xfrm>
            <a:off x="242249" y="753033"/>
            <a:ext cx="5020964" cy="4333646"/>
          </a:xfrm>
          <a:prstGeom prst="rect">
            <a:avLst/>
          </a:prstGeom>
          <a:noFill/>
          <a:ln>
            <a:noFill/>
          </a:ln>
        </p:spPr>
      </p:pic>
      <p:sp>
        <p:nvSpPr>
          <p:cNvPr id="3" name="Прямоугольник 2"/>
          <p:cNvSpPr/>
          <p:nvPr/>
        </p:nvSpPr>
        <p:spPr>
          <a:xfrm>
            <a:off x="395536" y="249537"/>
            <a:ext cx="5636095" cy="305853"/>
          </a:xfrm>
          <a:prstGeom prst="rect">
            <a:avLst/>
          </a:prstGeom>
        </p:spPr>
        <p:txBody>
          <a:bodyPr wrap="none">
            <a:spAutoFit/>
          </a:bodyPr>
          <a:lstStyle/>
          <a:p>
            <a:pPr>
              <a:lnSpc>
                <a:spcPts val="1350"/>
              </a:lnSpc>
              <a:spcAft>
                <a:spcPts val="1000"/>
              </a:spcAft>
            </a:pPr>
            <a:r>
              <a:rPr lang="ru-RU" sz="2400" b="1" dirty="0">
                <a:solidFill>
                  <a:srgbClr val="002060"/>
                </a:solidFill>
                <a:latin typeface="Helvetica"/>
                <a:ea typeface="Times New Roman"/>
                <a:cs typeface="Times New Roman"/>
              </a:rPr>
              <a:t>А.А. Фадеев после ранения (1920 г.)</a:t>
            </a:r>
            <a:endParaRPr lang="ru-RU" sz="2800" b="1" dirty="0">
              <a:solidFill>
                <a:srgbClr val="002060"/>
              </a:solidFill>
              <a:ea typeface="Calibri"/>
              <a:cs typeface="Times New Roman"/>
            </a:endParaRPr>
          </a:p>
        </p:txBody>
      </p:sp>
      <p:sp>
        <p:nvSpPr>
          <p:cNvPr id="4" name="Прямоугольник 3"/>
          <p:cNvSpPr/>
          <p:nvPr/>
        </p:nvSpPr>
        <p:spPr>
          <a:xfrm>
            <a:off x="692025" y="5229200"/>
            <a:ext cx="4572000" cy="1015663"/>
          </a:xfrm>
          <a:prstGeom prst="rect">
            <a:avLst/>
          </a:prstGeom>
        </p:spPr>
        <p:txBody>
          <a:bodyPr>
            <a:spAutoFit/>
          </a:bodyPr>
          <a:lstStyle/>
          <a:p>
            <a:r>
              <a:rPr lang="ru-RU" sz="2000" dirty="0">
                <a:solidFill>
                  <a:srgbClr val="002060"/>
                </a:solidFill>
                <a:latin typeface="Helvetica"/>
                <a:ea typeface="Times New Roman"/>
              </a:rPr>
              <a:t>От ранения А. А. Фадеев лечился на станции </a:t>
            </a:r>
            <a:r>
              <a:rPr lang="ru-RU" sz="2000" dirty="0" err="1">
                <a:solidFill>
                  <a:srgbClr val="002060"/>
                </a:solidFill>
                <a:latin typeface="Helvetica"/>
                <a:ea typeface="Times New Roman"/>
              </a:rPr>
              <a:t>Корфовской</a:t>
            </a:r>
            <a:r>
              <a:rPr lang="ru-RU" sz="2000" dirty="0">
                <a:solidFill>
                  <a:srgbClr val="002060"/>
                </a:solidFill>
                <a:latin typeface="Helvetica"/>
                <a:ea typeface="Times New Roman"/>
              </a:rPr>
              <a:t>, в штабном вагоне бронепоезда</a:t>
            </a:r>
            <a:endParaRPr lang="ru-RU" sz="2000" dirty="0">
              <a:solidFill>
                <a:srgbClr val="002060"/>
              </a:solidFill>
            </a:endParaRPr>
          </a:p>
        </p:txBody>
      </p:sp>
      <p:sp>
        <p:nvSpPr>
          <p:cNvPr id="5" name="Прямоугольник 4"/>
          <p:cNvSpPr/>
          <p:nvPr/>
        </p:nvSpPr>
        <p:spPr>
          <a:xfrm>
            <a:off x="5488508" y="402464"/>
            <a:ext cx="3529732" cy="6186309"/>
          </a:xfrm>
          <a:prstGeom prst="rect">
            <a:avLst/>
          </a:prstGeom>
        </p:spPr>
        <p:txBody>
          <a:bodyPr wrap="square">
            <a:spAutoFit/>
          </a:bodyPr>
          <a:lstStyle/>
          <a:p>
            <a:r>
              <a:rPr lang="ru-RU" dirty="0">
                <a:solidFill>
                  <a:srgbClr val="002060"/>
                </a:solidFill>
                <a:latin typeface="Helvetica"/>
                <a:ea typeface="Times New Roman"/>
              </a:rPr>
              <a:t>После излечения, в мае-июне 1920 года, Фадеев вместе с И. </a:t>
            </a:r>
            <a:r>
              <a:rPr lang="ru-RU" dirty="0" err="1">
                <a:solidFill>
                  <a:srgbClr val="002060"/>
                </a:solidFill>
                <a:latin typeface="Helvetica"/>
                <a:ea typeface="Times New Roman"/>
              </a:rPr>
              <a:t>Сибирцевым</a:t>
            </a:r>
            <a:r>
              <a:rPr lang="ru-RU" dirty="0">
                <a:solidFill>
                  <a:srgbClr val="002060"/>
                </a:solidFill>
                <a:latin typeface="Helvetica"/>
                <a:ea typeface="Times New Roman"/>
              </a:rPr>
              <a:t> совершили на пароходе «Пролетарий» и барже «Крестьянка» несколько рейсов, в ходе которых эвакуировали ценное имущество и вооружение из </a:t>
            </a:r>
            <a:r>
              <a:rPr lang="ru-RU" dirty="0" err="1">
                <a:solidFill>
                  <a:srgbClr val="002060"/>
                </a:solidFill>
                <a:latin typeface="Helvetica"/>
                <a:ea typeface="Times New Roman"/>
              </a:rPr>
              <a:t>Имана</a:t>
            </a:r>
            <a:r>
              <a:rPr lang="ru-RU" dirty="0">
                <a:solidFill>
                  <a:srgbClr val="002060"/>
                </a:solidFill>
                <a:latin typeface="Helvetica"/>
                <a:ea typeface="Times New Roman"/>
              </a:rPr>
              <a:t> в Благовещенск, где не было японских войск и вероятность их захвата интервентами была гораздо ниже. Лето 1920 года Фадеев проводит в Ракитном в должности комиссара пулемётной команды. После непродолжительного пребывания во Владивостоке в августе-сентябре он вместе с И. </a:t>
            </a:r>
            <a:r>
              <a:rPr lang="ru-RU" dirty="0" err="1">
                <a:solidFill>
                  <a:srgbClr val="002060"/>
                </a:solidFill>
                <a:latin typeface="Helvetica"/>
                <a:ea typeface="Times New Roman"/>
              </a:rPr>
              <a:t>Сибирцевым</a:t>
            </a:r>
            <a:r>
              <a:rPr lang="ru-RU" dirty="0">
                <a:solidFill>
                  <a:srgbClr val="002060"/>
                </a:solidFill>
                <a:latin typeface="Helvetica"/>
                <a:ea typeface="Times New Roman"/>
              </a:rPr>
              <a:t> и Т. Головниной отправился в Амурскую область: </a:t>
            </a:r>
            <a:endParaRPr lang="ru-RU" dirty="0">
              <a:solidFill>
                <a:srgbClr val="002060"/>
              </a:solidFill>
            </a:endParaRPr>
          </a:p>
        </p:txBody>
      </p:sp>
    </p:spTree>
    <p:extLst>
      <p:ext uri="{BB962C8B-B14F-4D97-AF65-F5344CB8AC3E}">
        <p14:creationId xmlns:p14="http://schemas.microsoft.com/office/powerpoint/2010/main" val="276742731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86000" y="959093"/>
            <a:ext cx="4572000" cy="4939814"/>
          </a:xfrm>
          <a:prstGeom prst="rect">
            <a:avLst/>
          </a:prstGeom>
        </p:spPr>
        <p:txBody>
          <a:bodyPr>
            <a:spAutoFit/>
          </a:bodyPr>
          <a:lstStyle/>
          <a:p>
            <a:pPr>
              <a:lnSpc>
                <a:spcPts val="2100"/>
              </a:lnSpc>
              <a:spcBef>
                <a:spcPts val="450"/>
              </a:spcBef>
              <a:spcAft>
                <a:spcPts val="1500"/>
              </a:spcAft>
            </a:pPr>
            <a:r>
              <a:rPr lang="ru-RU" dirty="0">
                <a:solidFill>
                  <a:srgbClr val="000000"/>
                </a:solidFill>
                <a:latin typeface="Helvetica"/>
                <a:ea typeface="Times New Roman"/>
                <a:cs typeface="Times New Roman"/>
              </a:rPr>
              <a:t>А. А. Фадеев участвовал в </a:t>
            </a:r>
            <a:r>
              <a:rPr lang="ru-RU" dirty="0" err="1">
                <a:solidFill>
                  <a:srgbClr val="000000"/>
                </a:solidFill>
                <a:latin typeface="Helvetica"/>
                <a:ea typeface="Times New Roman"/>
                <a:cs typeface="Times New Roman"/>
              </a:rPr>
              <a:t>Борзинской</a:t>
            </a:r>
            <a:r>
              <a:rPr lang="ru-RU" dirty="0">
                <a:solidFill>
                  <a:srgbClr val="000000"/>
                </a:solidFill>
                <a:latin typeface="Helvetica"/>
                <a:ea typeface="Times New Roman"/>
                <a:cs typeface="Times New Roman"/>
              </a:rPr>
              <a:t> операции, во взятии Даурии, затем получил назначение комиссаром 13-го (22-го) полка 5-й Амурской стрелковой бригады и в начале 1921 года назначен на должность комиссара 8-й Амурской стрелковой бригады 3-й Амурской дивизии. Этому способствовали как достаточно богатая партийная и партизанская биография Фадеева, так и его деловые качества, которые были отмечены в послужных документах комиссара зачастую в превосходной степени. В феврале 1921 года А. А. Фадеева избрали делегатом на II конференцию военкомов, политработников и </a:t>
            </a:r>
            <a:r>
              <a:rPr lang="ru-RU" dirty="0" err="1">
                <a:solidFill>
                  <a:srgbClr val="000000"/>
                </a:solidFill>
                <a:latin typeface="Helvetica"/>
                <a:ea typeface="Times New Roman"/>
                <a:cs typeface="Times New Roman"/>
              </a:rPr>
              <a:t>комячеек</a:t>
            </a:r>
            <a:r>
              <a:rPr lang="ru-RU" dirty="0">
                <a:solidFill>
                  <a:srgbClr val="000000"/>
                </a:solidFill>
                <a:latin typeface="Helvetica"/>
                <a:ea typeface="Times New Roman"/>
                <a:cs typeface="Times New Roman"/>
              </a:rPr>
              <a:t> НРА ДВР, которая состоялась в Чите.</a:t>
            </a:r>
            <a:endParaRPr lang="ru-RU" sz="1400" dirty="0">
              <a:ea typeface="Calibri"/>
              <a:cs typeface="Times New Roman"/>
            </a:endParaRPr>
          </a:p>
        </p:txBody>
      </p:sp>
    </p:spTree>
    <p:extLst>
      <p:ext uri="{BB962C8B-B14F-4D97-AF65-F5344CB8AC3E}">
        <p14:creationId xmlns:p14="http://schemas.microsoft.com/office/powerpoint/2010/main" val="189400868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Участие Александра Фадеева в революции, гражданской войне и борьбе с интервенцией на Дальнем Востоке (1917-1921 гг.)"/>
          <p:cNvPicPr/>
          <p:nvPr/>
        </p:nvPicPr>
        <p:blipFill>
          <a:blip r:embed="rId2">
            <a:extLst>
              <a:ext uri="{28A0092B-C50C-407E-A947-70E740481C1C}">
                <a14:useLocalDpi xmlns:a14="http://schemas.microsoft.com/office/drawing/2010/main" val="0"/>
              </a:ext>
            </a:extLst>
          </a:blip>
          <a:srcRect/>
          <a:stretch>
            <a:fillRect/>
          </a:stretch>
        </p:blipFill>
        <p:spPr bwMode="auto">
          <a:xfrm>
            <a:off x="323528" y="548680"/>
            <a:ext cx="8496944" cy="5184576"/>
          </a:xfrm>
          <a:prstGeom prst="rect">
            <a:avLst/>
          </a:prstGeom>
          <a:noFill/>
          <a:ln>
            <a:noFill/>
          </a:ln>
        </p:spPr>
      </p:pic>
      <p:sp>
        <p:nvSpPr>
          <p:cNvPr id="3" name="Прямоугольник 2"/>
          <p:cNvSpPr/>
          <p:nvPr/>
        </p:nvSpPr>
        <p:spPr>
          <a:xfrm>
            <a:off x="323528" y="5733256"/>
            <a:ext cx="8640960" cy="900246"/>
          </a:xfrm>
          <a:prstGeom prst="rect">
            <a:avLst/>
          </a:prstGeom>
        </p:spPr>
        <p:txBody>
          <a:bodyPr wrap="square">
            <a:spAutoFit/>
          </a:bodyPr>
          <a:lstStyle/>
          <a:p>
            <a:pPr>
              <a:lnSpc>
                <a:spcPts val="2100"/>
              </a:lnSpc>
              <a:spcBef>
                <a:spcPts val="450"/>
              </a:spcBef>
              <a:spcAft>
                <a:spcPts val="1500"/>
              </a:spcAft>
            </a:pPr>
            <a:r>
              <a:rPr lang="ru-RU" dirty="0">
                <a:solidFill>
                  <a:srgbClr val="002060"/>
                </a:solidFill>
                <a:latin typeface="Helvetica"/>
                <a:ea typeface="Times New Roman"/>
                <a:cs typeface="Times New Roman"/>
              </a:rPr>
              <a:t>На конференции Фадеев был избран делегатом X съезда РКП(б) с правом решающего голоса. Из семи сотен делегатов с правом решающего голоса лишь двое были моложе 20 лет, один из них — Александр Фадеев.</a:t>
            </a:r>
            <a:endParaRPr lang="ru-RU" sz="1400" dirty="0">
              <a:solidFill>
                <a:srgbClr val="002060"/>
              </a:solidFill>
              <a:ea typeface="Calibri"/>
              <a:cs typeface="Times New Roman"/>
            </a:endParaRPr>
          </a:p>
        </p:txBody>
      </p:sp>
    </p:spTree>
    <p:extLst>
      <p:ext uri="{BB962C8B-B14F-4D97-AF65-F5344CB8AC3E}">
        <p14:creationId xmlns:p14="http://schemas.microsoft.com/office/powerpoint/2010/main" val="17460609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ser5250\Desktop\Фото Фадеев\2cc7837e-cc64-49ca-b161-d2ca73b86e7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16632"/>
            <a:ext cx="8712968" cy="65347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85187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Делегаты Х съезда РКП (б)"/>
          <p:cNvPicPr/>
          <p:nvPr/>
        </p:nvPicPr>
        <p:blipFill>
          <a:blip r:embed="rId2">
            <a:extLst>
              <a:ext uri="{28A0092B-C50C-407E-A947-70E740481C1C}">
                <a14:useLocalDpi xmlns:a14="http://schemas.microsoft.com/office/drawing/2010/main" val="0"/>
              </a:ext>
            </a:extLst>
          </a:blip>
          <a:srcRect/>
          <a:stretch>
            <a:fillRect/>
          </a:stretch>
        </p:blipFill>
        <p:spPr bwMode="auto">
          <a:xfrm>
            <a:off x="467544" y="332656"/>
            <a:ext cx="8280920" cy="5616624"/>
          </a:xfrm>
          <a:prstGeom prst="rect">
            <a:avLst/>
          </a:prstGeom>
          <a:noFill/>
          <a:ln>
            <a:noFill/>
          </a:ln>
        </p:spPr>
      </p:pic>
      <p:sp>
        <p:nvSpPr>
          <p:cNvPr id="3" name="Прямоугольник 2"/>
          <p:cNvSpPr/>
          <p:nvPr/>
        </p:nvSpPr>
        <p:spPr>
          <a:xfrm>
            <a:off x="2843808" y="6165304"/>
            <a:ext cx="4066883" cy="305853"/>
          </a:xfrm>
          <a:prstGeom prst="rect">
            <a:avLst/>
          </a:prstGeom>
        </p:spPr>
        <p:txBody>
          <a:bodyPr wrap="none">
            <a:spAutoFit/>
          </a:bodyPr>
          <a:lstStyle/>
          <a:p>
            <a:pPr>
              <a:lnSpc>
                <a:spcPts val="1350"/>
              </a:lnSpc>
              <a:spcAft>
                <a:spcPts val="1000"/>
              </a:spcAft>
            </a:pPr>
            <a:r>
              <a:rPr lang="ru-RU" sz="2400" dirty="0">
                <a:solidFill>
                  <a:srgbClr val="002060"/>
                </a:solidFill>
                <a:latin typeface="Helvetica"/>
                <a:ea typeface="Times New Roman"/>
                <a:cs typeface="Times New Roman"/>
              </a:rPr>
              <a:t>Делегаты Х съезда РКП (б)</a:t>
            </a:r>
            <a:endParaRPr lang="ru-RU" sz="2800" dirty="0">
              <a:solidFill>
                <a:srgbClr val="002060"/>
              </a:solidFill>
              <a:ea typeface="Calibri"/>
              <a:cs typeface="Times New Roman"/>
            </a:endParaRPr>
          </a:p>
        </p:txBody>
      </p:sp>
    </p:spTree>
    <p:extLst>
      <p:ext uri="{BB962C8B-B14F-4D97-AF65-F5344CB8AC3E}">
        <p14:creationId xmlns:p14="http://schemas.microsoft.com/office/powerpoint/2010/main" val="429152274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03308" y="836712"/>
            <a:ext cx="8273147" cy="4362733"/>
          </a:xfrm>
          <a:prstGeom prst="rect">
            <a:avLst/>
          </a:prstGeom>
        </p:spPr>
        <p:txBody>
          <a:bodyPr wrap="square">
            <a:spAutoFit/>
          </a:bodyPr>
          <a:lstStyle/>
          <a:p>
            <a:pPr>
              <a:lnSpc>
                <a:spcPts val="2100"/>
              </a:lnSpc>
              <a:spcBef>
                <a:spcPts val="450"/>
              </a:spcBef>
              <a:spcAft>
                <a:spcPts val="1500"/>
              </a:spcAft>
            </a:pPr>
            <a:r>
              <a:rPr lang="ru-RU" sz="2000" dirty="0">
                <a:solidFill>
                  <a:srgbClr val="002060"/>
                </a:solidFill>
                <a:latin typeface="Helvetica"/>
                <a:ea typeface="Times New Roman"/>
                <a:cs typeface="Times New Roman"/>
              </a:rPr>
              <a:t>Вместе с ним на съезд партии отправились и другие делегаты от НРА ДВР: М. И. Губельман, И. М. Певзнер, а также комиссар 2-й </a:t>
            </a:r>
            <a:r>
              <a:rPr lang="ru-RU" sz="2000" dirty="0" err="1">
                <a:solidFill>
                  <a:srgbClr val="002060"/>
                </a:solidFill>
                <a:latin typeface="Helvetica"/>
                <a:ea typeface="Times New Roman"/>
                <a:cs typeface="Times New Roman"/>
              </a:rPr>
              <a:t>Верхнеудинской</a:t>
            </a:r>
            <a:r>
              <a:rPr lang="ru-RU" sz="2000" dirty="0">
                <a:solidFill>
                  <a:srgbClr val="002060"/>
                </a:solidFill>
                <a:latin typeface="Helvetica"/>
                <a:ea typeface="Times New Roman"/>
                <a:cs typeface="Times New Roman"/>
              </a:rPr>
              <a:t> дивизии И. С. Конев, будущий прославленный Маршал Советского Союза, с которым Фадеев добирался до Москвы в одном купе. И. С. Конев с теплом вспоминал об этом времени в своих мемуарах:</a:t>
            </a:r>
            <a:endParaRPr lang="ru-RU" sz="1600" dirty="0">
              <a:solidFill>
                <a:srgbClr val="002060"/>
              </a:solidFill>
              <a:ea typeface="Calibri"/>
              <a:cs typeface="Times New Roman"/>
            </a:endParaRPr>
          </a:p>
          <a:p>
            <a:r>
              <a:rPr lang="ru-RU" sz="2000" i="1" dirty="0">
                <a:solidFill>
                  <a:srgbClr val="002060"/>
                </a:solidFill>
                <a:latin typeface="Helvetica"/>
                <a:ea typeface="Times New Roman"/>
              </a:rPr>
              <a:t>«В течение почти целого месяца ехали вместе от Читы до Москвы в одном купе, ели из одного котелка. Оба мы были молоды: мне шёл двадцать четвертый, ему — двадцатый; симпатизировали друг другу, испытывали взаимное доверие. Он нравился мне своим открытым, прямым характером, дружеской простотой, располагавшей к близким и простым товарищеским отношениям. Эта дружба, завязавшаяся во время долгого пути через Сибирь, окрепла на самом съезде» </a:t>
            </a:r>
            <a:endParaRPr lang="ru-RU" sz="2000" dirty="0">
              <a:solidFill>
                <a:srgbClr val="002060"/>
              </a:solidFill>
            </a:endParaRPr>
          </a:p>
        </p:txBody>
      </p:sp>
    </p:spTree>
    <p:extLst>
      <p:ext uri="{BB962C8B-B14F-4D97-AF65-F5344CB8AC3E}">
        <p14:creationId xmlns:p14="http://schemas.microsoft.com/office/powerpoint/2010/main" val="347200231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И.С. Конев"/>
          <p:cNvPicPr/>
          <p:nvPr/>
        </p:nvPicPr>
        <p:blipFill>
          <a:blip r:embed="rId2">
            <a:extLst>
              <a:ext uri="{28A0092B-C50C-407E-A947-70E740481C1C}">
                <a14:useLocalDpi xmlns:a14="http://schemas.microsoft.com/office/drawing/2010/main" val="0"/>
              </a:ext>
            </a:extLst>
          </a:blip>
          <a:srcRect/>
          <a:stretch>
            <a:fillRect/>
          </a:stretch>
        </p:blipFill>
        <p:spPr bwMode="auto">
          <a:xfrm>
            <a:off x="470485" y="188640"/>
            <a:ext cx="4248472" cy="5400600"/>
          </a:xfrm>
          <a:prstGeom prst="rect">
            <a:avLst/>
          </a:prstGeom>
          <a:noFill/>
          <a:ln>
            <a:noFill/>
          </a:ln>
        </p:spPr>
      </p:pic>
      <p:sp>
        <p:nvSpPr>
          <p:cNvPr id="3" name="Прямоугольник 2"/>
          <p:cNvSpPr/>
          <p:nvPr/>
        </p:nvSpPr>
        <p:spPr>
          <a:xfrm>
            <a:off x="1918093" y="5948437"/>
            <a:ext cx="1999265" cy="318998"/>
          </a:xfrm>
          <a:prstGeom prst="rect">
            <a:avLst/>
          </a:prstGeom>
        </p:spPr>
        <p:txBody>
          <a:bodyPr wrap="none">
            <a:spAutoFit/>
          </a:bodyPr>
          <a:lstStyle/>
          <a:p>
            <a:pPr>
              <a:lnSpc>
                <a:spcPts val="1350"/>
              </a:lnSpc>
              <a:spcAft>
                <a:spcPts val="1000"/>
              </a:spcAft>
            </a:pPr>
            <a:r>
              <a:rPr lang="ru-RU" sz="2800" dirty="0">
                <a:solidFill>
                  <a:srgbClr val="002060"/>
                </a:solidFill>
                <a:latin typeface="Helvetica"/>
                <a:ea typeface="Times New Roman"/>
                <a:cs typeface="Times New Roman"/>
              </a:rPr>
              <a:t>И.С. Конев</a:t>
            </a:r>
            <a:endParaRPr lang="ru-RU" sz="3200" dirty="0">
              <a:solidFill>
                <a:srgbClr val="002060"/>
              </a:solidFill>
              <a:ea typeface="Calibri"/>
              <a:cs typeface="Times New Roman"/>
            </a:endParaRPr>
          </a:p>
        </p:txBody>
      </p:sp>
      <p:sp>
        <p:nvSpPr>
          <p:cNvPr id="4" name="Прямоугольник 3"/>
          <p:cNvSpPr/>
          <p:nvPr/>
        </p:nvSpPr>
        <p:spPr>
          <a:xfrm>
            <a:off x="5436096" y="615794"/>
            <a:ext cx="3150096" cy="5355312"/>
          </a:xfrm>
          <a:prstGeom prst="rect">
            <a:avLst/>
          </a:prstGeom>
        </p:spPr>
        <p:txBody>
          <a:bodyPr wrap="square">
            <a:spAutoFit/>
          </a:bodyPr>
          <a:lstStyle/>
          <a:p>
            <a:r>
              <a:rPr lang="ru-RU" dirty="0">
                <a:solidFill>
                  <a:srgbClr val="002060"/>
                </a:solidFill>
                <a:latin typeface="Helvetica"/>
                <a:ea typeface="Times New Roman"/>
              </a:rPr>
              <a:t>В дальнейшем и Фадеев, и Конев будут вместе участвовать в подавлении Кронштадтского мятежа, во время которого Фадеев получит тяжёлое ранение и по излечении не вернётся на Дальний Восток, а останется в Москве, рассчитывая сначала стать геологом, а затем связав свою жизнь с литературой, заняв своё место в ней именно благодаря тем работам, которые были написаны на основе прожитого в годы интервенции и Гражданской войны</a:t>
            </a:r>
            <a:endParaRPr lang="ru-RU" dirty="0">
              <a:solidFill>
                <a:srgbClr val="002060"/>
              </a:solidFill>
            </a:endParaRPr>
          </a:p>
        </p:txBody>
      </p:sp>
    </p:spTree>
    <p:extLst>
      <p:ext uri="{BB962C8B-B14F-4D97-AF65-F5344CB8AC3E}">
        <p14:creationId xmlns:p14="http://schemas.microsoft.com/office/powerpoint/2010/main" val="196326830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889844"/>
            <a:ext cx="8136904" cy="4893647"/>
          </a:xfrm>
          <a:prstGeom prst="rect">
            <a:avLst/>
          </a:prstGeom>
        </p:spPr>
        <p:txBody>
          <a:bodyPr wrap="square">
            <a:spAutoFit/>
          </a:bodyPr>
          <a:lstStyle/>
          <a:p>
            <a:r>
              <a:rPr lang="ru-RU" sz="2400" dirty="0">
                <a:solidFill>
                  <a:srgbClr val="002060"/>
                </a:solidFill>
                <a:latin typeface="Helvetica"/>
                <a:ea typeface="Times New Roman"/>
              </a:rPr>
              <a:t>Роман «Разгром», ознаменовавший появление нового крупного писателя в молодой советской литературе, вызвал бурное обсуждение не только в писательской среде, но и в кругу приморских партизан. Наряду с положительными откликами звучали и критические замечания, вплоть до запрета ставить «Разгром» на театральной сцене. Общегородское собрание бывших красных партизан Владивостока в составе 155 человек, состоявшееся 11 декабря 1932 года, обсуждало многие насущные вопросы участия ветеранов Гражданской войны в социалистическом строительстве, среди них — роль партизан в сохранении памяти о Гражданской войне</a:t>
            </a:r>
            <a:r>
              <a:rPr lang="ru-RU" dirty="0">
                <a:solidFill>
                  <a:srgbClr val="000000"/>
                </a:solidFill>
                <a:latin typeface="Helvetica"/>
                <a:ea typeface="Times New Roman"/>
              </a:rPr>
              <a:t>. </a:t>
            </a:r>
            <a:endParaRPr lang="ru-RU" dirty="0"/>
          </a:p>
        </p:txBody>
      </p:sp>
    </p:spTree>
    <p:extLst>
      <p:ext uri="{BB962C8B-B14F-4D97-AF65-F5344CB8AC3E}">
        <p14:creationId xmlns:p14="http://schemas.microsoft.com/office/powerpoint/2010/main" val="295532635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620688"/>
            <a:ext cx="7992888" cy="4416594"/>
          </a:xfrm>
          <a:prstGeom prst="rect">
            <a:avLst/>
          </a:prstGeom>
        </p:spPr>
        <p:txBody>
          <a:bodyPr wrap="square">
            <a:spAutoFit/>
          </a:bodyPr>
          <a:lstStyle/>
          <a:p>
            <a:pPr>
              <a:lnSpc>
                <a:spcPts val="2100"/>
              </a:lnSpc>
              <a:spcBef>
                <a:spcPts val="450"/>
              </a:spcBef>
              <a:spcAft>
                <a:spcPts val="1500"/>
              </a:spcAft>
            </a:pPr>
            <a:r>
              <a:rPr lang="ru-RU" sz="2400" dirty="0">
                <a:solidFill>
                  <a:srgbClr val="002060"/>
                </a:solidFill>
                <a:latin typeface="Helvetica"/>
                <a:ea typeface="Times New Roman"/>
                <a:cs typeface="Times New Roman"/>
              </a:rPr>
              <a:t>Фадеев вернулся на Дальний Восток в 1933–1935 годах, но не нашёл в регионе тех людей, с которыми был особенно близок в военные годы:</a:t>
            </a:r>
            <a:endParaRPr lang="ru-RU" dirty="0">
              <a:solidFill>
                <a:srgbClr val="002060"/>
              </a:solidFill>
              <a:ea typeface="Calibri"/>
              <a:cs typeface="Times New Roman"/>
            </a:endParaRPr>
          </a:p>
          <a:p>
            <a:r>
              <a:rPr lang="ru-RU" sz="2400" i="1" dirty="0">
                <a:solidFill>
                  <a:srgbClr val="002060"/>
                </a:solidFill>
                <a:latin typeface="Helvetica"/>
                <a:ea typeface="Times New Roman"/>
              </a:rPr>
              <a:t>«Никого не было из тех, кого я любил, кто был лично дорог мне именно по дням юности. Я нашёл своих сверстников только в деревне и очень много встретил в разных концах края соратников по гражданской войне на Дальнем Востоке — главным образом среди колхозников. Это необыкновенно много дало мне как человеку, и особенно как писателю, что, впрочем, неотделимо одно от другого, если речь идет о писателе настоящем» </a:t>
            </a:r>
            <a:endParaRPr lang="ru-RU" sz="2400" dirty="0">
              <a:solidFill>
                <a:srgbClr val="002060"/>
              </a:solidFill>
            </a:endParaRPr>
          </a:p>
        </p:txBody>
      </p:sp>
    </p:spTree>
    <p:extLst>
      <p:ext uri="{BB962C8B-B14F-4D97-AF65-F5344CB8AC3E}">
        <p14:creationId xmlns:p14="http://schemas.microsoft.com/office/powerpoint/2010/main" val="245270143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А.А. Фадеев на Дальнем Востоке (1933-1935 гг.)"/>
          <p:cNvPicPr/>
          <p:nvPr/>
        </p:nvPicPr>
        <p:blipFill>
          <a:blip r:embed="rId2">
            <a:extLst>
              <a:ext uri="{28A0092B-C50C-407E-A947-70E740481C1C}">
                <a14:useLocalDpi xmlns:a14="http://schemas.microsoft.com/office/drawing/2010/main" val="0"/>
              </a:ext>
            </a:extLst>
          </a:blip>
          <a:srcRect/>
          <a:stretch>
            <a:fillRect/>
          </a:stretch>
        </p:blipFill>
        <p:spPr bwMode="auto">
          <a:xfrm>
            <a:off x="611560" y="432770"/>
            <a:ext cx="7416824" cy="4292374"/>
          </a:xfrm>
          <a:prstGeom prst="rect">
            <a:avLst/>
          </a:prstGeom>
          <a:noFill/>
          <a:ln>
            <a:noFill/>
          </a:ln>
        </p:spPr>
      </p:pic>
      <p:sp>
        <p:nvSpPr>
          <p:cNvPr id="3" name="Прямоугольник 2"/>
          <p:cNvSpPr/>
          <p:nvPr/>
        </p:nvSpPr>
        <p:spPr>
          <a:xfrm>
            <a:off x="611560" y="207067"/>
            <a:ext cx="7128792" cy="954107"/>
          </a:xfrm>
          <a:prstGeom prst="rect">
            <a:avLst/>
          </a:prstGeom>
        </p:spPr>
        <p:txBody>
          <a:bodyPr wrap="square">
            <a:spAutoFit/>
          </a:bodyPr>
          <a:lstStyle/>
          <a:p>
            <a:pPr>
              <a:spcAft>
                <a:spcPts val="1000"/>
              </a:spcAft>
            </a:pPr>
            <a:r>
              <a:rPr lang="ru-RU" sz="2800" b="1" dirty="0">
                <a:solidFill>
                  <a:srgbClr val="002060"/>
                </a:solidFill>
                <a:latin typeface="Helvetica"/>
                <a:ea typeface="Times New Roman"/>
                <a:cs typeface="Times New Roman"/>
              </a:rPr>
              <a:t>А.А. Фадеев на Дальнем Востоке (1933-1935 гг.)</a:t>
            </a:r>
            <a:endParaRPr lang="ru-RU" sz="3200" b="1" dirty="0">
              <a:solidFill>
                <a:srgbClr val="002060"/>
              </a:solidFill>
              <a:ea typeface="Calibri"/>
              <a:cs typeface="Times New Roman"/>
            </a:endParaRPr>
          </a:p>
        </p:txBody>
      </p:sp>
      <p:sp>
        <p:nvSpPr>
          <p:cNvPr id="4" name="Прямоугольник 3"/>
          <p:cNvSpPr/>
          <p:nvPr/>
        </p:nvSpPr>
        <p:spPr>
          <a:xfrm>
            <a:off x="395536" y="4869160"/>
            <a:ext cx="8496944" cy="1754326"/>
          </a:xfrm>
          <a:prstGeom prst="rect">
            <a:avLst/>
          </a:prstGeom>
        </p:spPr>
        <p:txBody>
          <a:bodyPr wrap="square">
            <a:spAutoFit/>
          </a:bodyPr>
          <a:lstStyle/>
          <a:p>
            <a:r>
              <a:rPr lang="ru-RU" b="1" dirty="0">
                <a:solidFill>
                  <a:srgbClr val="002060"/>
                </a:solidFill>
                <a:latin typeface="Helvetica"/>
                <a:ea typeface="Times New Roman"/>
              </a:rPr>
              <a:t>Во время пребывания на Дальнем Востоке А. А. Фадеев помогал в устройстве жизни ветеранов Гражданской войны, участвовал в сборе исторических материалов, помогал советами. В 1934 году, получив письмо от своего бывшего соратника Печенежского с просьбой помочь методическими советами в деле написания истории </a:t>
            </a:r>
            <a:r>
              <a:rPr lang="ru-RU" b="1" dirty="0" err="1">
                <a:solidFill>
                  <a:srgbClr val="002060"/>
                </a:solidFill>
                <a:latin typeface="Helvetica"/>
                <a:ea typeface="Times New Roman"/>
              </a:rPr>
              <a:t>Сучанского</a:t>
            </a:r>
            <a:r>
              <a:rPr lang="ru-RU" b="1" dirty="0">
                <a:solidFill>
                  <a:srgbClr val="002060"/>
                </a:solidFill>
                <a:latin typeface="Helvetica"/>
                <a:ea typeface="Times New Roman"/>
              </a:rPr>
              <a:t> рудника</a:t>
            </a:r>
            <a:endParaRPr lang="ru-RU" b="1" dirty="0">
              <a:solidFill>
                <a:srgbClr val="002060"/>
              </a:solidFill>
            </a:endParaRPr>
          </a:p>
        </p:txBody>
      </p:sp>
    </p:spTree>
    <p:extLst>
      <p:ext uri="{BB962C8B-B14F-4D97-AF65-F5344CB8AC3E}">
        <p14:creationId xmlns:p14="http://schemas.microsoft.com/office/powerpoint/2010/main" val="266363101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ser5250\Desktop\Фото Фадеев\3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7584" y="620688"/>
            <a:ext cx="7061532" cy="53217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169836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Aser5250\Desktop\Фото Фадеев\img1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309455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Первое издание романа &quot;Молодая гвардия&quot;"/>
          <p:cNvPicPr/>
          <p:nvPr/>
        </p:nvPicPr>
        <p:blipFill>
          <a:blip r:embed="rId2">
            <a:extLst>
              <a:ext uri="{28A0092B-C50C-407E-A947-70E740481C1C}">
                <a14:useLocalDpi xmlns:a14="http://schemas.microsoft.com/office/drawing/2010/main" val="0"/>
              </a:ext>
            </a:extLst>
          </a:blip>
          <a:srcRect/>
          <a:stretch>
            <a:fillRect/>
          </a:stretch>
        </p:blipFill>
        <p:spPr bwMode="auto">
          <a:xfrm>
            <a:off x="755576" y="125067"/>
            <a:ext cx="4419600" cy="6667500"/>
          </a:xfrm>
          <a:prstGeom prst="rect">
            <a:avLst/>
          </a:prstGeom>
          <a:noFill/>
          <a:ln>
            <a:noFill/>
          </a:ln>
        </p:spPr>
      </p:pic>
      <p:sp>
        <p:nvSpPr>
          <p:cNvPr id="3" name="Прямоугольник 2"/>
          <p:cNvSpPr/>
          <p:nvPr/>
        </p:nvSpPr>
        <p:spPr>
          <a:xfrm>
            <a:off x="5364088" y="1700808"/>
            <a:ext cx="3438128" cy="4373570"/>
          </a:xfrm>
          <a:prstGeom prst="rect">
            <a:avLst/>
          </a:prstGeom>
        </p:spPr>
        <p:txBody>
          <a:bodyPr wrap="square">
            <a:spAutoFit/>
          </a:bodyPr>
          <a:lstStyle/>
          <a:p>
            <a:pPr>
              <a:lnSpc>
                <a:spcPts val="2100"/>
              </a:lnSpc>
              <a:spcBef>
                <a:spcPts val="450"/>
              </a:spcBef>
              <a:spcAft>
                <a:spcPts val="1500"/>
              </a:spcAft>
            </a:pPr>
            <a:r>
              <a:rPr lang="ru-RU" dirty="0">
                <a:solidFill>
                  <a:srgbClr val="002060"/>
                </a:solidFill>
                <a:latin typeface="Helvetica"/>
                <a:ea typeface="Times New Roman"/>
                <a:cs typeface="Times New Roman"/>
              </a:rPr>
              <a:t>При написании романа «Молодая гвардия» Фадеев не только использовал материалы о деятельности и подвигах героев-краснодонцев, но и обращался к опыту своей подпольной и партизанской борьбы</a:t>
            </a:r>
            <a:r>
              <a:rPr lang="ru-RU" dirty="0" smtClean="0">
                <a:solidFill>
                  <a:srgbClr val="002060"/>
                </a:solidFill>
                <a:latin typeface="Helvetica"/>
                <a:ea typeface="Times New Roman"/>
                <a:cs typeface="Times New Roman"/>
              </a:rPr>
              <a:t>.</a:t>
            </a:r>
            <a:r>
              <a:rPr lang="ru-RU" sz="1400" dirty="0">
                <a:solidFill>
                  <a:srgbClr val="002060"/>
                </a:solidFill>
                <a:latin typeface="Helvetica"/>
                <a:ea typeface="Times New Roman"/>
              </a:rPr>
              <a:t> </a:t>
            </a:r>
            <a:endParaRPr lang="ru-RU" sz="1400" dirty="0" smtClean="0">
              <a:solidFill>
                <a:srgbClr val="002060"/>
              </a:solidFill>
              <a:latin typeface="Helvetica"/>
              <a:ea typeface="Times New Roman"/>
            </a:endParaRPr>
          </a:p>
          <a:p>
            <a:pPr>
              <a:lnSpc>
                <a:spcPts val="2100"/>
              </a:lnSpc>
              <a:spcBef>
                <a:spcPts val="450"/>
              </a:spcBef>
              <a:spcAft>
                <a:spcPts val="1500"/>
              </a:spcAft>
            </a:pPr>
            <a:r>
              <a:rPr lang="ru-RU" dirty="0" smtClean="0">
                <a:solidFill>
                  <a:srgbClr val="002060"/>
                </a:solidFill>
                <a:latin typeface="Helvetica"/>
                <a:ea typeface="Times New Roman"/>
              </a:rPr>
              <a:t>Фадеев </a:t>
            </a:r>
            <a:r>
              <a:rPr lang="ru-RU" dirty="0">
                <a:solidFill>
                  <a:srgbClr val="002060"/>
                </a:solidFill>
                <a:latin typeface="Helvetica"/>
                <a:ea typeface="Times New Roman"/>
              </a:rPr>
              <a:t>старался как можно скорее реализовать замысел и познакомить миллионы читателей с поразившей его историей подвига </a:t>
            </a:r>
            <a:r>
              <a:rPr lang="ru-RU" dirty="0" err="1">
                <a:solidFill>
                  <a:srgbClr val="002060"/>
                </a:solidFill>
                <a:latin typeface="Helvetica"/>
                <a:ea typeface="Times New Roman"/>
              </a:rPr>
              <a:t>краснодонских</a:t>
            </a:r>
            <a:r>
              <a:rPr lang="ru-RU" dirty="0">
                <a:solidFill>
                  <a:srgbClr val="002060"/>
                </a:solidFill>
                <a:latin typeface="Helvetica"/>
                <a:ea typeface="Times New Roman"/>
              </a:rPr>
              <a:t> комсомольцев</a:t>
            </a:r>
            <a:endParaRPr lang="ru-RU" dirty="0">
              <a:solidFill>
                <a:srgbClr val="002060"/>
              </a:solidFill>
              <a:ea typeface="Calibri"/>
              <a:cs typeface="Times New Roman"/>
            </a:endParaRPr>
          </a:p>
        </p:txBody>
      </p:sp>
      <p:sp>
        <p:nvSpPr>
          <p:cNvPr id="4" name="Прямоугольник 3"/>
          <p:cNvSpPr/>
          <p:nvPr/>
        </p:nvSpPr>
        <p:spPr>
          <a:xfrm>
            <a:off x="5277728" y="187212"/>
            <a:ext cx="3464768" cy="1200329"/>
          </a:xfrm>
          <a:prstGeom prst="rect">
            <a:avLst/>
          </a:prstGeom>
        </p:spPr>
        <p:txBody>
          <a:bodyPr wrap="square">
            <a:spAutoFit/>
          </a:bodyPr>
          <a:lstStyle/>
          <a:p>
            <a:pPr>
              <a:spcAft>
                <a:spcPts val="1000"/>
              </a:spcAft>
            </a:pPr>
            <a:r>
              <a:rPr lang="ru-RU" sz="2400" b="1" dirty="0">
                <a:solidFill>
                  <a:srgbClr val="002060"/>
                </a:solidFill>
                <a:latin typeface="Helvetica"/>
                <a:ea typeface="Times New Roman"/>
                <a:cs typeface="Times New Roman"/>
              </a:rPr>
              <a:t>Первое издание романа "Молодая гвардия"</a:t>
            </a:r>
            <a:endParaRPr lang="ru-RU" sz="2800" b="1" dirty="0">
              <a:solidFill>
                <a:srgbClr val="002060"/>
              </a:solidFill>
              <a:ea typeface="Calibri"/>
              <a:cs typeface="Times New Roman"/>
            </a:endParaRPr>
          </a:p>
        </p:txBody>
      </p:sp>
    </p:spTree>
    <p:extLst>
      <p:ext uri="{BB962C8B-B14F-4D97-AF65-F5344CB8AC3E}">
        <p14:creationId xmlns:p14="http://schemas.microsoft.com/office/powerpoint/2010/main" val="88634532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Aser5250\Desktop\Фото Фадеев\screen1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00050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ser5250\Desktop\Фото Фадеев\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332656"/>
            <a:ext cx="7930580" cy="59766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997908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Aser5250\Desktop\Фото Фадеев\screen1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448800" cy="7086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487546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C:\Users\Aser5250\Desktop\Фото Фадеев\screen1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053264" cy="67899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583081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C:\Users\Aser5250\Desktop\Фото Фадеев\screen1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868424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11560" y="980728"/>
            <a:ext cx="7920880" cy="4708981"/>
          </a:xfrm>
          <a:prstGeom prst="rect">
            <a:avLst/>
          </a:prstGeom>
        </p:spPr>
        <p:txBody>
          <a:bodyPr wrap="square">
            <a:spAutoFit/>
          </a:bodyPr>
          <a:lstStyle/>
          <a:p>
            <a:r>
              <a:rPr lang="ru-RU" sz="2000" dirty="0">
                <a:solidFill>
                  <a:srgbClr val="002060"/>
                </a:solidFill>
                <a:latin typeface="Helvetica"/>
                <a:ea typeface="Times New Roman"/>
              </a:rPr>
              <a:t>В конце 1940-х – начале 1950-х годов Фадеев восстановил контакты со многими старыми товарищами, которые остались в живых, и постоянно обращался к годам своей юности. Однако реализовать многие творческие замыслы, связанные с Дальним Востоком (в том числе окончить роман «Последний из удэге»), помешала трагическая смерть писателя в 1956 году. За три дня до самоубийства А. А. Фадеева к нему в Переделкино приезжал старый товарищ, командир времён партизанской войны в Приморье — Н. К. </a:t>
            </a:r>
            <a:r>
              <a:rPr lang="ru-RU" sz="2000" dirty="0" err="1">
                <a:solidFill>
                  <a:srgbClr val="002060"/>
                </a:solidFill>
                <a:latin typeface="Helvetica"/>
                <a:ea typeface="Times New Roman"/>
              </a:rPr>
              <a:t>Ильюхов</a:t>
            </a:r>
            <a:r>
              <a:rPr lang="ru-RU" sz="2000" dirty="0">
                <a:solidFill>
                  <a:srgbClr val="002060"/>
                </a:solidFill>
                <a:latin typeface="Helvetica"/>
                <a:ea typeface="Times New Roman"/>
              </a:rPr>
              <a:t>. Они вспоминали о том, как весной 1919 года в отряд вместе с товарищами пришёл «душевный малец» Саша Булыга — худой, с тонкой и вытянутой шеей, впалыми щеками и совсем детским лицом, на котором выделялись весёлые глаза, в голубом сиянии «видна была неукротимая решимость и надёжная сила убеждённого бойца и властность вожака» </a:t>
            </a:r>
            <a:endParaRPr lang="ru-RU" sz="2000" dirty="0">
              <a:solidFill>
                <a:srgbClr val="002060"/>
              </a:solidFill>
            </a:endParaRPr>
          </a:p>
        </p:txBody>
      </p:sp>
    </p:spTree>
    <p:extLst>
      <p:ext uri="{BB962C8B-B14F-4D97-AF65-F5344CB8AC3E}">
        <p14:creationId xmlns:p14="http://schemas.microsoft.com/office/powerpoint/2010/main" val="178953678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Молодой дальневосточник.1971. - №251 (8470). – 23 декабря"/>
          <p:cNvPicPr/>
          <p:nvPr/>
        </p:nvPicPr>
        <p:blipFill>
          <a:blip r:embed="rId2">
            <a:extLst>
              <a:ext uri="{28A0092B-C50C-407E-A947-70E740481C1C}">
                <a14:useLocalDpi xmlns:a14="http://schemas.microsoft.com/office/drawing/2010/main" val="0"/>
              </a:ext>
            </a:extLst>
          </a:blip>
          <a:srcRect/>
          <a:stretch>
            <a:fillRect/>
          </a:stretch>
        </p:blipFill>
        <p:spPr bwMode="auto">
          <a:xfrm>
            <a:off x="395536" y="260648"/>
            <a:ext cx="3755390" cy="5549900"/>
          </a:xfrm>
          <a:prstGeom prst="rect">
            <a:avLst/>
          </a:prstGeom>
          <a:noFill/>
          <a:ln>
            <a:noFill/>
          </a:ln>
        </p:spPr>
      </p:pic>
      <p:sp>
        <p:nvSpPr>
          <p:cNvPr id="3" name="Прямоугольник 2"/>
          <p:cNvSpPr/>
          <p:nvPr/>
        </p:nvSpPr>
        <p:spPr>
          <a:xfrm>
            <a:off x="370789" y="5810548"/>
            <a:ext cx="4572000" cy="707886"/>
          </a:xfrm>
          <a:prstGeom prst="rect">
            <a:avLst/>
          </a:prstGeom>
        </p:spPr>
        <p:txBody>
          <a:bodyPr>
            <a:spAutoFit/>
          </a:bodyPr>
          <a:lstStyle/>
          <a:p>
            <a:pPr>
              <a:spcAft>
                <a:spcPts val="1000"/>
              </a:spcAft>
            </a:pPr>
            <a:r>
              <a:rPr lang="ru-RU" sz="2000" dirty="0">
                <a:solidFill>
                  <a:srgbClr val="002060"/>
                </a:solidFill>
                <a:latin typeface="Helvetica"/>
                <a:ea typeface="Times New Roman"/>
                <a:cs typeface="Times New Roman"/>
              </a:rPr>
              <a:t>Молодой дальневосточник.1971. - №251 (8470). – 23 декабря</a:t>
            </a:r>
            <a:endParaRPr lang="ru-RU" sz="2400" dirty="0">
              <a:solidFill>
                <a:srgbClr val="002060"/>
              </a:solidFill>
              <a:ea typeface="Calibri"/>
              <a:cs typeface="Times New Roman"/>
            </a:endParaRPr>
          </a:p>
        </p:txBody>
      </p:sp>
      <p:sp>
        <p:nvSpPr>
          <p:cNvPr id="4" name="Прямоугольник 3"/>
          <p:cNvSpPr/>
          <p:nvPr/>
        </p:nvSpPr>
        <p:spPr>
          <a:xfrm>
            <a:off x="4942789" y="696753"/>
            <a:ext cx="3366120" cy="5324535"/>
          </a:xfrm>
          <a:prstGeom prst="rect">
            <a:avLst/>
          </a:prstGeom>
        </p:spPr>
        <p:txBody>
          <a:bodyPr wrap="square">
            <a:spAutoFit/>
          </a:bodyPr>
          <a:lstStyle/>
          <a:p>
            <a:r>
              <a:rPr lang="ru-RU" sz="2000" dirty="0">
                <a:solidFill>
                  <a:srgbClr val="002060"/>
                </a:solidFill>
                <a:latin typeface="Helvetica"/>
                <a:ea typeface="Times New Roman"/>
              </a:rPr>
              <a:t>А спустя несколько месяцев, летом 1919 года, Фадеев уже поднимал боевой дух партизан на отдыхе между боями проникновенным и мастерским чтением стихов Некрасова, рассказами о восстании декабристов и его героях… Всё это было более 30 лет назад, и всё это было безумно дорого Фадееву, особые, лучшие годы жизни которого были связаны с Дальним Востоком</a:t>
            </a:r>
            <a:endParaRPr lang="ru-RU" sz="2000" dirty="0">
              <a:solidFill>
                <a:srgbClr val="002060"/>
              </a:solidFill>
            </a:endParaRPr>
          </a:p>
        </p:txBody>
      </p:sp>
    </p:spTree>
    <p:extLst>
      <p:ext uri="{BB962C8B-B14F-4D97-AF65-F5344CB8AC3E}">
        <p14:creationId xmlns:p14="http://schemas.microsoft.com/office/powerpoint/2010/main" val="369580850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335846"/>
            <a:ext cx="8208912" cy="6001643"/>
          </a:xfrm>
          <a:prstGeom prst="rect">
            <a:avLst/>
          </a:prstGeom>
        </p:spPr>
        <p:txBody>
          <a:bodyPr wrap="square">
            <a:spAutoFit/>
          </a:bodyPr>
          <a:lstStyle/>
          <a:p>
            <a:r>
              <a:rPr lang="ru-RU" sz="2400" dirty="0">
                <a:solidFill>
                  <a:srgbClr val="002060"/>
                </a:solidFill>
                <a:latin typeface="Helvetica"/>
                <a:ea typeface="Times New Roman"/>
              </a:rPr>
              <a:t>Участие в революционном движении и Гражданской войне на Дальнем Востоке сыграло в жизни и творчестве А. А. Фадеева исключительно важную роль. Февральскую революцию Александр Фадеев встретил 16-летним юношей без твёрдых политических убеждений и серьёзного жизненного опыта, но с огромным революционным энтузиазмом и желанием обновления мира на новых, более высоких и справедливых началах. Спустя четыре года Фадеев — идейный большевик, комиссар полка, а затем бригады, делегат X съезда РКП(б). 20-летний Фадеев прошёл через революционное подполье, партизанскую войну против интервентов и белогвардейцев, имел два ранения, не раз заглядывал в глаза смерти, видел гибель своих друзей и товарищей по оружию, пронёс через годы борьбы свои революционные идеалы</a:t>
            </a:r>
            <a:endParaRPr lang="ru-RU" sz="2400" dirty="0">
              <a:solidFill>
                <a:srgbClr val="002060"/>
              </a:solidFill>
            </a:endParaRPr>
          </a:p>
        </p:txBody>
      </p:sp>
    </p:spTree>
    <p:extLst>
      <p:ext uri="{BB962C8B-B14F-4D97-AF65-F5344CB8AC3E}">
        <p14:creationId xmlns:p14="http://schemas.microsoft.com/office/powerpoint/2010/main" val="261802263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Aser5250\Desktop\Фото Фадеев\fadeev.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975899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Aser5250\Desktop\Фото Фадеев\978512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407" y="589607"/>
            <a:ext cx="4183360" cy="5961530"/>
          </a:xfrm>
          <a:prstGeom prst="rect">
            <a:avLst/>
          </a:prstGeom>
          <a:noFill/>
          <a:extLst>
            <a:ext uri="{909E8E84-426E-40DD-AFC4-6F175D3DCCD1}">
              <a14:hiddenFill xmlns:a14="http://schemas.microsoft.com/office/drawing/2010/main">
                <a:solidFill>
                  <a:srgbClr val="FFFFFF"/>
                </a:solidFill>
              </a14:hiddenFill>
            </a:ext>
          </a:extLst>
        </p:spPr>
      </p:pic>
      <p:pic>
        <p:nvPicPr>
          <p:cNvPr id="15363" name="Picture 3" descr="C:\Users\Aser5250\Desktop\Фото Фадеев\153111_personalii_aleksandr_fadeev_izvestnyj_sssr_pisate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016" y="700606"/>
            <a:ext cx="4115917" cy="57395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710809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83568" y="692696"/>
            <a:ext cx="7848872" cy="5062924"/>
          </a:xfrm>
          <a:prstGeom prst="rect">
            <a:avLst/>
          </a:prstGeom>
        </p:spPr>
        <p:txBody>
          <a:bodyPr wrap="square">
            <a:spAutoFit/>
          </a:bodyPr>
          <a:lstStyle/>
          <a:p>
            <a:pPr>
              <a:lnSpc>
                <a:spcPts val="2100"/>
              </a:lnSpc>
              <a:spcBef>
                <a:spcPts val="450"/>
              </a:spcBef>
              <a:spcAft>
                <a:spcPts val="1500"/>
              </a:spcAft>
            </a:pPr>
            <a:r>
              <a:rPr lang="ru-RU" sz="2000" dirty="0">
                <a:solidFill>
                  <a:srgbClr val="002060"/>
                </a:solidFill>
                <a:latin typeface="Helvetica"/>
                <a:ea typeface="Times New Roman"/>
                <a:cs typeface="Times New Roman"/>
              </a:rPr>
              <a:t>За это время хрупкий юноша приобрёл колоссальный жизненный опыт, стал зрелым мужчиной, сформировался как личность, сроднился с Дальним Востоком:</a:t>
            </a:r>
            <a:endParaRPr lang="ru-RU" sz="1600" dirty="0">
              <a:solidFill>
                <a:srgbClr val="002060"/>
              </a:solidFill>
              <a:ea typeface="Calibri"/>
              <a:cs typeface="Times New Roman"/>
            </a:endParaRPr>
          </a:p>
          <a:p>
            <a:pPr>
              <a:lnSpc>
                <a:spcPct val="115000"/>
              </a:lnSpc>
              <a:spcAft>
                <a:spcPts val="0"/>
              </a:spcAft>
            </a:pPr>
            <a:r>
              <a:rPr lang="ru-RU" sz="2000" i="1" dirty="0">
                <a:solidFill>
                  <a:srgbClr val="002060"/>
                </a:solidFill>
                <a:latin typeface="Helvetica"/>
                <a:ea typeface="Times New Roman"/>
                <a:cs typeface="Times New Roman"/>
              </a:rPr>
              <a:t>«В юности мне очень трудно было расстаться с Дальним Востоком. Тогда мне казалось, что всё близкое моему сердцу остаётся здесь. Кроме того, я уже вымахал к тому времени в рослого детину, я уже немало повоевал и исходил тысячи километров дорог, и я любил наш край большой мужественной любовью» </a:t>
            </a:r>
            <a:endParaRPr lang="ru-RU" sz="1600" dirty="0">
              <a:solidFill>
                <a:srgbClr val="002060"/>
              </a:solidFill>
              <a:ea typeface="Calibri"/>
              <a:cs typeface="Times New Roman"/>
            </a:endParaRPr>
          </a:p>
          <a:p>
            <a:r>
              <a:rPr lang="ru-RU" sz="2000" dirty="0">
                <a:solidFill>
                  <a:srgbClr val="002060"/>
                </a:solidFill>
                <a:latin typeface="Helvetica"/>
                <a:ea typeface="Times New Roman"/>
              </a:rPr>
              <a:t>Прожитое в этот период времени наложило большой отпечаток на литературное творчество А. А. Фадеева — его язык, проблематику произведений, идейное содержание, стиль повествования, образы героев и другие важнейшие категории, которыми измеряется авторская индивидуальность и вклад в литературу</a:t>
            </a:r>
            <a:endParaRPr lang="ru-RU" sz="2000" dirty="0">
              <a:solidFill>
                <a:srgbClr val="002060"/>
              </a:solidFill>
            </a:endParaRPr>
          </a:p>
        </p:txBody>
      </p:sp>
    </p:spTree>
    <p:extLst>
      <p:ext uri="{BB962C8B-B14F-4D97-AF65-F5344CB8AC3E}">
        <p14:creationId xmlns:p14="http://schemas.microsoft.com/office/powerpoint/2010/main" val="427230269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Aser5250\Desktop\Фото Фадеев\25926605-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7744" y="877110"/>
            <a:ext cx="4502274" cy="60030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6522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ser5250\Desktop\Фото Фадеев\3d5f946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142875"/>
            <a:ext cx="8763000" cy="6572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638764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Aser5250\Desktop\Фото Фадеев\c4c6ffc2-598a-5fce-aecd-6bd31780c59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2" y="641668"/>
            <a:ext cx="9081424" cy="56724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159350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Aser5250\Desktop\Фото Фадеев\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28" y="37981"/>
            <a:ext cx="9125272" cy="68439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342138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5171" y="260648"/>
            <a:ext cx="8496944" cy="6258123"/>
          </a:xfrm>
          <a:prstGeom prst="rect">
            <a:avLst/>
          </a:prstGeom>
        </p:spPr>
        <p:txBody>
          <a:bodyPr wrap="square">
            <a:spAutoFit/>
          </a:bodyPr>
          <a:lstStyle/>
          <a:p>
            <a:pPr>
              <a:spcBef>
                <a:spcPts val="450"/>
              </a:spcBef>
              <a:spcAft>
                <a:spcPts val="1500"/>
              </a:spcAft>
            </a:pPr>
            <a:r>
              <a:rPr lang="ru-RU" sz="2800" b="1" dirty="0">
                <a:solidFill>
                  <a:srgbClr val="002060"/>
                </a:solidFill>
                <a:latin typeface="Helvetica"/>
                <a:ea typeface="Times New Roman"/>
                <a:cs typeface="Times New Roman"/>
              </a:rPr>
              <a:t>Источники и литература</a:t>
            </a:r>
            <a:endParaRPr lang="ru-RU" sz="2000" b="1" dirty="0">
              <a:solidFill>
                <a:srgbClr val="002060"/>
              </a:solidFill>
              <a:ea typeface="Calibri"/>
              <a:cs typeface="Times New Roman"/>
            </a:endParaRPr>
          </a:p>
          <a:p>
            <a:pPr>
              <a:spcBef>
                <a:spcPts val="450"/>
              </a:spcBef>
              <a:spcAft>
                <a:spcPts val="1500"/>
              </a:spcAft>
            </a:pPr>
            <a:r>
              <a:rPr lang="ru-RU" dirty="0">
                <a:solidFill>
                  <a:srgbClr val="002060"/>
                </a:solidFill>
                <a:latin typeface="Helvetica"/>
                <a:ea typeface="Times New Roman"/>
                <a:cs typeface="Times New Roman"/>
              </a:rPr>
              <a:t>1</a:t>
            </a:r>
            <a:r>
              <a:rPr lang="ru-RU" sz="1600" dirty="0">
                <a:solidFill>
                  <a:srgbClr val="002060"/>
                </a:solidFill>
                <a:latin typeface="Helvetica"/>
                <a:ea typeface="Times New Roman"/>
                <a:cs typeface="Times New Roman"/>
              </a:rPr>
              <a:t>. Авченко, В. О. Фадеев / В. О. Авченко. — Москва : Молодая гвардия, 2017. — 366 c. — (Жизнь замечательных людей).</a:t>
            </a:r>
            <a:endParaRPr lang="ru-RU" sz="1200" dirty="0">
              <a:solidFill>
                <a:srgbClr val="002060"/>
              </a:solidFill>
              <a:ea typeface="Calibri"/>
              <a:cs typeface="Times New Roman"/>
            </a:endParaRPr>
          </a:p>
          <a:p>
            <a:pPr>
              <a:spcBef>
                <a:spcPts val="450"/>
              </a:spcBef>
              <a:spcAft>
                <a:spcPts val="1500"/>
              </a:spcAft>
            </a:pPr>
            <a:r>
              <a:rPr lang="ru-RU" sz="1600" dirty="0">
                <a:solidFill>
                  <a:srgbClr val="002060"/>
                </a:solidFill>
                <a:latin typeface="Helvetica"/>
                <a:ea typeface="Times New Roman"/>
                <a:cs typeface="Times New Roman"/>
              </a:rPr>
              <a:t>2. </a:t>
            </a:r>
            <a:r>
              <a:rPr lang="ru-RU" sz="1600" dirty="0" err="1">
                <a:solidFill>
                  <a:srgbClr val="002060"/>
                </a:solidFill>
                <a:latin typeface="Helvetica"/>
                <a:ea typeface="Times New Roman"/>
                <a:cs typeface="Times New Roman"/>
              </a:rPr>
              <a:t>Галлямова</a:t>
            </a:r>
            <a:r>
              <a:rPr lang="ru-RU" sz="1600" dirty="0">
                <a:solidFill>
                  <a:srgbClr val="002060"/>
                </a:solidFill>
                <a:latin typeface="Helvetica"/>
                <a:ea typeface="Times New Roman"/>
                <a:cs typeface="Times New Roman"/>
              </a:rPr>
              <a:t>, Л. И. 1917 год на Дальнем Востоке России: региональные особенности социально-политических трансформаций / Л. И. </a:t>
            </a:r>
            <a:r>
              <a:rPr lang="ru-RU" sz="1600" dirty="0" err="1">
                <a:solidFill>
                  <a:srgbClr val="002060"/>
                </a:solidFill>
                <a:latin typeface="Helvetica"/>
                <a:ea typeface="Times New Roman"/>
                <a:cs typeface="Times New Roman"/>
              </a:rPr>
              <a:t>Галлямова</a:t>
            </a:r>
            <a:r>
              <a:rPr lang="ru-RU" sz="1600" dirty="0">
                <a:solidFill>
                  <a:srgbClr val="002060"/>
                </a:solidFill>
                <a:latin typeface="Helvetica"/>
                <a:ea typeface="Times New Roman"/>
                <a:cs typeface="Times New Roman"/>
              </a:rPr>
              <a:t> // Россия и АТР. — 2017. — № 3. — С. 9–24.</a:t>
            </a:r>
            <a:endParaRPr lang="ru-RU" sz="1200" dirty="0">
              <a:solidFill>
                <a:srgbClr val="002060"/>
              </a:solidFill>
              <a:ea typeface="Calibri"/>
              <a:cs typeface="Times New Roman"/>
            </a:endParaRPr>
          </a:p>
          <a:p>
            <a:pPr>
              <a:spcBef>
                <a:spcPts val="450"/>
              </a:spcBef>
              <a:spcAft>
                <a:spcPts val="1500"/>
              </a:spcAft>
            </a:pPr>
            <a:r>
              <a:rPr lang="ru-RU" sz="1600" dirty="0">
                <a:solidFill>
                  <a:srgbClr val="002060"/>
                </a:solidFill>
                <a:latin typeface="Helvetica"/>
                <a:ea typeface="Times New Roman"/>
                <a:cs typeface="Times New Roman"/>
              </a:rPr>
              <a:t>3. Горький, М. Полное собрание сочинений. Т. 2 : Рассказы, очерки, наброски, стихи. 1894–1896 / М. Горький. — Москва : Наука, 1969. — 656 c.</a:t>
            </a:r>
            <a:endParaRPr lang="ru-RU" sz="1200" dirty="0">
              <a:solidFill>
                <a:srgbClr val="002060"/>
              </a:solidFill>
              <a:ea typeface="Calibri"/>
              <a:cs typeface="Times New Roman"/>
            </a:endParaRPr>
          </a:p>
          <a:p>
            <a:pPr>
              <a:spcBef>
                <a:spcPts val="450"/>
              </a:spcBef>
              <a:spcAft>
                <a:spcPts val="1500"/>
              </a:spcAft>
            </a:pPr>
            <a:r>
              <a:rPr lang="ru-RU" sz="1600" dirty="0">
                <a:solidFill>
                  <a:srgbClr val="002060"/>
                </a:solidFill>
                <a:latin typeface="Helvetica"/>
                <a:ea typeface="Times New Roman"/>
                <a:cs typeface="Times New Roman"/>
              </a:rPr>
              <a:t>4. Гражданская война на Дальнем Востоке (1918–1922) : воспоминания ветеранов. — Москва : Наука, 1973. — 352 c.</a:t>
            </a:r>
            <a:endParaRPr lang="ru-RU" sz="1200" dirty="0">
              <a:solidFill>
                <a:srgbClr val="002060"/>
              </a:solidFill>
              <a:ea typeface="Calibri"/>
              <a:cs typeface="Times New Roman"/>
            </a:endParaRPr>
          </a:p>
          <a:p>
            <a:pPr>
              <a:spcBef>
                <a:spcPts val="450"/>
              </a:spcBef>
              <a:spcAft>
                <a:spcPts val="1500"/>
              </a:spcAft>
            </a:pPr>
            <a:r>
              <a:rPr lang="ru-RU" sz="1600" dirty="0">
                <a:solidFill>
                  <a:srgbClr val="002060"/>
                </a:solidFill>
                <a:latin typeface="Helvetica"/>
                <a:ea typeface="Times New Roman"/>
                <a:cs typeface="Times New Roman"/>
              </a:rPr>
              <a:t>5. Губельман, М. И. Его любили, любят и будут любить / М. И. Губельман. — Текст : электронный // Фадеев: воспоминания современников. — Москва, 1965. — URL: https://www.molodguard.ru/book81-7.htm (дата обращения: 25.11.2021).</a:t>
            </a:r>
            <a:endParaRPr lang="ru-RU" sz="1200" dirty="0">
              <a:solidFill>
                <a:srgbClr val="002060"/>
              </a:solidFill>
              <a:ea typeface="Calibri"/>
              <a:cs typeface="Times New Roman"/>
            </a:endParaRPr>
          </a:p>
          <a:p>
            <a:pPr>
              <a:spcBef>
                <a:spcPts val="450"/>
              </a:spcBef>
              <a:spcAft>
                <a:spcPts val="1500"/>
              </a:spcAft>
            </a:pPr>
            <a:r>
              <a:rPr lang="ru-RU" sz="1600" dirty="0">
                <a:solidFill>
                  <a:srgbClr val="002060"/>
                </a:solidFill>
                <a:latin typeface="Helvetica"/>
                <a:ea typeface="Times New Roman"/>
                <a:cs typeface="Times New Roman"/>
              </a:rPr>
              <a:t>6. </a:t>
            </a:r>
            <a:r>
              <a:rPr lang="ru-RU" sz="1600" dirty="0" err="1">
                <a:solidFill>
                  <a:srgbClr val="002060"/>
                </a:solidFill>
                <a:latin typeface="Helvetica"/>
                <a:ea typeface="Times New Roman"/>
                <a:cs typeface="Times New Roman"/>
              </a:rPr>
              <a:t>Ильюхов</a:t>
            </a:r>
            <a:r>
              <a:rPr lang="ru-RU" sz="1600" dirty="0">
                <a:solidFill>
                  <a:srgbClr val="002060"/>
                </a:solidFill>
                <a:latin typeface="Helvetica"/>
                <a:ea typeface="Times New Roman"/>
                <a:cs typeface="Times New Roman"/>
              </a:rPr>
              <a:t>, Н. К. Душевный малец / Н. К. </a:t>
            </a:r>
            <a:r>
              <a:rPr lang="ru-RU" sz="1600" dirty="0" err="1">
                <a:solidFill>
                  <a:srgbClr val="002060"/>
                </a:solidFill>
                <a:latin typeface="Helvetica"/>
                <a:ea typeface="Times New Roman"/>
                <a:cs typeface="Times New Roman"/>
              </a:rPr>
              <a:t>Ильюхов</a:t>
            </a:r>
            <a:r>
              <a:rPr lang="ru-RU" sz="1600" dirty="0">
                <a:solidFill>
                  <a:srgbClr val="002060"/>
                </a:solidFill>
                <a:latin typeface="Helvetica"/>
                <a:ea typeface="Times New Roman"/>
                <a:cs typeface="Times New Roman"/>
              </a:rPr>
              <a:t> // Молодой дальневосточник. — 1971. — № 251 (8470). — 23 дек.</a:t>
            </a:r>
            <a:endParaRPr lang="ru-RU" sz="1200" dirty="0">
              <a:solidFill>
                <a:srgbClr val="002060"/>
              </a:solidFill>
              <a:ea typeface="Calibri"/>
              <a:cs typeface="Times New Roman"/>
            </a:endParaRPr>
          </a:p>
          <a:p>
            <a:pPr>
              <a:spcBef>
                <a:spcPts val="450"/>
              </a:spcBef>
              <a:spcAft>
                <a:spcPts val="1500"/>
              </a:spcAft>
            </a:pPr>
            <a:r>
              <a:rPr lang="ru-RU" sz="1600" dirty="0">
                <a:solidFill>
                  <a:srgbClr val="002060"/>
                </a:solidFill>
                <a:latin typeface="Helvetica"/>
                <a:ea typeface="Times New Roman"/>
                <a:cs typeface="Times New Roman"/>
              </a:rPr>
              <a:t>7. </a:t>
            </a:r>
            <a:r>
              <a:rPr lang="ru-RU" sz="1600" dirty="0" err="1">
                <a:solidFill>
                  <a:srgbClr val="002060"/>
                </a:solidFill>
                <a:latin typeface="Helvetica"/>
                <a:ea typeface="Times New Roman"/>
                <a:cs typeface="Times New Roman"/>
              </a:rPr>
              <a:t>Ильюхов</a:t>
            </a:r>
            <a:r>
              <a:rPr lang="ru-RU" sz="1600" dirty="0">
                <a:solidFill>
                  <a:srgbClr val="002060"/>
                </a:solidFill>
                <a:latin typeface="Helvetica"/>
                <a:ea typeface="Times New Roman"/>
                <a:cs typeface="Times New Roman"/>
              </a:rPr>
              <a:t>, Н. Партизанское движение в Приморье (1918–1920) / Н. </a:t>
            </a:r>
            <a:r>
              <a:rPr lang="ru-RU" sz="1600" dirty="0" err="1">
                <a:solidFill>
                  <a:srgbClr val="002060"/>
                </a:solidFill>
                <a:latin typeface="Helvetica"/>
                <a:ea typeface="Times New Roman"/>
                <a:cs typeface="Times New Roman"/>
              </a:rPr>
              <a:t>Ильюхов</a:t>
            </a:r>
            <a:r>
              <a:rPr lang="ru-RU" sz="1600" dirty="0">
                <a:solidFill>
                  <a:srgbClr val="002060"/>
                </a:solidFill>
                <a:latin typeface="Helvetica"/>
                <a:ea typeface="Times New Roman"/>
                <a:cs typeface="Times New Roman"/>
              </a:rPr>
              <a:t>, М. Титов. — Ленинград : Прибой, 1928. — 258 c.</a:t>
            </a:r>
            <a:endParaRPr lang="ru-RU" sz="1200" dirty="0">
              <a:solidFill>
                <a:srgbClr val="002060"/>
              </a:solidFill>
              <a:ea typeface="Calibri"/>
              <a:cs typeface="Times New Roman"/>
            </a:endParaRPr>
          </a:p>
        </p:txBody>
      </p:sp>
    </p:spTree>
    <p:extLst>
      <p:ext uri="{BB962C8B-B14F-4D97-AF65-F5344CB8AC3E}">
        <p14:creationId xmlns:p14="http://schemas.microsoft.com/office/powerpoint/2010/main" val="10503332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Aser5250\Desktop\Фото Фадеев\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332656"/>
            <a:ext cx="8496944" cy="63980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8859703"/>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282</TotalTime>
  <Words>6237</Words>
  <Application>Microsoft Office PowerPoint</Application>
  <PresentationFormat>Экран (4:3)</PresentationFormat>
  <Paragraphs>119</Paragraphs>
  <Slides>82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82</vt:i4>
      </vt:variant>
    </vt:vector>
  </HeadingPairs>
  <TitlesOfParts>
    <vt:vector size="83" baseType="lpstr">
      <vt:lpstr>Тема Office</vt:lpstr>
      <vt:lpstr>Участие Александра Фадеева в революции, гражданской войне и борьбе с интервенцией на Дальнем Востоке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Участие Александра Фадеева в революции, гражданской войне и борьбе с интервенцией на Дальнем Востоке </dc:title>
  <dc:creator>Aser5250</dc:creator>
  <cp:lastModifiedBy>Aser5250</cp:lastModifiedBy>
  <cp:revision>13</cp:revision>
  <dcterms:created xsi:type="dcterms:W3CDTF">2022-07-13T07:59:11Z</dcterms:created>
  <dcterms:modified xsi:type="dcterms:W3CDTF">2022-07-17T05:23:12Z</dcterms:modified>
</cp:coreProperties>
</file>