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61" r:id="rId8"/>
    <p:sldId id="262" r:id="rId9"/>
    <p:sldId id="263" r:id="rId10"/>
    <p:sldId id="264" r:id="rId11"/>
    <p:sldId id="265" r:id="rId12"/>
    <p:sldId id="285" r:id="rId13"/>
    <p:sldId id="266" r:id="rId14"/>
    <p:sldId id="267" r:id="rId15"/>
    <p:sldId id="284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5%D0%B2%D0%B5%D1%80" TargetMode="External"/><Relationship Id="rId3" Type="http://schemas.openxmlformats.org/officeDocument/2006/relationships/hyperlink" Target="https://ru.wikipedia.org/wiki/%D0%94%D0%B0%D0%BB%D1%8C%D0%BD%D0%B8%D0%B9_%D0%92%D0%BE%D1%81%D1%82%D0%BE%D0%BA" TargetMode="External"/><Relationship Id="rId7" Type="http://schemas.openxmlformats.org/officeDocument/2006/relationships/hyperlink" Target="https://ru.wikipedia.org/wiki/%D0%A1%D0%B8%D1%85%D0%BE%D1%82%D1%8D-%D0%90%D0%BB%D0%B8%D0%BD%D1%8C" TargetMode="External"/><Relationship Id="rId2" Type="http://schemas.openxmlformats.org/officeDocument/2006/relationships/hyperlink" Target="https://ru.wikipedia.org/wiki/193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5%D0%B0%D1%81%D0%B0%D0%BD_(%D0%BE%D0%B7%D0%B5%D1%80%D0%BE)" TargetMode="External"/><Relationship Id="rId5" Type="http://schemas.openxmlformats.org/officeDocument/2006/relationships/hyperlink" Target="https://ru.wikipedia.org/wiki/%D0%A5%D0%B0%D0%BB%D1%85%D0%B8%D0%BD-%D0%93%D0%BE%D0%BB" TargetMode="External"/><Relationship Id="rId4" Type="http://schemas.openxmlformats.org/officeDocument/2006/relationships/hyperlink" Target="https://ru.wikipedia.org/wiki/%D0%9F%D1%80%D0%B8%D0%BC%D0%BE%D1%80%D1%8C%D0%B5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commons.wikimedia.org/wiki/File:Poets_of_Primorye.jpg?uselang=ru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b.ru/article/227561/aleksandr-artemov---sovetskiy-poet-frontovik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Александр Артемов - советский </a:t>
            </a:r>
            <a:r>
              <a:rPr lang="ru-RU" dirty="0" smtClean="0">
                <a:solidFill>
                  <a:srgbClr val="000000"/>
                </a:solidFill>
                <a:latin typeface="Roboto"/>
              </a:rPr>
              <a:t>поэт-фронтовик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68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74345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Суть и смысл стихов А. Артемова Вся жизнь Александра Артемова была связана с его профессией и Дальним Востоком. Поэтому через всё его творчество красной нитью проходит тема войны и солдатской жизни. В связи с тем, что накануне войны любым другим специальностям Александр Артемов предпочел нелегкую службу офицера-пограничника, он фундаментальную часть своего творчества посвящает именно своим коллегам-пограничникам. Кроме того, поэт горячо интересуется историей Дальнего Востока и Сибири, он много пишет о Семене Дежневе, </a:t>
            </a:r>
            <a:r>
              <a:rPr lang="ru-RU" dirty="0" err="1">
                <a:solidFill>
                  <a:srgbClr val="000000"/>
                </a:solidFill>
                <a:latin typeface="Roboto"/>
              </a:rPr>
              <a:t>Витусе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 Беринге, а также о других землепроходцах и исследователях Севера.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189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Артемов Александ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104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3040" y="5069729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Множество раз встречался Александр Артемов с участниками боевых действии на озере Хазан и на Халхин-Голе. Результатом встреч становились новые стихотворения о героях войны. Немало написано поэтом Александром Артемовым также о героях Советской армии.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623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20402"/>
            <a:ext cx="4572000" cy="66171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В последние стихи входит мотив будущей войны, тревоги и готовности к защите Отечества. Основные жанры: баллады, легенды, лирические стихотворения, поэмы (поэмы «Магистраль», «Одиннадцать», фрагменты поэмы «Сергей Лазо», наброски к поэме «</a:t>
            </a:r>
            <a:r>
              <a:rPr lang="ru-RU" dirty="0" err="1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Витус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 Беринг»). Писал для детей: «Приключения трёх щенков» (</a:t>
            </a:r>
            <a:r>
              <a:rPr lang="ru-RU" u="sng" dirty="0">
                <a:solidFill>
                  <a:srgbClr val="0645AD"/>
                </a:solidFill>
                <a:latin typeface="Times New Roman"/>
                <a:ea typeface="Times New Roman"/>
                <a:cs typeface="Times New Roman"/>
                <a:hlinkClick r:id="rId2" tooltip="1939"/>
              </a:rPr>
              <a:t>1939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).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Творчество </a:t>
            </a:r>
            <a:r>
              <a:rPr lang="ru-RU" dirty="0" err="1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Артёмова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 неотделимо от </a:t>
            </a:r>
            <a:r>
              <a:rPr lang="ru-RU" u="sng" dirty="0">
                <a:solidFill>
                  <a:srgbClr val="0645AD"/>
                </a:solidFill>
                <a:latin typeface="Times New Roman"/>
                <a:ea typeface="Times New Roman"/>
                <a:cs typeface="Times New Roman"/>
                <a:hlinkClick r:id="rId3" tooltip="Дальний Восток"/>
              </a:rPr>
              <a:t>Дальнего Востока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. Он исколесил </a:t>
            </a:r>
            <a:r>
              <a:rPr lang="ru-RU" u="sng" dirty="0">
                <a:solidFill>
                  <a:srgbClr val="0645AD"/>
                </a:solidFill>
                <a:latin typeface="Times New Roman"/>
                <a:ea typeface="Times New Roman"/>
                <a:cs typeface="Times New Roman"/>
                <a:hlinkClick r:id="rId4" tooltip="Приморье"/>
              </a:rPr>
              <a:t>Приморье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, часто встречался с пограничниками, участниками боёв на </a:t>
            </a:r>
            <a:r>
              <a:rPr lang="ru-RU" u="sng" dirty="0">
                <a:solidFill>
                  <a:srgbClr val="0645AD"/>
                </a:solidFill>
                <a:latin typeface="Times New Roman"/>
                <a:ea typeface="Times New Roman"/>
                <a:cs typeface="Times New Roman"/>
                <a:hlinkClick r:id="rId5" tooltip="Халхин-Гол"/>
              </a:rPr>
              <a:t>Халхин-Голе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 и озере </a:t>
            </a:r>
            <a:r>
              <a:rPr lang="ru-RU" u="sng" dirty="0">
                <a:solidFill>
                  <a:srgbClr val="0645AD"/>
                </a:solidFill>
                <a:latin typeface="Times New Roman"/>
                <a:ea typeface="Times New Roman"/>
                <a:cs typeface="Times New Roman"/>
                <a:hlinkClick r:id="rId6" tooltip="Хасан (озеро)"/>
              </a:rPr>
              <a:t>Хасан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. Эти встречи также дали богатый материал для стихов.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Недолго длилась сознательная творческая работа А. </a:t>
            </a:r>
            <a:r>
              <a:rPr lang="ru-RU" dirty="0" err="1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Артёмова</a:t>
            </a:r>
            <a:r>
              <a:rPr lang="ru-RU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, но он успел создать четыре книги поэм, баллад, сказов, стихов, в которых живут и дышат океанская ширь, приморская тайга, седые горы </a:t>
            </a:r>
            <a:r>
              <a:rPr lang="ru-RU" u="sng">
                <a:solidFill>
                  <a:srgbClr val="0645AD"/>
                </a:solidFill>
                <a:latin typeface="Times New Roman"/>
                <a:ea typeface="Times New Roman"/>
                <a:cs typeface="Times New Roman"/>
                <a:hlinkClick r:id="rId7" tooltip="Сихотэ-Алинь"/>
              </a:rPr>
              <a:t>Сихотэ-Алиня</a:t>
            </a:r>
            <a:r>
              <a:rPr lang="ru-RU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, ледяные пустыни </a:t>
            </a:r>
            <a:r>
              <a:rPr lang="ru-RU" u="sng">
                <a:solidFill>
                  <a:srgbClr val="0645AD"/>
                </a:solidFill>
                <a:latin typeface="Times New Roman"/>
                <a:ea typeface="Times New Roman"/>
                <a:cs typeface="Times New Roman"/>
                <a:hlinkClick r:id="rId8" tooltip="Север"/>
              </a:rPr>
              <a:t>Севера</a:t>
            </a:r>
            <a:r>
              <a:rPr lang="ru-RU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0247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Великая Отечественная война и трагическая смерть В 1940 году Александр Артемов (поэт) поступает в Москве в Литературный университет имени Максима Горького, который закончить ему уже не суждено, так как начинается одна из величайших войн - Великая Отечественная.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847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Александр Артемов биограф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66675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814" y="544200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В июне следующего года в качестве добровольца он уходит на фронт. Во время боевых действий поэт активно пишет стихотворения о войне, солдатской жизни и борьбе с фашизмом. В 1942 году в возрасте тридцати лет боец Александр Артемов трагически погибает в бою.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844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5/5a/Poets_of_Primorye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64896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79712" y="5517232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202122"/>
                </a:solidFill>
                <a:latin typeface="Times New Roman"/>
                <a:ea typeface="Times New Roman"/>
                <a:cs typeface="Times New Roman"/>
              </a:rPr>
              <a:t>Александр Артёмов (крайний справа) среди приморских писателей и поэтов, 1930-е годы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6409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dnstatic.rg.ru/uploads/images/202/87/30/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28575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95936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NotoSans"/>
              </a:rPr>
              <a:t>Стихи Александра </a:t>
            </a:r>
            <a:r>
              <a:rPr lang="ru-RU" b="1" dirty="0" err="1">
                <a:solidFill>
                  <a:srgbClr val="000000"/>
                </a:solidFill>
                <a:latin typeface="NotoSans"/>
              </a:rPr>
              <a:t>Артёмова</a:t>
            </a:r>
            <a:endParaRPr lang="ru-RU" b="1" dirty="0">
              <a:solidFill>
                <a:srgbClr val="000000"/>
              </a:solidFill>
              <a:latin typeface="NotoSans"/>
            </a:endParaRPr>
          </a:p>
          <a:p>
            <a:r>
              <a:rPr lang="ru-RU" b="1" dirty="0">
                <a:solidFill>
                  <a:srgbClr val="000000"/>
                </a:solidFill>
                <a:latin typeface="NotoSans"/>
              </a:rPr>
              <a:t>Корабли уходят в море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666666"/>
                </a:solidFill>
                <a:latin typeface="NotoSans"/>
              </a:rPr>
              <a:t>Фото: Приморская краевая публичная библиотека им. А. М. Горького.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1916832"/>
            <a:ext cx="32221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Едва приподнимутся флаги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Над ровною гладью залива,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дрогнут в зеленых глубинах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Прожорливых рыб плавники, -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Над берегом белые чайки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Взвиваются стаей крикливой,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И, кончив последнюю вахту,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Мерцают вдали маяки.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1485686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920" y="1052736"/>
            <a:ext cx="37261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Синеет высокое небо,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солнце встает над водою.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Гонимые ветром проворным,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Туманы спускаются с круч.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Над городом в утреннем дыме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Пылает огромной звездою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 широких зеркальных витринах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Рассветный приветливый луч.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Мы снова на вахту выходим,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Плывем в голубое безбрежье,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 спокойное яркое утро,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 рассвет, что на море упал.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1052736"/>
            <a:ext cx="37261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Мы видим, как по носу прямо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Дельфин заблудившийся режет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Спинным плавником заостренным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Ленивый шлифованный вал.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Мы в море уходим надолго,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путь наш красив и завиден,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мы ни о чем не жалеем,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мы не грустим ни о ком.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с нами прощается город,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Который мы снова увидим,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машет нам берег весенний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Черемухи белым платком.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2505163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32941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latin typeface="NotoSans"/>
              </a:rPr>
              <a:t>Свежеет </a:t>
            </a:r>
            <a:r>
              <a:rPr lang="ru-RU" i="1" dirty="0">
                <a:solidFill>
                  <a:srgbClr val="000000"/>
                </a:solidFill>
                <a:latin typeface="NotoSans"/>
              </a:rPr>
              <a:t>погода, и ветер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 антенне назойливо свищет,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Туман наползает, и воет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У рифов тревожный ревун.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чайки у берега кружат,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Садясь на пробитое днище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Кунгаса, что выброшен морем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 скалы в последний тайфун.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Но пусть поднимаются волны,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 палубу брызги роняя,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ветер от края до края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Туман расстилает седой,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Мы к вахтам тяжелым привыкли,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Мы ночью и днем охраняем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нашу весеннюю землю,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наши сады под водой,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1484784"/>
            <a:ext cx="31500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город, поднявший высоко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Багряные трубы заводов,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узкие тихие бухты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С хребтами по трем сторонам,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зелень полей урожайных,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наши просторные воды,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всё, что зовется отчизной,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Что близко и дорого нам.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dirty="0">
                <a:solidFill>
                  <a:srgbClr val="000000"/>
                </a:solidFill>
                <a:latin typeface="NotoSans"/>
              </a:rPr>
              <a:t>1941 г.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3323979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7346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NotoSans"/>
              </a:rPr>
              <a:t>Знамя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Уже остывает нагретый разрывами камень,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Уже затихает гремящий с утра ураган.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Последний бросок. Из последних окопов штыками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Бойцы выбивают и гонят с вершины врага.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Как мёртвые змеи, опутали сопку траншеи,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Бетонные гнёзда пологий усыпали скат,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И, вытянув к небу холодные длинные шеи,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Разбитые пушки угрюмо глядят на закат.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встал командир на земле, отвоёванной нами,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Изрытой снарядами и опалённой огнём,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крикнул ребятам: "Товарищи, нужно бы знамя!.."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2455169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1166843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В трагических судьбах множества погибших во время Отечественной войны поэтов и писателей, как в недвижимой водной глади, отразилась география и статистика военных действий. Одним из таких людей и был Александр Артемов - поэт, чья жизнь не была длинной, но была содержательной. Он всегда считал, что настоящая жизнь в действии, а не в покое. Поэт много путешествовал, общался и даже за те немногие годы, которые успел прожить, сделал очень многое.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652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66247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Поднялся, шатаясь, с земли пулемётчик. На нём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Висели клочки гимнастёрки, пропитанной потом,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Обрызганной кровью. Он вынул спокойно платок,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Прижал его к ране, прожжённой свинцом пулемёта,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вспыхнул на сопке невиданно яркий цветок.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Мы крепко к штыку привязали багровое знамя,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Оно заиграло, забилось на сильном ветру.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Обвел пулеметчик друзей голубыми глазами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тихо промолвил: "Я, может быть, нынче умру,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Но буду гордиться, уже ослабевший, усталый,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До вздоха последнего тем, что в бою не сробел,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Что кровь моя знаменем нашего мужества стала,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Что я умереть за Отчизну достойно сумел</a:t>
            </a:r>
            <a:r>
              <a:rPr lang="ru-RU" i="1" dirty="0" smtClean="0">
                <a:solidFill>
                  <a:srgbClr val="000000"/>
                </a:solidFill>
                <a:latin typeface="NotoSans"/>
              </a:rPr>
              <a:t>…«</a:t>
            </a:r>
          </a:p>
          <a:p>
            <a:r>
              <a:rPr lang="ru-RU" i="1" dirty="0" smtClean="0">
                <a:solidFill>
                  <a:srgbClr val="000000"/>
                </a:solidFill>
                <a:latin typeface="NotoSans"/>
              </a:rPr>
              <a:t>Над </a:t>
            </a:r>
            <a:r>
              <a:rPr lang="ru-RU" i="1" dirty="0">
                <a:solidFill>
                  <a:srgbClr val="000000"/>
                </a:solidFill>
                <a:latin typeface="NotoSans"/>
              </a:rPr>
              <a:t>темной землей и над каменной цепью дозорной,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Над хилым кустарником, скошенным градом свинца,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Горело звездой между скал высоты Заозерной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Священное знамя, залитое кровью бойца.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dirty="0">
                <a:solidFill>
                  <a:srgbClr val="000000"/>
                </a:solidFill>
                <a:latin typeface="NotoSans"/>
              </a:rPr>
              <a:t>1939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1189237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38164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NotoSans"/>
              </a:rPr>
              <a:t>Наступление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Пугливо метнулись вороны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Над врытыми в снег валунами.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Вся в оспинах чёрных воронок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Поляна легла перед нами.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Немного правей, у болота,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Где бой завязался, наверно,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Как дятлы, стучат пулемёты,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Упорно и чуточку нервно.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Мы прыгаем с кочки на кочку,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Ложимся, за ротою рота,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И ухает глухо, как в бочку,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За спинами бас миномёта.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083033"/>
            <a:ext cx="38701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"Вперёд!.." Поднимаемся молча,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Повзводно, готовые к бою.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Над нами тягуче, по-волчьи,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Снаряды бризантные воют.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Невидные лыжные тропы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К поляне ведут, а за нею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От едкого дыма темнеют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 пологих сугробах окопы.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До них недалёко. Мы снова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Встаём, ожидая приказа.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Короткое резкое слово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По ротам проносится сразу.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4594089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"В атаку!.." Четыреста глоток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"Ура!" понесли, подхватили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 скованных льдами болотах,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В наносах серебряной пыли.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Когда же надолго устали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Гранаты греметь,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Над штыками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Деревья, как пленные, встали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С простёртыми к тучам руками.</a:t>
            </a:r>
            <a:endParaRPr lang="ru-RU" dirty="0">
              <a:solidFill>
                <a:srgbClr val="000000"/>
              </a:solidFill>
              <a:latin typeface="NotoSans"/>
            </a:endParaRPr>
          </a:p>
          <a:p>
            <a:r>
              <a:rPr lang="ru-RU" dirty="0">
                <a:solidFill>
                  <a:srgbClr val="000000"/>
                </a:solidFill>
                <a:latin typeface="NotoSans"/>
              </a:rPr>
              <a:t>Март 1940, Москва.</a:t>
            </a:r>
          </a:p>
          <a:p>
            <a:r>
              <a:rPr lang="ru-RU" i="1" dirty="0">
                <a:solidFill>
                  <a:srgbClr val="000000"/>
                </a:solidFill>
                <a:latin typeface="NotoSans"/>
              </a:rPr>
              <a:t>*Стихи Александра </a:t>
            </a:r>
            <a:r>
              <a:rPr lang="ru-RU" i="1" dirty="0" err="1">
                <a:solidFill>
                  <a:srgbClr val="000000"/>
                </a:solidFill>
                <a:latin typeface="NotoSans"/>
              </a:rPr>
              <a:t>Артёмова</a:t>
            </a:r>
            <a:r>
              <a:rPr lang="ru-RU" i="1" dirty="0">
                <a:solidFill>
                  <a:srgbClr val="000000"/>
                </a:solidFill>
                <a:latin typeface="NotoSans"/>
              </a:rPr>
              <a:t> предо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2876130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416824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4800" b="1" cap="all" dirty="0">
                <a:solidFill>
                  <a:srgbClr val="AC0101"/>
                </a:solidFill>
                <a:latin typeface="Times New Roman" pitchFamily="18" charset="0"/>
                <a:cs typeface="Times New Roman" pitchFamily="18" charset="0"/>
              </a:rPr>
              <a:t>ПУТЬ НАШ КРАСИВ И ЗАВИДЕН: </a:t>
            </a:r>
            <a:endParaRPr lang="ru-RU" sz="4800" b="1" cap="all" dirty="0" smtClean="0">
              <a:solidFill>
                <a:srgbClr val="AC010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800" b="1" cap="all" dirty="0" smtClean="0">
                <a:solidFill>
                  <a:srgbClr val="AC0101"/>
                </a:solidFill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4800" b="1" cap="all" dirty="0">
                <a:solidFill>
                  <a:srgbClr val="AC0101"/>
                </a:solidFill>
                <a:latin typeface="Times New Roman" pitchFamily="18" charset="0"/>
                <a:cs typeface="Times New Roman" pitchFamily="18" charset="0"/>
              </a:rPr>
              <a:t>АРТЁМОВ</a:t>
            </a:r>
            <a:endParaRPr lang="ru-RU" sz="4800" b="1" i="0" cap="all" dirty="0">
              <a:solidFill>
                <a:srgbClr val="AC010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2004" y="323508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565656"/>
                </a:solidFill>
                <a:latin typeface="pt-serif"/>
              </a:rPr>
              <a:t>Сегодня поэт Александр Артемов почти забыт, и есть в этом страшная несправедливость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01317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565656"/>
                </a:solidFill>
                <a:latin typeface="pt-serif"/>
              </a:rPr>
              <a:t>При жизни у Александра Артемова вышло четыре сборника стихов и сказка для детей. В 1940-м он поступил в Литинститут, в июне 41-го ушел добровольцем на фронт, а в 42-м погиб. Сегодня поэт Артемов почти забыт, и есть в этом страшная несправедливость.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0519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88984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dirty="0">
                <a:solidFill>
                  <a:srgbClr val="565656"/>
                </a:solidFill>
                <a:latin typeface="pt-serif"/>
              </a:rPr>
              <a:t>Саша рано стал сиротой. Воспитывался в семье двоюродного брата Николая Рогова в селе Спас-Клепики на Рязанщине. И учился в той самой школе, что и Сергей Есенин. Стихи Артемов начал писать в 15. Два года служил краснофлотцем, младшим командиром, стал начальником полковой библиотеки. После службы остался во Владивостоке. Потом — работа в приморских газетах, Литинститут, фронт, похоронка — вот и вся биография.</a:t>
            </a:r>
          </a:p>
          <a:p>
            <a:pPr algn="just" fontAlgn="base"/>
            <a:r>
              <a:rPr lang="ru-RU" dirty="0">
                <a:solidFill>
                  <a:srgbClr val="565656"/>
                </a:solidFill>
                <a:latin typeface="pt-serif"/>
              </a:rPr>
              <a:t>Остались только четыре тоненькие книжицы стихов. Но и они нам многое могут сказать о том поколении: «Трубы военные, пламя и дым. / Как тяжело умирать молодым». </a:t>
            </a:r>
            <a:endParaRPr lang="ru-RU" b="0" i="0" dirty="0">
              <a:solidFill>
                <a:srgbClr val="565656"/>
              </a:solidFill>
              <a:effectLst/>
              <a:latin typeface="pt-serif"/>
            </a:endParaRPr>
          </a:p>
        </p:txBody>
      </p:sp>
    </p:spTree>
    <p:extLst>
      <p:ext uri="{BB962C8B-B14F-4D97-AF65-F5344CB8AC3E}">
        <p14:creationId xmlns:p14="http://schemas.microsoft.com/office/powerpoint/2010/main" val="911185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i="1" dirty="0">
                <a:solidFill>
                  <a:srgbClr val="565656"/>
                </a:solidFill>
                <a:latin typeface="inherit"/>
              </a:rPr>
              <a:t>Мы в море уходим надолго,</a:t>
            </a:r>
            <a:endParaRPr lang="ru-RU" dirty="0">
              <a:solidFill>
                <a:srgbClr val="565656"/>
              </a:solidFill>
              <a:latin typeface="pt-serif"/>
            </a:endParaRPr>
          </a:p>
          <a:p>
            <a:pPr algn="just" fontAlgn="base"/>
            <a:r>
              <a:rPr lang="ru-RU" i="1" dirty="0">
                <a:solidFill>
                  <a:srgbClr val="565656"/>
                </a:solidFill>
                <a:latin typeface="inherit"/>
              </a:rPr>
              <a:t>И путь наш красив и завиден,</a:t>
            </a:r>
            <a:endParaRPr lang="ru-RU" dirty="0">
              <a:solidFill>
                <a:srgbClr val="565656"/>
              </a:solidFill>
              <a:latin typeface="pt-serif"/>
            </a:endParaRPr>
          </a:p>
          <a:p>
            <a:pPr algn="just" fontAlgn="base"/>
            <a:r>
              <a:rPr lang="ru-RU" i="1" dirty="0">
                <a:solidFill>
                  <a:srgbClr val="565656"/>
                </a:solidFill>
                <a:latin typeface="inherit"/>
              </a:rPr>
              <a:t>И мы ни о чем не жалеем,</a:t>
            </a:r>
            <a:endParaRPr lang="ru-RU" dirty="0">
              <a:solidFill>
                <a:srgbClr val="565656"/>
              </a:solidFill>
              <a:latin typeface="pt-serif"/>
            </a:endParaRPr>
          </a:p>
          <a:p>
            <a:pPr algn="just" fontAlgn="base"/>
            <a:r>
              <a:rPr lang="ru-RU" i="1" dirty="0">
                <a:solidFill>
                  <a:srgbClr val="565656"/>
                </a:solidFill>
                <a:latin typeface="inherit"/>
              </a:rPr>
              <a:t>И мы не грустим ни о ком,</a:t>
            </a:r>
            <a:endParaRPr lang="ru-RU" dirty="0">
              <a:solidFill>
                <a:srgbClr val="565656"/>
              </a:solidFill>
              <a:latin typeface="pt-serif"/>
            </a:endParaRPr>
          </a:p>
          <a:p>
            <a:pPr algn="just" fontAlgn="base"/>
            <a:r>
              <a:rPr lang="ru-RU" i="1" dirty="0">
                <a:solidFill>
                  <a:srgbClr val="565656"/>
                </a:solidFill>
                <a:latin typeface="inherit"/>
              </a:rPr>
              <a:t>И с нами прощается город,</a:t>
            </a:r>
            <a:endParaRPr lang="ru-RU" dirty="0">
              <a:solidFill>
                <a:srgbClr val="565656"/>
              </a:solidFill>
              <a:latin typeface="pt-serif"/>
            </a:endParaRPr>
          </a:p>
          <a:p>
            <a:pPr algn="just" fontAlgn="base"/>
            <a:r>
              <a:rPr lang="ru-RU" i="1" dirty="0">
                <a:solidFill>
                  <a:srgbClr val="565656"/>
                </a:solidFill>
                <a:latin typeface="inherit"/>
              </a:rPr>
              <a:t>Который мы снова увидим,</a:t>
            </a:r>
            <a:endParaRPr lang="ru-RU" dirty="0">
              <a:solidFill>
                <a:srgbClr val="565656"/>
              </a:solidFill>
              <a:latin typeface="pt-serif"/>
            </a:endParaRPr>
          </a:p>
          <a:p>
            <a:pPr algn="just" fontAlgn="base"/>
            <a:r>
              <a:rPr lang="ru-RU" i="1" dirty="0">
                <a:solidFill>
                  <a:srgbClr val="565656"/>
                </a:solidFill>
                <a:latin typeface="inherit"/>
              </a:rPr>
              <a:t>И машет нам берег весенний</a:t>
            </a:r>
            <a:endParaRPr lang="ru-RU" dirty="0">
              <a:solidFill>
                <a:srgbClr val="565656"/>
              </a:solidFill>
              <a:latin typeface="pt-serif"/>
            </a:endParaRPr>
          </a:p>
          <a:p>
            <a:pPr algn="just" fontAlgn="base"/>
            <a:r>
              <a:rPr lang="ru-RU" i="1" dirty="0">
                <a:solidFill>
                  <a:srgbClr val="565656"/>
                </a:solidFill>
                <a:latin typeface="inherit"/>
              </a:rPr>
              <a:t>Черемухи белым платком.</a:t>
            </a:r>
            <a:endParaRPr lang="ru-RU" b="0" i="0" dirty="0">
              <a:solidFill>
                <a:srgbClr val="565656"/>
              </a:solidFill>
              <a:effectLst/>
              <a:latin typeface="pt-serif"/>
            </a:endParaRPr>
          </a:p>
        </p:txBody>
      </p:sp>
    </p:spTree>
    <p:extLst>
      <p:ext uri="{BB962C8B-B14F-4D97-AF65-F5344CB8AC3E}">
        <p14:creationId xmlns:p14="http://schemas.microsoft.com/office/powerpoint/2010/main" val="3260773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565656"/>
                </a:solidFill>
                <a:latin typeface="pt-serif"/>
              </a:rPr>
              <a:t>«И путь наш красив и завиден, / И мы ни о чем не жалеем, / И мы не грустим ни о ком» — так мог написать поэт со случившейся, состоявшейся душой. И сын своей эпохи. Даже в лирических стихах — о пограничниках и скалах, о бессменной вахте моряков — Артемов тяготеет к размаху строки и мысли. Поэтому — баллады и вступление в поэму. Поэтому «Слово о походе казака Дежнева» и «Легенда о миноносце «Лихой», «Сказ о Семене </a:t>
            </a:r>
            <a:r>
              <a:rPr lang="ru-RU" dirty="0" err="1">
                <a:solidFill>
                  <a:srgbClr val="565656"/>
                </a:solidFill>
                <a:latin typeface="pt-serif"/>
              </a:rPr>
              <a:t>Лагоде</a:t>
            </a:r>
            <a:r>
              <a:rPr lang="ru-RU" dirty="0">
                <a:solidFill>
                  <a:srgbClr val="565656"/>
                </a:solidFill>
                <a:latin typeface="pt-serif"/>
              </a:rPr>
              <a:t>». Особый слог письма, рифмы, размашистая, с внутренней пружиной строка. Поэт как бы разгоняется, готовится к крупной поэтической форме. Тяга литераторов того времени к эпосу вполне понятна: она продиктована временем.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150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9783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dirty="0">
                <a:solidFill>
                  <a:srgbClr val="565656"/>
                </a:solidFill>
                <a:latin typeface="pt-serif"/>
              </a:rPr>
              <a:t>Эх, мы можем только представить, сколько же </a:t>
            </a:r>
            <a:r>
              <a:rPr lang="ru-RU" dirty="0" smtClean="0">
                <a:solidFill>
                  <a:srgbClr val="565656"/>
                </a:solidFill>
                <a:latin typeface="pt-serif"/>
              </a:rPr>
              <a:t>он мог</a:t>
            </a:r>
            <a:r>
              <a:rPr lang="ru-RU" dirty="0">
                <a:solidFill>
                  <a:srgbClr val="565656"/>
                </a:solidFill>
                <a:latin typeface="pt-serif"/>
              </a:rPr>
              <a:t> бы </a:t>
            </a:r>
            <a:r>
              <a:rPr lang="ru-RU" dirty="0" smtClean="0">
                <a:solidFill>
                  <a:srgbClr val="565656"/>
                </a:solidFill>
                <a:latin typeface="pt-serif"/>
              </a:rPr>
              <a:t>написать, </a:t>
            </a:r>
            <a:r>
              <a:rPr lang="ru-RU" dirty="0">
                <a:solidFill>
                  <a:srgbClr val="565656"/>
                </a:solidFill>
                <a:latin typeface="pt-serif"/>
              </a:rPr>
              <a:t>Александр Артемов, — не сгинув </a:t>
            </a:r>
            <a:r>
              <a:rPr lang="ru-RU">
                <a:solidFill>
                  <a:srgbClr val="565656"/>
                </a:solidFill>
                <a:latin typeface="pt-serif"/>
              </a:rPr>
              <a:t>раньше </a:t>
            </a:r>
            <a:r>
              <a:rPr lang="ru-RU" smtClean="0">
                <a:solidFill>
                  <a:srgbClr val="565656"/>
                </a:solidFill>
                <a:latin typeface="pt-serif"/>
              </a:rPr>
              <a:t>времени - в</a:t>
            </a:r>
            <a:r>
              <a:rPr lang="ru-RU" dirty="0">
                <a:solidFill>
                  <a:srgbClr val="565656"/>
                </a:solidFill>
                <a:latin typeface="pt-serif"/>
              </a:rPr>
              <a:t> огне и дыму Великой Отечественной. Невозможно забыть их строки.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28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static.rg.ru/uploads/images/202/87/30/2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17" y="200544"/>
            <a:ext cx="341336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4571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828282"/>
                </a:solidFill>
                <a:latin typeface="PT Sans"/>
              </a:rPr>
              <a:t>Артёмов Александр Александрович (27.06.1912 - 27.05.1942, по другим данным пропал без вести еще в июле 1941-го), старший политрук.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57092" y="1412776"/>
            <a:ext cx="39421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NotoSans"/>
              </a:rPr>
              <a:t>В Центральном архиве Министерства обороны сведений об Александре </a:t>
            </a:r>
            <a:r>
              <a:rPr lang="ru-RU" dirty="0" err="1">
                <a:solidFill>
                  <a:srgbClr val="000000"/>
                </a:solidFill>
                <a:latin typeface="NotoSans"/>
              </a:rPr>
              <a:t>Артёмове</a:t>
            </a:r>
            <a:r>
              <a:rPr lang="ru-RU" dirty="0">
                <a:solidFill>
                  <a:srgbClr val="000000"/>
                </a:solidFill>
                <a:latin typeface="NotoSans"/>
              </a:rPr>
              <a:t> не имеется. По информации, которую сообщили сотрудники отдела краеведческой библиографии Приморской краевой публичной библиотеки им. А.М. Горького, Артёмов погиб 27 мая 1942 года.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630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NotoSans"/>
              </a:rPr>
              <a:t>Родился Александр в селе Фрол </a:t>
            </a:r>
            <a:r>
              <a:rPr lang="ru-RU" dirty="0" err="1">
                <a:solidFill>
                  <a:srgbClr val="000000"/>
                </a:solidFill>
                <a:latin typeface="NotoSans"/>
              </a:rPr>
              <a:t>Коробовского</a:t>
            </a:r>
            <a:r>
              <a:rPr lang="ru-RU" dirty="0">
                <a:solidFill>
                  <a:srgbClr val="000000"/>
                </a:solidFill>
                <a:latin typeface="NotoSans"/>
              </a:rPr>
              <a:t> района Московской области.</a:t>
            </a:r>
          </a:p>
          <a:p>
            <a:r>
              <a:rPr lang="ru-RU" dirty="0">
                <a:solidFill>
                  <a:srgbClr val="000000"/>
                </a:solidFill>
                <a:latin typeface="NotoSans"/>
              </a:rPr>
              <a:t>Родители умерли (отец в 1918-м, а мать в 1924-м), и мальчику пришлось жить у родственников, сначала у дяди, затем в семье двоюродного брата.</a:t>
            </a:r>
          </a:p>
          <a:p>
            <a:r>
              <a:rPr lang="ru-RU" dirty="0">
                <a:solidFill>
                  <a:srgbClr val="000000"/>
                </a:solidFill>
                <a:latin typeface="NotoSans"/>
              </a:rPr>
              <a:t>Семилетку окончил в той же школе в селе Спас-Клепики Рязанской области, где ранее учился Сергей Есенин.</a:t>
            </a:r>
          </a:p>
          <a:p>
            <a:r>
              <a:rPr lang="ru-RU" dirty="0">
                <a:solidFill>
                  <a:srgbClr val="000000"/>
                </a:solidFill>
                <a:latin typeface="NotoSans"/>
              </a:rPr>
              <a:t>Работал грузчиком на торфоразработках, культработником. В 1934 году был призван в армию, служил на Дальнем Востоке.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3479405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NotoSans"/>
              </a:rPr>
              <a:t>После службы Александр Артёмов остался во Владивостоке, где работал в газете Тихоокеанского флота "На боевой вахте" (заведующим литературным отделом), а затем - "За большевистские темпы". С 1934 года печатался в местных газетах "Красное знамя", "Тихоокеанская звезда", "Тихоокеанский комсомолец", в дальневосточном журнале "На рубеже".</a:t>
            </a:r>
          </a:p>
          <a:p>
            <a:r>
              <a:rPr lang="ru-RU" dirty="0">
                <a:solidFill>
                  <a:srgbClr val="000000"/>
                </a:solidFill>
                <a:latin typeface="NotoSans"/>
              </a:rPr>
              <a:t>В 1939 году вышел первый сборник молодого поэта "Тихий океан". В том же году - книжка для детей "Приключения трех щенков". До войны успели выйти еще два сборника </a:t>
            </a:r>
            <a:r>
              <a:rPr lang="ru-RU" dirty="0" err="1">
                <a:solidFill>
                  <a:srgbClr val="000000"/>
                </a:solidFill>
                <a:latin typeface="NotoSans"/>
              </a:rPr>
              <a:t>Артёмова</a:t>
            </a:r>
            <a:r>
              <a:rPr lang="ru-RU" dirty="0">
                <a:solidFill>
                  <a:srgbClr val="000000"/>
                </a:solidFill>
                <a:latin typeface="NotoSans"/>
              </a:rPr>
              <a:t>: "Победители" и "Атакующее слово". В 1940 году молодой поэт поступил в Литературный институт им. А.М. Горького.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3943242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408" y="5704242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NotoSans"/>
              </a:rPr>
              <a:t>Призван в армию в июне 1941 года после окончания первого курса.</a:t>
            </a:r>
          </a:p>
          <a:p>
            <a:r>
              <a:rPr lang="ru-RU" dirty="0">
                <a:solidFill>
                  <a:srgbClr val="000000"/>
                </a:solidFill>
                <a:latin typeface="NotoSans"/>
              </a:rPr>
              <a:t>Имя Александра </a:t>
            </a:r>
            <a:r>
              <a:rPr lang="ru-RU" dirty="0" err="1">
                <a:solidFill>
                  <a:srgbClr val="000000"/>
                </a:solidFill>
                <a:latin typeface="NotoSans"/>
              </a:rPr>
              <a:t>Артёмова</a:t>
            </a:r>
            <a:r>
              <a:rPr lang="ru-RU" dirty="0">
                <a:solidFill>
                  <a:srgbClr val="000000"/>
                </a:solidFill>
                <a:latin typeface="NotoSans"/>
              </a:rPr>
              <a:t> занесено на мемориальную доску в Литературном институте им. А.М. Горького.</a:t>
            </a:r>
            <a:endParaRPr lang="ru-RU" b="0" i="0" dirty="0">
              <a:solidFill>
                <a:srgbClr val="000000"/>
              </a:solidFill>
              <a:effectLst/>
              <a:latin typeface="NotoSans"/>
            </a:endParaRPr>
          </a:p>
        </p:txBody>
      </p:sp>
      <p:pic>
        <p:nvPicPr>
          <p:cNvPr id="2050" name="Picture 2" descr="https://cdnstatic.rg.ru/uploads/images/202/87/30/Statia_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17" y="260648"/>
            <a:ext cx="7135726" cy="529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282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лександр Артемов поэ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6667500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368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443841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Спустя недолгое время публикует их не только в известных столичных и петербургских журналах, но также и в местной дальневосточной прессе. Первые творения Александр Артемов (поэт) размещает в городской газете Владивостока «Красное знамя» и в журнале «На рубеже». Стихотворения молодого поэта нравятся аудитории и имеют успех, ведь они написаны в духе времени, полны оптимизма, бодрости и надежды.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338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Опубликованные при жизни поэта сборники Всего за свою непродолжительную жизнь Александр Артемов выпустил четыре книги. Первые две книги - сборник стихов «Тихий океан» и детская книга стихотворений «Приключение трех медвежат» были изданы в 1939 году. Третий стал сборник стихотворений «Победители». Годом его издания является 1940. Четвертая и последняя изданная при жизни поэта книга – это сборник стихотворений «Атакующее слово». - Читайте подробнее на FB.ru: </a:t>
            </a:r>
            <a:r>
              <a:rPr lang="ru-RU" dirty="0">
                <a:solidFill>
                  <a:srgbClr val="0096FF"/>
                </a:solidFill>
                <a:latin typeface="Roboto"/>
                <a:hlinkClick r:id="rId2"/>
              </a:rPr>
              <a:t>https://fb.ru/article/227561/aleksandr-artemov---sovetskiy-poet-frontovik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5954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1561</Words>
  <Application>Microsoft Office PowerPoint</Application>
  <PresentationFormat>Экран (4:3)</PresentationFormat>
  <Paragraphs>165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Александр Артемов - советский поэт-фронтовик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Артемов - советский поэт-фронтовик</dc:title>
  <dc:creator>Aser5250</dc:creator>
  <cp:lastModifiedBy>Aser5250</cp:lastModifiedBy>
  <cp:revision>8</cp:revision>
  <dcterms:created xsi:type="dcterms:W3CDTF">2022-07-26T01:51:07Z</dcterms:created>
  <dcterms:modified xsi:type="dcterms:W3CDTF">2022-07-26T04:03:45Z</dcterms:modified>
</cp:coreProperties>
</file>