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7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0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1" r:id="rId24"/>
    <p:sldId id="277" r:id="rId2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54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C0FC1-A41F-4A47-AA2C-89132A834D7A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3EE98-A559-4E2B-BAC5-2C0E0BEC7B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056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63EE98-A559-4E2B-BAC5-2C0E0BEC7BC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908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2869" y="876427"/>
            <a:ext cx="11186261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0494" y="890777"/>
            <a:ext cx="11291011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24939" y="1769491"/>
            <a:ext cx="9467850" cy="4744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26914" y="197307"/>
            <a:ext cx="213931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latin typeface="Calibri"/>
                <a:cs typeface="Calibri"/>
              </a:rPr>
              <a:t>СТЕРЛИТАМАК</a:t>
            </a:r>
            <a:r>
              <a:rPr sz="1800" b="1" spc="-30" dirty="0">
                <a:latin typeface="Arial"/>
                <a:cs typeface="Arial"/>
              </a:rPr>
              <a:t>.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spc="-45" dirty="0">
                <a:latin typeface="Arial"/>
                <a:cs typeface="Arial"/>
              </a:rPr>
              <a:t>2022.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83030" y="696213"/>
            <a:ext cx="9825355" cy="121983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algn="ctr">
              <a:lnSpc>
                <a:spcPts val="3020"/>
              </a:lnSpc>
              <a:spcBef>
                <a:spcPts val="480"/>
              </a:spcBef>
            </a:pPr>
            <a:r>
              <a:rPr sz="2800" i="1" spc="-20" dirty="0">
                <a:solidFill>
                  <a:srgbClr val="FF0000"/>
                </a:solidFill>
                <a:latin typeface="Calibri"/>
                <a:cs typeface="Calibri"/>
              </a:rPr>
              <a:t>ИЗГОТОВЛЕНИЕ</a:t>
            </a:r>
            <a:r>
              <a:rPr sz="2800" i="1" spc="1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15" dirty="0">
                <a:solidFill>
                  <a:srgbClr val="FF0000"/>
                </a:solidFill>
                <a:latin typeface="Calibri"/>
                <a:cs typeface="Calibri"/>
              </a:rPr>
              <a:t>ЭЛЕКТРОННЫХ</a:t>
            </a:r>
            <a:r>
              <a:rPr sz="2800" i="1" spc="1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20" dirty="0">
                <a:solidFill>
                  <a:srgbClr val="FF0000"/>
                </a:solidFill>
                <a:latin typeface="Calibri"/>
                <a:cs typeface="Calibri"/>
              </a:rPr>
              <a:t>ПИРОМЕТРА</a:t>
            </a:r>
            <a:r>
              <a:rPr sz="2800" i="1" spc="1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2800" i="1" spc="1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25" dirty="0">
                <a:solidFill>
                  <a:srgbClr val="FF0000"/>
                </a:solidFill>
                <a:latin typeface="Calibri"/>
                <a:cs typeface="Calibri"/>
              </a:rPr>
              <a:t>МЕТЕОСТАНЦИИ </a:t>
            </a:r>
            <a:r>
              <a:rPr sz="2800" i="1" spc="-6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НА</a:t>
            </a:r>
            <a:r>
              <a:rPr sz="2800" i="1" spc="1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35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АЗЕ</a:t>
            </a:r>
            <a:r>
              <a:rPr sz="2800" i="1" spc="1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85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2800" i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МПОН</a:t>
            </a:r>
            <a:r>
              <a:rPr sz="2800" i="1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2800" i="1" spc="-70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2800" i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2800" i="1" spc="1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395" dirty="0">
                <a:solidFill>
                  <a:srgbClr val="FF0000"/>
                </a:solidFill>
                <a:latin typeface="Arial"/>
                <a:cs typeface="Arial"/>
              </a:rPr>
              <a:t>ARD</a:t>
            </a:r>
            <a:r>
              <a:rPr sz="2800" i="1" spc="-390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sz="2800" i="1" spc="-185" dirty="0">
                <a:solidFill>
                  <a:srgbClr val="FF0000"/>
                </a:solidFill>
                <a:latin typeface="Arial"/>
                <a:cs typeface="Arial"/>
              </a:rPr>
              <a:t>INO</a:t>
            </a:r>
            <a:r>
              <a:rPr sz="2800" i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ru-RU" sz="2800" i="1" spc="-200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endParaRPr sz="2800" dirty="0">
              <a:latin typeface="Arial"/>
              <a:cs typeface="Arial"/>
            </a:endParaRPr>
          </a:p>
          <a:p>
            <a:pPr marL="2540" algn="ctr">
              <a:lnSpc>
                <a:spcPts val="2985"/>
              </a:lnSpc>
            </a:pP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ИХ</a:t>
            </a:r>
            <a:r>
              <a:rPr sz="2800" i="1" spc="1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ПРИМЕНЕНИЕ</a:t>
            </a:r>
            <a:r>
              <a:rPr sz="2800" i="1" spc="1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2800" i="1" spc="1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10" dirty="0">
                <a:solidFill>
                  <a:srgbClr val="FF0000"/>
                </a:solidFill>
                <a:latin typeface="Calibri"/>
                <a:cs typeface="Calibri"/>
              </a:rPr>
              <a:t>ФИЗИЧЕСКИХ</a:t>
            </a:r>
            <a:r>
              <a:rPr sz="2800" i="1" spc="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i="1" spc="-25" dirty="0">
                <a:solidFill>
                  <a:srgbClr val="FF0000"/>
                </a:solidFill>
                <a:latin typeface="Calibri"/>
                <a:cs typeface="Calibri"/>
              </a:rPr>
              <a:t>ИССЛЕДОВАНИЯХ</a:t>
            </a:r>
            <a:r>
              <a:rPr sz="2800" i="1" spc="-25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9" y="1890496"/>
            <a:ext cx="12036425" cy="1743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240665" algn="l"/>
                <a:tab pos="241300" algn="l"/>
                <a:tab pos="1296035" algn="l"/>
                <a:tab pos="2489200" algn="l"/>
                <a:tab pos="3858260" algn="l"/>
                <a:tab pos="4126229" algn="l"/>
                <a:tab pos="5130800" algn="l"/>
                <a:tab pos="5939790" algn="l"/>
                <a:tab pos="6735445" algn="l"/>
                <a:tab pos="7549515" algn="l"/>
                <a:tab pos="9137650" algn="l"/>
                <a:tab pos="10102215" algn="l"/>
                <a:tab pos="10410190" algn="l"/>
              </a:tabLst>
            </a:pPr>
            <a:r>
              <a:rPr sz="2000" b="1" dirty="0">
                <a:latin typeface="Calibri"/>
                <a:cs typeface="Calibri"/>
              </a:rPr>
              <a:t>А</a:t>
            </a:r>
            <a:r>
              <a:rPr sz="2000" b="1" spc="-35" dirty="0">
                <a:latin typeface="Calibri"/>
                <a:cs typeface="Calibri"/>
              </a:rPr>
              <a:t>В</a:t>
            </a:r>
            <a:r>
              <a:rPr sz="2000" b="1" spc="-60" dirty="0">
                <a:latin typeface="Calibri"/>
                <a:cs typeface="Calibri"/>
              </a:rPr>
              <a:t>Т</a:t>
            </a:r>
            <a:r>
              <a:rPr sz="2000" b="1" spc="-5" dirty="0">
                <a:latin typeface="Calibri"/>
                <a:cs typeface="Calibri"/>
              </a:rPr>
              <a:t>ОР</a:t>
            </a:r>
            <a:r>
              <a:rPr sz="2000" b="1" dirty="0">
                <a:latin typeface="Calibri"/>
                <a:cs typeface="Calibri"/>
              </a:rPr>
              <a:t>Ы	ПР</a:t>
            </a:r>
            <a:r>
              <a:rPr sz="2000" b="1" spc="-15" dirty="0">
                <a:latin typeface="Calibri"/>
                <a:cs typeface="Calibri"/>
              </a:rPr>
              <a:t>О</a:t>
            </a:r>
            <a:r>
              <a:rPr sz="2000" b="1" dirty="0">
                <a:latin typeface="Calibri"/>
                <a:cs typeface="Calibri"/>
              </a:rPr>
              <a:t>Е</a:t>
            </a:r>
            <a:r>
              <a:rPr sz="2000" b="1" spc="-20" dirty="0">
                <a:latin typeface="Calibri"/>
                <a:cs typeface="Calibri"/>
              </a:rPr>
              <a:t>К</a:t>
            </a:r>
            <a:r>
              <a:rPr sz="2000" b="1" spc="-130" dirty="0">
                <a:latin typeface="Calibri"/>
                <a:cs typeface="Calibri"/>
              </a:rPr>
              <a:t>Т</a:t>
            </a:r>
            <a:r>
              <a:rPr sz="2000" b="1" spc="-5" dirty="0">
                <a:latin typeface="Calibri"/>
                <a:cs typeface="Calibri"/>
              </a:rPr>
              <a:t>А</a:t>
            </a:r>
            <a:r>
              <a:rPr sz="2000" b="1" spc="-150" dirty="0">
                <a:latin typeface="Arial"/>
                <a:cs typeface="Arial"/>
              </a:rPr>
              <a:t>: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5" dirty="0">
                <a:latin typeface="Calibri"/>
                <a:cs typeface="Calibri"/>
              </a:rPr>
              <a:t>УЧ</a:t>
            </a:r>
            <a:r>
              <a:rPr sz="2000" b="1" spc="-10" dirty="0">
                <a:latin typeface="Calibri"/>
                <a:cs typeface="Calibri"/>
              </a:rPr>
              <a:t>АЩ</a:t>
            </a:r>
            <a:r>
              <a:rPr sz="2000" b="1" dirty="0">
                <a:latin typeface="Calibri"/>
                <a:cs typeface="Calibri"/>
              </a:rPr>
              <a:t>И</a:t>
            </a:r>
            <a:r>
              <a:rPr sz="2000" b="1" spc="-55" dirty="0">
                <a:latin typeface="Calibri"/>
                <a:cs typeface="Calibri"/>
              </a:rPr>
              <a:t>Е</a:t>
            </a:r>
            <a:r>
              <a:rPr sz="2000" b="1" spc="-5" dirty="0">
                <a:latin typeface="Calibri"/>
                <a:cs typeface="Calibri"/>
              </a:rPr>
              <a:t>С</a:t>
            </a:r>
            <a:r>
              <a:rPr sz="2000" b="1" dirty="0">
                <a:latin typeface="Calibri"/>
                <a:cs typeface="Calibri"/>
              </a:rPr>
              <a:t>Я	</a:t>
            </a:r>
            <a:r>
              <a:rPr sz="2000" b="1" spc="-50" dirty="0">
                <a:latin typeface="Arial"/>
                <a:cs typeface="Arial"/>
              </a:rPr>
              <a:t>8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dirty="0">
                <a:latin typeface="Calibri"/>
                <a:cs typeface="Calibri"/>
              </a:rPr>
              <a:t>КЛ</a:t>
            </a:r>
            <a:r>
              <a:rPr sz="2000" b="1" spc="-65" dirty="0">
                <a:latin typeface="Calibri"/>
                <a:cs typeface="Calibri"/>
              </a:rPr>
              <a:t>А</a:t>
            </a:r>
            <a:r>
              <a:rPr sz="2000" b="1" spc="-5" dirty="0">
                <a:latin typeface="Calibri"/>
                <a:cs typeface="Calibri"/>
              </a:rPr>
              <a:t>С</a:t>
            </a:r>
            <a:r>
              <a:rPr sz="2000" b="1" spc="-10" dirty="0">
                <a:latin typeface="Calibri"/>
                <a:cs typeface="Calibri"/>
              </a:rPr>
              <a:t>С</a:t>
            </a:r>
            <a:r>
              <a:rPr sz="2000" b="1" dirty="0">
                <a:latin typeface="Calibri"/>
                <a:cs typeface="Calibri"/>
              </a:rPr>
              <a:t>А	М</a:t>
            </a:r>
            <a:r>
              <a:rPr sz="2000" b="1" spc="-55" dirty="0">
                <a:latin typeface="Calibri"/>
                <a:cs typeface="Calibri"/>
              </a:rPr>
              <a:t>А</a:t>
            </a:r>
            <a:r>
              <a:rPr sz="2000" b="1" spc="-35" dirty="0">
                <a:latin typeface="Calibri"/>
                <a:cs typeface="Calibri"/>
              </a:rPr>
              <a:t>О</a:t>
            </a:r>
            <a:r>
              <a:rPr sz="2000" b="1" dirty="0">
                <a:latin typeface="Calibri"/>
                <a:cs typeface="Calibri"/>
              </a:rPr>
              <a:t>У	</a:t>
            </a:r>
            <a:r>
              <a:rPr sz="2000" b="1" spc="-110" dirty="0">
                <a:latin typeface="Arial"/>
                <a:cs typeface="Arial"/>
              </a:rPr>
              <a:t>«</a:t>
            </a:r>
            <a:r>
              <a:rPr sz="2000" b="1" spc="-5" dirty="0">
                <a:latin typeface="Calibri"/>
                <a:cs typeface="Calibri"/>
              </a:rPr>
              <a:t>СО</a:t>
            </a:r>
            <a:r>
              <a:rPr sz="2000" b="1" dirty="0">
                <a:latin typeface="Calibri"/>
                <a:cs typeface="Calibri"/>
              </a:rPr>
              <a:t>Ш	</a:t>
            </a:r>
            <a:r>
              <a:rPr sz="2000" b="1" spc="-5" dirty="0">
                <a:latin typeface="Arial"/>
                <a:cs typeface="Arial"/>
              </a:rPr>
              <a:t>№</a:t>
            </a:r>
            <a:r>
              <a:rPr sz="2000" b="1" spc="-60" dirty="0">
                <a:latin typeface="Arial"/>
                <a:cs typeface="Arial"/>
              </a:rPr>
              <a:t>1</a:t>
            </a:r>
            <a:r>
              <a:rPr sz="2000" b="1" spc="-50" dirty="0">
                <a:latin typeface="Arial"/>
                <a:cs typeface="Arial"/>
              </a:rPr>
              <a:t>7</a:t>
            </a:r>
            <a:r>
              <a:rPr sz="2000" b="1" spc="-114" dirty="0">
                <a:latin typeface="Arial"/>
                <a:cs typeface="Arial"/>
              </a:rPr>
              <a:t>»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75" dirty="0">
                <a:latin typeface="Calibri"/>
                <a:cs typeface="Calibri"/>
              </a:rPr>
              <a:t>Г</a:t>
            </a:r>
            <a:r>
              <a:rPr sz="2000" b="1" spc="-5" dirty="0">
                <a:latin typeface="Calibri"/>
                <a:cs typeface="Calibri"/>
              </a:rPr>
              <a:t>О</a:t>
            </a:r>
            <a:r>
              <a:rPr sz="2000" b="1" spc="-10" dirty="0">
                <a:latin typeface="Calibri"/>
                <a:cs typeface="Calibri"/>
              </a:rPr>
              <a:t>Р</a:t>
            </a:r>
            <a:r>
              <a:rPr sz="2000" b="1" spc="-50" dirty="0">
                <a:latin typeface="Calibri"/>
                <a:cs typeface="Calibri"/>
              </a:rPr>
              <a:t>О</a:t>
            </a:r>
            <a:r>
              <a:rPr sz="2000" b="1" spc="-40" dirty="0">
                <a:latin typeface="Calibri"/>
                <a:cs typeface="Calibri"/>
              </a:rPr>
              <a:t>Д</a:t>
            </a:r>
            <a:r>
              <a:rPr sz="2000" b="1" spc="-5" dirty="0">
                <a:latin typeface="Calibri"/>
                <a:cs typeface="Calibri"/>
              </a:rPr>
              <a:t>С</a:t>
            </a:r>
            <a:r>
              <a:rPr sz="2000" b="1" spc="-55" dirty="0">
                <a:latin typeface="Calibri"/>
                <a:cs typeface="Calibri"/>
              </a:rPr>
              <a:t>К</a:t>
            </a:r>
            <a:r>
              <a:rPr sz="2000" b="1" spc="-5" dirty="0">
                <a:latin typeface="Calibri"/>
                <a:cs typeface="Calibri"/>
              </a:rPr>
              <a:t>О</a:t>
            </a:r>
            <a:r>
              <a:rPr sz="2000" b="1" spc="-75" dirty="0">
                <a:latin typeface="Calibri"/>
                <a:cs typeface="Calibri"/>
              </a:rPr>
              <a:t>Г</a:t>
            </a:r>
            <a:r>
              <a:rPr sz="2000" b="1" dirty="0">
                <a:latin typeface="Calibri"/>
                <a:cs typeface="Calibri"/>
              </a:rPr>
              <a:t>О	</a:t>
            </a:r>
            <a:r>
              <a:rPr sz="2000" b="1" spc="-5" dirty="0">
                <a:latin typeface="Calibri"/>
                <a:cs typeface="Calibri"/>
              </a:rPr>
              <a:t>ОК</a:t>
            </a:r>
            <a:r>
              <a:rPr sz="2000" b="1" spc="-15" dirty="0">
                <a:latin typeface="Calibri"/>
                <a:cs typeface="Calibri"/>
              </a:rPr>
              <a:t>Р</a:t>
            </a:r>
            <a:r>
              <a:rPr sz="2000" b="1" spc="-5" dirty="0">
                <a:latin typeface="Calibri"/>
                <a:cs typeface="Calibri"/>
              </a:rPr>
              <a:t>У</a:t>
            </a:r>
            <a:r>
              <a:rPr sz="2000" b="1" spc="-165" dirty="0">
                <a:latin typeface="Calibri"/>
                <a:cs typeface="Calibri"/>
              </a:rPr>
              <a:t>Г</a:t>
            </a:r>
            <a:r>
              <a:rPr sz="2000" b="1" dirty="0">
                <a:latin typeface="Calibri"/>
                <a:cs typeface="Calibri"/>
              </a:rPr>
              <a:t>А	</a:t>
            </a:r>
            <a:r>
              <a:rPr sz="2000" b="1" spc="-5" dirty="0">
                <a:latin typeface="Calibri"/>
                <a:cs typeface="Calibri"/>
              </a:rPr>
              <a:t>Г</a:t>
            </a:r>
            <a:r>
              <a:rPr sz="2000" b="1" spc="-40" dirty="0">
                <a:latin typeface="Arial"/>
                <a:cs typeface="Arial"/>
              </a:rPr>
              <a:t>.</a:t>
            </a:r>
            <a:r>
              <a:rPr sz="2000" b="1" dirty="0">
                <a:latin typeface="Arial"/>
                <a:cs typeface="Arial"/>
              </a:rPr>
              <a:t>	</a:t>
            </a:r>
            <a:r>
              <a:rPr sz="2000" b="1" spc="-5" dirty="0">
                <a:latin typeface="Calibri"/>
                <a:cs typeface="Calibri"/>
              </a:rPr>
              <a:t>С</a:t>
            </a:r>
            <a:r>
              <a:rPr sz="2000" b="1" spc="5" dirty="0">
                <a:latin typeface="Calibri"/>
                <a:cs typeface="Calibri"/>
              </a:rPr>
              <a:t>Т</a:t>
            </a:r>
            <a:r>
              <a:rPr sz="2000" b="1" dirty="0">
                <a:latin typeface="Calibri"/>
                <a:cs typeface="Calibri"/>
              </a:rPr>
              <a:t>Е</a:t>
            </a:r>
            <a:r>
              <a:rPr sz="2000" b="1" spc="-140" dirty="0">
                <a:latin typeface="Calibri"/>
                <a:cs typeface="Calibri"/>
              </a:rPr>
              <a:t>Р</a:t>
            </a:r>
            <a:r>
              <a:rPr sz="2000" b="1" dirty="0">
                <a:latin typeface="Calibri"/>
                <a:cs typeface="Calibri"/>
              </a:rPr>
              <a:t>ЛИ</a:t>
            </a:r>
            <a:r>
              <a:rPr sz="2000" b="1" spc="-130" dirty="0">
                <a:latin typeface="Calibri"/>
                <a:cs typeface="Calibri"/>
              </a:rPr>
              <a:t>Т</a:t>
            </a:r>
            <a:r>
              <a:rPr sz="2000" b="1" dirty="0">
                <a:latin typeface="Calibri"/>
                <a:cs typeface="Calibri"/>
              </a:rPr>
              <a:t>АМ</a:t>
            </a:r>
            <a:r>
              <a:rPr sz="2000" b="1" spc="-20" dirty="0">
                <a:latin typeface="Calibri"/>
                <a:cs typeface="Calibri"/>
              </a:rPr>
              <a:t>А</a:t>
            </a:r>
            <a:r>
              <a:rPr sz="2000" b="1" dirty="0">
                <a:latin typeface="Calibri"/>
                <a:cs typeface="Calibri"/>
              </a:rPr>
              <a:t>К  </a:t>
            </a:r>
            <a:r>
              <a:rPr sz="2000" b="1" spc="-10" dirty="0">
                <a:latin typeface="Calibri"/>
                <a:cs typeface="Calibri"/>
              </a:rPr>
              <a:t>РЕСПУБЛИКИ</a:t>
            </a:r>
            <a:r>
              <a:rPr sz="2000" b="1" spc="90" dirty="0">
                <a:latin typeface="Calibri"/>
                <a:cs typeface="Calibri"/>
              </a:rPr>
              <a:t> </a:t>
            </a:r>
            <a:r>
              <a:rPr sz="2000" b="1" spc="-35" dirty="0">
                <a:latin typeface="Calibri"/>
                <a:cs typeface="Calibri"/>
              </a:rPr>
              <a:t>БАШКОРТОСТАН</a:t>
            </a:r>
            <a:r>
              <a:rPr sz="2000" b="1" spc="-35" dirty="0">
                <a:latin typeface="Arial"/>
                <a:cs typeface="Arial"/>
              </a:rPr>
              <a:t>:</a:t>
            </a:r>
            <a:r>
              <a:rPr sz="2000" b="1" spc="-45" dirty="0">
                <a:latin typeface="Arial"/>
                <a:cs typeface="Arial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ПЕРЕВЕДЕНЦЕВ</a:t>
            </a:r>
            <a:r>
              <a:rPr sz="2000" b="1" spc="95" dirty="0">
                <a:latin typeface="Calibri"/>
                <a:cs typeface="Calibri"/>
              </a:rPr>
              <a:t> </a:t>
            </a:r>
            <a:r>
              <a:rPr sz="2000" b="1" spc="-45" dirty="0">
                <a:latin typeface="Calibri"/>
                <a:cs typeface="Calibri"/>
              </a:rPr>
              <a:t>ЕГОР</a:t>
            </a:r>
            <a:r>
              <a:rPr sz="2000" b="1" spc="-45" dirty="0">
                <a:latin typeface="Arial"/>
                <a:cs typeface="Arial"/>
              </a:rPr>
              <a:t>;</a:t>
            </a:r>
            <a:r>
              <a:rPr sz="2000" b="1" spc="-20" dirty="0">
                <a:latin typeface="Arial"/>
                <a:cs typeface="Arial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МАНСУРОВ</a:t>
            </a:r>
            <a:r>
              <a:rPr sz="2000" b="1" spc="100" dirty="0">
                <a:latin typeface="Calibri"/>
                <a:cs typeface="Calibri"/>
              </a:rPr>
              <a:t> </a:t>
            </a:r>
            <a:r>
              <a:rPr sz="2000" b="1" spc="-50" dirty="0">
                <a:latin typeface="Calibri"/>
                <a:cs typeface="Calibri"/>
              </a:rPr>
              <a:t>РАФАЭЛЬ</a:t>
            </a:r>
            <a:r>
              <a:rPr sz="2000" b="1" spc="-50" dirty="0">
                <a:latin typeface="Arial"/>
                <a:cs typeface="Arial"/>
              </a:rPr>
              <a:t>.</a:t>
            </a:r>
            <a:endParaRPr sz="20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47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b="1" spc="-20" dirty="0">
                <a:latin typeface="Calibri"/>
                <a:cs typeface="Calibri"/>
              </a:rPr>
              <a:t>НАУЧНЫЕ</a:t>
            </a:r>
            <a:r>
              <a:rPr sz="2000" b="1" spc="9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РУКОВОДИТЕЛИ</a:t>
            </a:r>
            <a:r>
              <a:rPr sz="2000" b="1" spc="-25" dirty="0">
                <a:latin typeface="Arial"/>
                <a:cs typeface="Arial"/>
              </a:rPr>
              <a:t>:</a:t>
            </a:r>
            <a:r>
              <a:rPr sz="2000" b="1" spc="-35" dirty="0">
                <a:latin typeface="Arial"/>
                <a:cs typeface="Arial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УЧИТЕЛЬ</a:t>
            </a:r>
            <a:r>
              <a:rPr sz="2000" b="1" spc="9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ТЕХНОЛОГИИ</a:t>
            </a:r>
            <a:r>
              <a:rPr sz="2000" b="1" spc="5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МАОУ</a:t>
            </a:r>
            <a:r>
              <a:rPr sz="2000" b="1" spc="75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Arial"/>
                <a:cs typeface="Arial"/>
              </a:rPr>
              <a:t>«</a:t>
            </a:r>
            <a:r>
              <a:rPr sz="2000" b="1" spc="-30" dirty="0">
                <a:latin typeface="Calibri"/>
                <a:cs typeface="Calibri"/>
              </a:rPr>
              <a:t>СОШ</a:t>
            </a:r>
            <a:r>
              <a:rPr sz="2000" b="1" spc="95" dirty="0">
                <a:latin typeface="Calibri"/>
                <a:cs typeface="Calibri"/>
              </a:rPr>
              <a:t> </a:t>
            </a:r>
            <a:r>
              <a:rPr sz="2000" b="1" spc="-55" dirty="0">
                <a:latin typeface="Arial"/>
                <a:cs typeface="Arial"/>
              </a:rPr>
              <a:t>№17»</a:t>
            </a:r>
            <a:r>
              <a:rPr sz="2000" b="1" spc="-40" dirty="0">
                <a:latin typeface="Arial"/>
                <a:cs typeface="Arial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ДУБОВИК</a:t>
            </a:r>
            <a:r>
              <a:rPr sz="2000" b="1" spc="95" dirty="0">
                <a:latin typeface="Calibri"/>
                <a:cs typeface="Calibri"/>
              </a:rPr>
              <a:t> </a:t>
            </a:r>
            <a:r>
              <a:rPr sz="2000" b="1" spc="-50" dirty="0">
                <a:latin typeface="Calibri"/>
                <a:cs typeface="Calibri"/>
              </a:rPr>
              <a:t>С</a:t>
            </a:r>
            <a:r>
              <a:rPr sz="2000" b="1" spc="-50" dirty="0">
                <a:latin typeface="Arial"/>
                <a:cs typeface="Arial"/>
              </a:rPr>
              <a:t>.</a:t>
            </a:r>
            <a:r>
              <a:rPr sz="2000" b="1" spc="-50" dirty="0">
                <a:latin typeface="Calibri"/>
                <a:cs typeface="Calibri"/>
              </a:rPr>
              <a:t>В</a:t>
            </a:r>
            <a:r>
              <a:rPr sz="2000" b="1" spc="-50" dirty="0">
                <a:latin typeface="Arial"/>
                <a:cs typeface="Arial"/>
              </a:rPr>
              <a:t>.;</a:t>
            </a:r>
            <a:endParaRPr sz="2000" dirty="0">
              <a:latin typeface="Arial"/>
              <a:cs typeface="Arial"/>
            </a:endParaRPr>
          </a:p>
          <a:p>
            <a:pPr marL="506730" algn="ctr">
              <a:lnSpc>
                <a:spcPct val="100000"/>
              </a:lnSpc>
              <a:spcBef>
                <a:spcPts val="1490"/>
              </a:spcBef>
            </a:pP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657598"/>
            <a:ext cx="4302251" cy="32003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6407" y="3657598"/>
            <a:ext cx="4355592" cy="32003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3872" y="339978"/>
            <a:ext cx="106857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</a:rPr>
              <a:t>ИЗМЕРЕНИЕ</a:t>
            </a:r>
            <a:r>
              <a:rPr spc="114" dirty="0">
                <a:solidFill>
                  <a:srgbClr val="FF0000"/>
                </a:solidFill>
              </a:rPr>
              <a:t> </a:t>
            </a:r>
            <a:r>
              <a:rPr spc="-35" dirty="0">
                <a:solidFill>
                  <a:srgbClr val="FF0000"/>
                </a:solidFill>
              </a:rPr>
              <a:t>ТЕМПЕРАТУРЫ</a:t>
            </a:r>
            <a:r>
              <a:rPr spc="105" dirty="0">
                <a:solidFill>
                  <a:srgbClr val="FF0000"/>
                </a:solidFill>
              </a:rPr>
              <a:t> </a:t>
            </a:r>
            <a:r>
              <a:rPr spc="-5" dirty="0">
                <a:solidFill>
                  <a:srgbClr val="FF0000"/>
                </a:solidFill>
              </a:rPr>
              <a:t>НАГРЕВАНИЯ</a:t>
            </a:r>
            <a:r>
              <a:rPr spc="12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И</a:t>
            </a:r>
            <a:r>
              <a:rPr spc="114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КИПЕНИЯ</a:t>
            </a:r>
            <a:r>
              <a:rPr spc="110" dirty="0">
                <a:solidFill>
                  <a:srgbClr val="FF0000"/>
                </a:solidFill>
              </a:rPr>
              <a:t> </a:t>
            </a:r>
            <a:r>
              <a:rPr spc="-20" dirty="0">
                <a:solidFill>
                  <a:srgbClr val="FF0000"/>
                </a:solidFill>
              </a:rPr>
              <a:t>ВОДЫ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1479802"/>
            <a:ext cx="12192000" cy="5378450"/>
            <a:chOff x="0" y="1479802"/>
            <a:chExt cx="12192000" cy="53784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479802"/>
              <a:ext cx="4064507" cy="537819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64507" y="1479803"/>
              <a:ext cx="8128000" cy="5378450"/>
            </a:xfrm>
            <a:custGeom>
              <a:avLst/>
              <a:gdLst/>
              <a:ahLst/>
              <a:cxnLst/>
              <a:rect l="l" t="t" r="r" b="b"/>
              <a:pathLst>
                <a:path w="8128000" h="5378450">
                  <a:moveTo>
                    <a:pt x="8127492" y="0"/>
                  </a:moveTo>
                  <a:lnTo>
                    <a:pt x="0" y="0"/>
                  </a:lnTo>
                  <a:lnTo>
                    <a:pt x="0" y="5378193"/>
                  </a:lnTo>
                  <a:lnTo>
                    <a:pt x="8127492" y="5378193"/>
                  </a:lnTo>
                  <a:lnTo>
                    <a:pt x="81274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11039" y="2446019"/>
              <a:ext cx="7680959" cy="41589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058918" y="3140201"/>
              <a:ext cx="5486400" cy="2702560"/>
            </a:xfrm>
            <a:custGeom>
              <a:avLst/>
              <a:gdLst/>
              <a:ahLst/>
              <a:cxnLst/>
              <a:rect l="l" t="t" r="r" b="b"/>
              <a:pathLst>
                <a:path w="5486400" h="2702560">
                  <a:moveTo>
                    <a:pt x="0" y="2702052"/>
                  </a:moveTo>
                  <a:lnTo>
                    <a:pt x="1097280" y="2078736"/>
                  </a:lnTo>
                  <a:lnTo>
                    <a:pt x="2194560" y="1211580"/>
                  </a:lnTo>
                  <a:lnTo>
                    <a:pt x="3291840" y="68580"/>
                  </a:lnTo>
                  <a:lnTo>
                    <a:pt x="4389120" y="33527"/>
                  </a:lnTo>
                  <a:lnTo>
                    <a:pt x="5486400" y="0"/>
                  </a:lnTo>
                </a:path>
              </a:pathLst>
            </a:custGeom>
            <a:ln w="22860">
              <a:solidFill>
                <a:srgbClr val="E24A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59680" y="3139439"/>
              <a:ext cx="5486400" cy="3465829"/>
            </a:xfrm>
            <a:custGeom>
              <a:avLst/>
              <a:gdLst/>
              <a:ahLst/>
              <a:cxnLst/>
              <a:rect l="l" t="t" r="r" b="b"/>
              <a:pathLst>
                <a:path w="5486400" h="3465829">
                  <a:moveTo>
                    <a:pt x="0" y="2703576"/>
                  </a:moveTo>
                  <a:lnTo>
                    <a:pt x="0" y="3465576"/>
                  </a:lnTo>
                </a:path>
                <a:path w="5486400" h="3465829">
                  <a:moveTo>
                    <a:pt x="1097280" y="2078736"/>
                  </a:moveTo>
                  <a:lnTo>
                    <a:pt x="1097280" y="3465576"/>
                  </a:lnTo>
                </a:path>
                <a:path w="5486400" h="3465829">
                  <a:moveTo>
                    <a:pt x="2194560" y="1213104"/>
                  </a:moveTo>
                  <a:lnTo>
                    <a:pt x="2194560" y="3465576"/>
                  </a:lnTo>
                </a:path>
                <a:path w="5486400" h="3465829">
                  <a:moveTo>
                    <a:pt x="3291840" y="70104"/>
                  </a:moveTo>
                  <a:lnTo>
                    <a:pt x="3291840" y="3465576"/>
                  </a:lnTo>
                </a:path>
                <a:path w="5486400" h="3465829">
                  <a:moveTo>
                    <a:pt x="4389120" y="35051"/>
                  </a:moveTo>
                  <a:lnTo>
                    <a:pt x="4389120" y="3465576"/>
                  </a:lnTo>
                </a:path>
                <a:path w="5486400" h="3465829">
                  <a:moveTo>
                    <a:pt x="5486400" y="0"/>
                  </a:moveTo>
                  <a:lnTo>
                    <a:pt x="5486400" y="3465576"/>
                  </a:lnTo>
                </a:path>
              </a:pathLst>
            </a:custGeom>
            <a:ln w="9144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84979" y="6485026"/>
            <a:ext cx="1098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7477" y="5791606"/>
            <a:ext cx="2000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20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97477" y="5098541"/>
            <a:ext cx="2000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40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97477" y="4405121"/>
            <a:ext cx="2000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60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97477" y="3711955"/>
            <a:ext cx="2000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80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1878" y="3018535"/>
            <a:ext cx="286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100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11878" y="2325370"/>
            <a:ext cx="286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Microsoft Sans Serif"/>
                <a:cs typeface="Microsoft Sans Serif"/>
              </a:rPr>
              <a:t>120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01464" y="4045781"/>
            <a:ext cx="177800" cy="9639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ТЕМПЕРАТУРА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029447" y="6590182"/>
            <a:ext cx="6457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85" dirty="0">
                <a:solidFill>
                  <a:srgbClr val="585858"/>
                </a:solidFill>
                <a:latin typeface="Microsoft Sans Serif"/>
                <a:cs typeface="Microsoft Sans Serif"/>
              </a:rPr>
              <a:t>A</a:t>
            </a:r>
            <a:r>
              <a:rPr sz="1200" spc="-140" dirty="0">
                <a:solidFill>
                  <a:srgbClr val="585858"/>
                </a:solidFill>
                <a:latin typeface="Microsoft Sans Serif"/>
                <a:cs typeface="Microsoft Sans Serif"/>
              </a:rPr>
              <a:t>XIS</a:t>
            </a:r>
            <a:r>
              <a:rPr sz="1200" spc="15" dirty="0">
                <a:solidFill>
                  <a:srgbClr val="585858"/>
                </a:solidFill>
                <a:latin typeface="Microsoft Sans Serif"/>
                <a:cs typeface="Microsoft Sans Serif"/>
              </a:rPr>
              <a:t> </a:t>
            </a:r>
            <a:r>
              <a:rPr sz="1200" spc="-165" dirty="0">
                <a:solidFill>
                  <a:srgbClr val="585858"/>
                </a:solidFill>
                <a:latin typeface="Microsoft Sans Serif"/>
                <a:cs typeface="Microsoft Sans Serif"/>
              </a:rPr>
              <a:t>TIT</a:t>
            </a:r>
            <a:r>
              <a:rPr sz="1200" spc="-220" dirty="0">
                <a:solidFill>
                  <a:srgbClr val="585858"/>
                </a:solidFill>
                <a:latin typeface="Microsoft Sans Serif"/>
                <a:cs typeface="Microsoft Sans Serif"/>
              </a:rPr>
              <a:t>L</a:t>
            </a:r>
            <a:r>
              <a:rPr sz="1200" spc="-275" dirty="0">
                <a:solidFill>
                  <a:srgbClr val="585858"/>
                </a:solidFill>
                <a:latin typeface="Microsoft Sans Serif"/>
                <a:cs typeface="Microsoft Sans Serif"/>
              </a:rPr>
              <a:t>E</a:t>
            </a:r>
            <a:endParaRPr sz="1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4930775" marR="5080" indent="-3686175">
              <a:lnSpc>
                <a:spcPts val="3460"/>
              </a:lnSpc>
              <a:spcBef>
                <a:spcPts val="535"/>
              </a:spcBef>
            </a:pPr>
            <a:r>
              <a:rPr dirty="0">
                <a:solidFill>
                  <a:srgbClr val="FF0000"/>
                </a:solidFill>
              </a:rPr>
              <a:t>ИЗМЕРЕНИЕ</a:t>
            </a:r>
            <a:r>
              <a:rPr spc="110" dirty="0">
                <a:solidFill>
                  <a:srgbClr val="FF0000"/>
                </a:solidFill>
              </a:rPr>
              <a:t> </a:t>
            </a:r>
            <a:r>
              <a:rPr spc="-35" dirty="0">
                <a:solidFill>
                  <a:srgbClr val="FF0000"/>
                </a:solidFill>
              </a:rPr>
              <a:t>ТЕМПЕРАТУРЫ</a:t>
            </a:r>
            <a:r>
              <a:rPr spc="100" dirty="0">
                <a:solidFill>
                  <a:srgbClr val="FF0000"/>
                </a:solidFill>
              </a:rPr>
              <a:t> </a:t>
            </a:r>
            <a:r>
              <a:rPr spc="-70" dirty="0">
                <a:solidFill>
                  <a:srgbClr val="FF0000"/>
                </a:solidFill>
              </a:rPr>
              <a:t>БАТАРЕЙ</a:t>
            </a:r>
            <a:r>
              <a:rPr spc="90" dirty="0">
                <a:solidFill>
                  <a:srgbClr val="FF0000"/>
                </a:solidFill>
              </a:rPr>
              <a:t> </a:t>
            </a:r>
            <a:r>
              <a:rPr spc="-20" dirty="0">
                <a:solidFill>
                  <a:srgbClr val="FF0000"/>
                </a:solidFill>
              </a:rPr>
              <a:t>ОТОПЛЕНИЯ </a:t>
            </a:r>
            <a:r>
              <a:rPr spc="-710" dirty="0">
                <a:solidFill>
                  <a:srgbClr val="FF0000"/>
                </a:solidFill>
              </a:rPr>
              <a:t> </a:t>
            </a:r>
            <a:r>
              <a:rPr spc="-35" dirty="0">
                <a:solidFill>
                  <a:srgbClr val="FF0000"/>
                </a:solidFill>
              </a:rPr>
              <a:t>ШКОЛЫ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798318"/>
            <a:ext cx="5105399" cy="5059678"/>
          </a:xfrm>
          <a:prstGeom prst="rect">
            <a:avLst/>
          </a:prstGeom>
        </p:spPr>
      </p:pic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6089650" y="3041904"/>
          <a:ext cx="4780915" cy="1280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4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4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Температура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на</a:t>
                      </a:r>
                      <a:r>
                        <a:rPr sz="1800" b="1" spc="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улице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24A7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44" baseline="25462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24A7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-5</a:t>
                      </a:r>
                      <a:r>
                        <a:rPr sz="1800" b="1" spc="-44" baseline="25462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24A7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-13</a:t>
                      </a:r>
                      <a:r>
                        <a:rPr sz="1800" b="1" spc="-52" baseline="25462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24A79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-26</a:t>
                      </a:r>
                      <a:r>
                        <a:rPr sz="1800" b="1" spc="-52" baseline="25462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24A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340995" marR="95885" indent="-2381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b="1" spc="-15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мп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ера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у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а 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батареи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D0D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40</a:t>
                      </a:r>
                      <a:r>
                        <a:rPr sz="1800" b="1" spc="-52" baseline="25462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D0D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52</a:t>
                      </a:r>
                      <a:r>
                        <a:rPr sz="1800" b="1" spc="-52" baseline="25462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D0D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60</a:t>
                      </a:r>
                      <a:r>
                        <a:rPr sz="1800" b="1" spc="-52" baseline="25462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D0D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68</a:t>
                      </a:r>
                      <a:r>
                        <a:rPr sz="1800" b="1" spc="-52" baseline="25462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66317"/>
            <a:ext cx="807719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>
                <a:solidFill>
                  <a:srgbClr val="FF0000"/>
                </a:solidFill>
              </a:rPr>
              <a:t>ЭКОНОМИЧЕСКИЙ</a:t>
            </a:r>
            <a:r>
              <a:rPr sz="3600" spc="114" dirty="0">
                <a:solidFill>
                  <a:srgbClr val="FF0000"/>
                </a:solidFill>
              </a:rPr>
              <a:t> </a:t>
            </a:r>
            <a:r>
              <a:rPr sz="3600" spc="-55" dirty="0">
                <a:solidFill>
                  <a:srgbClr val="FF0000"/>
                </a:solidFill>
              </a:rPr>
              <a:t>РАСЧЁТ</a:t>
            </a:r>
            <a:r>
              <a:rPr lang="ru-RU" sz="3600" spc="-55" dirty="0">
                <a:solidFill>
                  <a:srgbClr val="FF0000"/>
                </a:solidFill>
              </a:rPr>
              <a:t> на 2020год</a:t>
            </a:r>
            <a:endParaRPr sz="360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477517" y="1638554"/>
          <a:ext cx="9224009" cy="43318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5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3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5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07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№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Название</a:t>
                      </a:r>
                      <a:r>
                        <a:rPr sz="2000" b="1" spc="-8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компонентов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Стоимость</a:t>
                      </a:r>
                      <a:r>
                        <a:rPr sz="2000" b="1" spc="-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(руб.)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1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Датчик</a:t>
                      </a:r>
                      <a:r>
                        <a:rPr sz="2000" b="1" spc="-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MLX</a:t>
                      </a:r>
                      <a:r>
                        <a:rPr sz="2000" b="1" spc="-2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90614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350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1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Микр</a:t>
                      </a: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b="1" spc="-3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он</a:t>
                      </a:r>
                      <a:r>
                        <a:rPr sz="2000" b="1" spc="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лл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2000" b="1" spc="-1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Arduino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000" b="1" spc="10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no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150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1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ОLED</a:t>
                      </a:r>
                      <a:r>
                        <a:rPr sz="2000" b="1" spc="-2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5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дисплей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1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Элемент</a:t>
                      </a:r>
                      <a:r>
                        <a:rPr sz="2000" b="1" spc="-3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питания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(9в)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1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Лазерный</a:t>
                      </a:r>
                      <a:r>
                        <a:rPr sz="2000" b="1" spc="-5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модуль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70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1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Кнопка</a:t>
                      </a:r>
                      <a:r>
                        <a:rPr sz="2000" b="1" spc="-5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включения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1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Припой</a:t>
                      </a:r>
                      <a:r>
                        <a:rPr sz="2000" b="1" spc="-6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канифоль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80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1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Соединительные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провода</a:t>
                      </a:r>
                      <a:r>
                        <a:rPr sz="2000" b="1" spc="-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кнопка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20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1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Всего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990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91844" y="451180"/>
            <a:ext cx="9607550" cy="183133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495300" marR="487045" algn="ctr">
              <a:lnSpc>
                <a:spcPts val="3460"/>
              </a:lnSpc>
              <a:spcBef>
                <a:spcPts val="535"/>
              </a:spcBef>
              <a:tabLst>
                <a:tab pos="6208395" algn="l"/>
              </a:tabLst>
            </a:pP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ИЗ</a:t>
            </a:r>
            <a:r>
              <a:rPr sz="3200" b="1" i="1" spc="-80" dirty="0">
                <a:solidFill>
                  <a:srgbClr val="FF0000"/>
                </a:solidFill>
                <a:latin typeface="Calibri"/>
                <a:cs typeface="Calibri"/>
              </a:rPr>
              <a:t>ГО</a:t>
            </a:r>
            <a:r>
              <a:rPr sz="3200" b="1" i="1" spc="-7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ОВЛ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spc="-10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spc="1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60" dirty="0">
                <a:solidFill>
                  <a:srgbClr val="FF0000"/>
                </a:solidFill>
                <a:latin typeface="Calibri"/>
                <a:cs typeface="Calibri"/>
              </a:rPr>
              <a:t>Э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ЛЕ</a:t>
            </a:r>
            <a:r>
              <a:rPr sz="3200" b="1" i="1" spc="-3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ТРОН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Й	М</a:t>
            </a:r>
            <a:r>
              <a:rPr sz="3200" b="1" i="1" spc="-25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3200" b="1" i="1" spc="-70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3200" b="1" i="1" spc="-200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АНЦИИ  </a:t>
            </a:r>
            <a:r>
              <a:rPr sz="3200" b="1" i="1" spc="-10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3200" b="1" i="1" spc="1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0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АЗЕ</a:t>
            </a:r>
            <a:r>
              <a:rPr sz="3200" b="1" i="1" spc="10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9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ОМПОН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spc="-7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3200" b="1" i="1" spc="1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45" dirty="0">
                <a:solidFill>
                  <a:srgbClr val="FF0000"/>
                </a:solidFill>
                <a:latin typeface="Arial"/>
                <a:cs typeface="Arial"/>
              </a:rPr>
              <a:t>ARDUINO</a:t>
            </a:r>
            <a:r>
              <a:rPr sz="3200" b="1" i="1" spc="-5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b="1" i="1" spc="-225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ts val="3210"/>
              </a:lnSpc>
              <a:tabLst>
                <a:tab pos="481330" algn="l"/>
              </a:tabLst>
            </a:pP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И	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ЕЕ</a:t>
            </a:r>
            <a:r>
              <a:rPr sz="3200" b="1" i="1" spc="1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ПРИМЕНЕНИЕ</a:t>
            </a:r>
            <a:r>
              <a:rPr sz="3200" b="1" i="1" spc="1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3200" b="1" i="1" spc="1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10" dirty="0">
                <a:solidFill>
                  <a:srgbClr val="FF0000"/>
                </a:solidFill>
                <a:latin typeface="Calibri"/>
                <a:cs typeface="Calibri"/>
              </a:rPr>
              <a:t>ФИЗИЧЕСКИХ</a:t>
            </a:r>
            <a:r>
              <a:rPr sz="3200" b="1" i="1" spc="11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0" dirty="0">
                <a:solidFill>
                  <a:srgbClr val="FF0000"/>
                </a:solidFill>
                <a:latin typeface="Calibri"/>
                <a:cs typeface="Calibri"/>
              </a:rPr>
              <a:t>ИССЛЕДОВАНИЯХ</a:t>
            </a:r>
            <a:r>
              <a:rPr sz="3200" b="1" i="1" spc="-30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 marL="1270" algn="ctr">
              <a:lnSpc>
                <a:spcPts val="3650"/>
              </a:lnSpc>
            </a:pPr>
            <a:r>
              <a:rPr sz="3200" b="1" i="1" spc="-25" dirty="0">
                <a:solidFill>
                  <a:srgbClr val="006FC0"/>
                </a:solidFill>
                <a:latin typeface="Calibri"/>
                <a:cs typeface="Calibri"/>
              </a:rPr>
              <a:t>АВТОР</a:t>
            </a:r>
            <a:r>
              <a:rPr sz="3200" b="1" i="1" spc="9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200" b="1" i="1" spc="-80" dirty="0">
                <a:solidFill>
                  <a:srgbClr val="006FC0"/>
                </a:solidFill>
                <a:latin typeface="Calibri"/>
                <a:cs typeface="Calibri"/>
              </a:rPr>
              <a:t>ПРОЕКТА</a:t>
            </a:r>
            <a:r>
              <a:rPr sz="3200" b="1" i="1" spc="-80" dirty="0">
                <a:solidFill>
                  <a:srgbClr val="006FC0"/>
                </a:solidFill>
                <a:latin typeface="Arial"/>
                <a:cs typeface="Arial"/>
              </a:rPr>
              <a:t>:</a:t>
            </a:r>
            <a:r>
              <a:rPr sz="3200" b="1" i="1" spc="-5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3200" b="1" i="1" spc="-5" dirty="0">
                <a:solidFill>
                  <a:srgbClr val="006FC0"/>
                </a:solidFill>
                <a:latin typeface="Calibri"/>
                <a:cs typeface="Calibri"/>
              </a:rPr>
              <a:t>МАНСУРОВ</a:t>
            </a:r>
            <a:r>
              <a:rPr sz="3200" b="1" i="1" spc="114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200" b="1" i="1" spc="-90" dirty="0">
                <a:solidFill>
                  <a:srgbClr val="006FC0"/>
                </a:solidFill>
                <a:latin typeface="Calibri"/>
                <a:cs typeface="Calibri"/>
              </a:rPr>
              <a:t>РАФАЭЛЬ</a:t>
            </a:r>
            <a:r>
              <a:rPr sz="3200" b="1" i="1" spc="-90" dirty="0">
                <a:solidFill>
                  <a:srgbClr val="006FC0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3047" y="2814827"/>
            <a:ext cx="4565904" cy="34244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494" y="890777"/>
            <a:ext cx="11291011" cy="49244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Умный город\Функциональные_области_проектов_Умный_город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93732"/>
            <a:ext cx="9982200" cy="6134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7659" y="1142492"/>
            <a:ext cx="1094168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ПОДКЛЮЧЕНИЕ</a:t>
            </a:r>
            <a:r>
              <a:rPr sz="2800" spc="120" dirty="0"/>
              <a:t> </a:t>
            </a:r>
            <a:r>
              <a:rPr sz="2800" spc="-35" dirty="0"/>
              <a:t>ДАТЧИК</a:t>
            </a:r>
            <a:r>
              <a:rPr lang="ru-RU" sz="2800" spc="-35" dirty="0"/>
              <a:t>ОВ</a:t>
            </a:r>
            <a:r>
              <a:rPr sz="2800" spc="150" dirty="0"/>
              <a:t> </a:t>
            </a:r>
            <a:r>
              <a:rPr sz="2800" spc="-5" dirty="0"/>
              <a:t>К</a:t>
            </a:r>
            <a:r>
              <a:rPr sz="2800" spc="105" dirty="0"/>
              <a:t> </a:t>
            </a:r>
            <a:r>
              <a:rPr sz="2800" spc="-45" dirty="0"/>
              <a:t>ПЛАТЕ</a:t>
            </a:r>
            <a:r>
              <a:rPr sz="2800" spc="140" dirty="0"/>
              <a:t> </a:t>
            </a:r>
            <a:r>
              <a:rPr sz="2800" spc="-180" dirty="0">
                <a:latin typeface="Arial"/>
                <a:cs typeface="Arial"/>
              </a:rPr>
              <a:t>ARDUINO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155" dirty="0">
                <a:latin typeface="Arial"/>
                <a:cs typeface="Arial"/>
              </a:rPr>
              <a:t>UNO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26807" y="2459228"/>
            <a:ext cx="4870704" cy="3779520"/>
          </a:xfrm>
          <a:prstGeom prst="rect">
            <a:avLst/>
          </a:prstGeom>
        </p:spPr>
      </p:pic>
      <p:pic>
        <p:nvPicPr>
          <p:cNvPr id="4" name="object 3">
            <a:extLst>
              <a:ext uri="{FF2B5EF4-FFF2-40B4-BE49-F238E27FC236}">
                <a16:creationId xmlns:a16="http://schemas.microsoft.com/office/drawing/2014/main" id="{ABFBDDAF-881B-47E2-8FA6-0DE8C9F03F7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2015" y="2819400"/>
            <a:ext cx="5486400" cy="25061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364740" marR="5080" indent="-2352040">
              <a:lnSpc>
                <a:spcPts val="3460"/>
              </a:lnSpc>
              <a:spcBef>
                <a:spcPts val="535"/>
              </a:spcBef>
            </a:pPr>
            <a:r>
              <a:rPr spc="-10" dirty="0"/>
              <a:t>МОДЕЛИРОВАНИЕ</a:t>
            </a:r>
            <a:r>
              <a:rPr spc="80" dirty="0"/>
              <a:t> </a:t>
            </a:r>
            <a:r>
              <a:rPr spc="-30" dirty="0"/>
              <a:t>КОРПУСА</a:t>
            </a:r>
            <a:r>
              <a:rPr spc="100" dirty="0"/>
              <a:t> </a:t>
            </a:r>
            <a:r>
              <a:rPr spc="-25" dirty="0"/>
              <a:t>МЕТЕОСТАНЦИИ</a:t>
            </a:r>
            <a:r>
              <a:rPr spc="120" dirty="0"/>
              <a:t> </a:t>
            </a:r>
            <a:r>
              <a:rPr dirty="0"/>
              <a:t>И</a:t>
            </a:r>
            <a:r>
              <a:rPr spc="114" dirty="0"/>
              <a:t> </a:t>
            </a:r>
            <a:r>
              <a:rPr spc="-35" dirty="0"/>
              <a:t>ПОДГОТОВКА</a:t>
            </a:r>
            <a:r>
              <a:rPr spc="114" dirty="0"/>
              <a:t> </a:t>
            </a:r>
            <a:r>
              <a:rPr dirty="0"/>
              <a:t>К </a:t>
            </a:r>
            <a:r>
              <a:rPr spc="-710" dirty="0"/>
              <a:t> </a:t>
            </a:r>
            <a:r>
              <a:rPr spc="-45" dirty="0"/>
              <a:t>РАСПЕЧАТЫВАНИЮ</a:t>
            </a:r>
            <a:r>
              <a:rPr spc="110" dirty="0"/>
              <a:t> </a:t>
            </a:r>
            <a:r>
              <a:rPr spc="-5" dirty="0"/>
              <a:t>НА</a:t>
            </a:r>
            <a:r>
              <a:rPr spc="130" dirty="0"/>
              <a:t> </a:t>
            </a:r>
            <a:r>
              <a:rPr spc="-40" dirty="0">
                <a:latin typeface="Arial"/>
                <a:cs typeface="Arial"/>
              </a:rPr>
              <a:t>3D-</a:t>
            </a:r>
            <a:r>
              <a:rPr spc="-40" dirty="0"/>
              <a:t>ПРИНТЕРЕ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64307" y="2014727"/>
            <a:ext cx="6851904" cy="46908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8127" y="639571"/>
            <a:ext cx="100495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СБОРКА</a:t>
            </a:r>
            <a:r>
              <a:rPr spc="120" dirty="0"/>
              <a:t> </a:t>
            </a:r>
            <a:r>
              <a:rPr spc="-30" dirty="0"/>
              <a:t>МЕТЕОСТАНЦИИ</a:t>
            </a:r>
            <a:r>
              <a:rPr spc="-30" dirty="0">
                <a:latin typeface="Arial"/>
                <a:cs typeface="Arial"/>
              </a:rPr>
              <a:t>,</a:t>
            </a:r>
            <a:r>
              <a:rPr spc="-40" dirty="0">
                <a:latin typeface="Arial"/>
                <a:cs typeface="Arial"/>
              </a:rPr>
              <a:t> </a:t>
            </a:r>
            <a:r>
              <a:rPr spc="-15" dirty="0"/>
              <a:t>ПРОГРАММИРОВАНИЕ</a:t>
            </a:r>
            <a:r>
              <a:rPr spc="105" dirty="0"/>
              <a:t> </a:t>
            </a:r>
            <a:r>
              <a:rPr spc="-45" dirty="0"/>
              <a:t>ПЛАТЫ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1852" y="1592580"/>
            <a:ext cx="9619488" cy="34244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6602" y="179958"/>
            <a:ext cx="10580370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dirty="0"/>
              <a:t>ПРИМЕНЕНИЕ</a:t>
            </a:r>
            <a:r>
              <a:rPr sz="2900" spc="70" dirty="0"/>
              <a:t> </a:t>
            </a:r>
            <a:r>
              <a:rPr sz="2900" spc="-20" dirty="0"/>
              <a:t>МЕТЕОСТАНЦИИ</a:t>
            </a:r>
            <a:r>
              <a:rPr sz="2900" spc="90" dirty="0"/>
              <a:t> </a:t>
            </a:r>
            <a:r>
              <a:rPr sz="2900" dirty="0"/>
              <a:t>В</a:t>
            </a:r>
            <a:r>
              <a:rPr sz="2900" spc="90" dirty="0"/>
              <a:t> </a:t>
            </a:r>
            <a:r>
              <a:rPr sz="2900" spc="-10" dirty="0"/>
              <a:t>ФИЗИЧЕСКИХ</a:t>
            </a:r>
            <a:r>
              <a:rPr sz="2900" spc="85" dirty="0"/>
              <a:t> </a:t>
            </a:r>
            <a:r>
              <a:rPr sz="2900" spc="-15" dirty="0"/>
              <a:t>ИССЛЕДОВАНИЯХ</a:t>
            </a:r>
            <a:r>
              <a:rPr sz="2900" spc="-15" dirty="0">
                <a:latin typeface="Arial"/>
                <a:cs typeface="Arial"/>
              </a:rPr>
              <a:t>.</a:t>
            </a:r>
            <a:endParaRPr sz="29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1640" y="577418"/>
            <a:ext cx="10437495" cy="1724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93595">
              <a:lnSpc>
                <a:spcPct val="100000"/>
              </a:lnSpc>
              <a:spcBef>
                <a:spcPts val="105"/>
              </a:spcBef>
            </a:pPr>
            <a:r>
              <a:rPr sz="2900" b="1" spc="-65" dirty="0">
                <a:latin typeface="Arial"/>
                <a:cs typeface="Arial"/>
              </a:rPr>
              <a:t>1.</a:t>
            </a:r>
            <a:r>
              <a:rPr sz="2900" b="1" spc="-50" dirty="0">
                <a:latin typeface="Arial"/>
                <a:cs typeface="Arial"/>
              </a:rPr>
              <a:t> </a:t>
            </a:r>
            <a:r>
              <a:rPr sz="2900" b="1" spc="-5" dirty="0">
                <a:latin typeface="Calibri"/>
                <a:cs typeface="Calibri"/>
              </a:rPr>
              <a:t>ОПРЕДЕЛЕНИЕ</a:t>
            </a:r>
            <a:r>
              <a:rPr sz="2900" b="1" spc="65" dirty="0">
                <a:latin typeface="Calibri"/>
                <a:cs typeface="Calibri"/>
              </a:rPr>
              <a:t> </a:t>
            </a:r>
            <a:r>
              <a:rPr sz="2900" b="1" spc="-10" dirty="0">
                <a:latin typeface="Calibri"/>
                <a:cs typeface="Calibri"/>
              </a:rPr>
              <a:t>ВЫСОТЫ</a:t>
            </a:r>
            <a:r>
              <a:rPr sz="2900" b="1" spc="90" dirty="0">
                <a:latin typeface="Calibri"/>
                <a:cs typeface="Calibri"/>
              </a:rPr>
              <a:t> </a:t>
            </a:r>
            <a:r>
              <a:rPr sz="2900" b="1" dirty="0">
                <a:latin typeface="Calibri"/>
                <a:cs typeface="Calibri"/>
              </a:rPr>
              <a:t>ЗДАНИЯ</a:t>
            </a:r>
            <a:r>
              <a:rPr sz="2900" b="1" spc="85" dirty="0">
                <a:latin typeface="Calibri"/>
                <a:cs typeface="Calibri"/>
              </a:rPr>
              <a:t> </a:t>
            </a:r>
            <a:r>
              <a:rPr sz="2900" b="1" spc="-35" dirty="0">
                <a:latin typeface="Calibri"/>
                <a:cs typeface="Calibri"/>
              </a:rPr>
              <a:t>ШКОЛЫ</a:t>
            </a:r>
            <a:r>
              <a:rPr sz="2900" b="1" spc="-35" dirty="0">
                <a:latin typeface="Arial"/>
                <a:cs typeface="Arial"/>
              </a:rPr>
              <a:t>.</a:t>
            </a:r>
            <a:endParaRPr sz="2900">
              <a:latin typeface="Arial"/>
              <a:cs typeface="Arial"/>
            </a:endParaRPr>
          </a:p>
          <a:p>
            <a:pPr marL="73025" marR="5080" indent="-60960">
              <a:lnSpc>
                <a:spcPct val="100000"/>
              </a:lnSpc>
              <a:spcBef>
                <a:spcPts val="2130"/>
              </a:spcBef>
            </a:pPr>
            <a:r>
              <a:rPr sz="1800" b="1" spc="-5" dirty="0">
                <a:latin typeface="Calibri"/>
                <a:cs typeface="Calibri"/>
              </a:rPr>
              <a:t>При</a:t>
            </a:r>
            <a:r>
              <a:rPr sz="1800" b="1" spc="6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подъеме</a:t>
            </a:r>
            <a:r>
              <a:rPr sz="1800" b="1" spc="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на</a:t>
            </a:r>
            <a:r>
              <a:rPr sz="1800" b="1" spc="75" dirty="0">
                <a:latin typeface="Calibri"/>
                <a:cs typeface="Calibri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каждые</a:t>
            </a:r>
            <a:r>
              <a:rPr sz="1800" b="1" spc="70" dirty="0">
                <a:latin typeface="Calibri"/>
                <a:cs typeface="Calibri"/>
              </a:rPr>
              <a:t> </a:t>
            </a:r>
            <a:r>
              <a:rPr sz="1800" b="1" spc="-50" dirty="0">
                <a:latin typeface="Arial"/>
                <a:cs typeface="Arial"/>
              </a:rPr>
              <a:t>12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метров</a:t>
            </a:r>
            <a:r>
              <a:rPr sz="1800" b="1" spc="45" dirty="0">
                <a:latin typeface="Calibri"/>
                <a:cs typeface="Calibri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атмосферное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давление</a:t>
            </a:r>
            <a:r>
              <a:rPr sz="1800" b="1" spc="6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уменьшается</a:t>
            </a:r>
            <a:r>
              <a:rPr sz="1800" b="1" spc="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на</a:t>
            </a:r>
            <a:r>
              <a:rPr sz="1800" b="1" spc="75" dirty="0">
                <a:latin typeface="Calibri"/>
                <a:cs typeface="Calibri"/>
              </a:rPr>
              <a:t> </a:t>
            </a:r>
            <a:r>
              <a:rPr sz="1800" b="1" spc="-50" dirty="0">
                <a:latin typeface="Arial"/>
                <a:cs typeface="Arial"/>
              </a:rPr>
              <a:t>1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мм</a:t>
            </a:r>
            <a:r>
              <a:rPr sz="1800" b="1" spc="80" dirty="0">
                <a:latin typeface="Calibri"/>
                <a:cs typeface="Calibri"/>
              </a:rPr>
              <a:t> </a:t>
            </a:r>
            <a:r>
              <a:rPr sz="1800" b="1" spc="-15" dirty="0">
                <a:latin typeface="Calibri"/>
                <a:cs typeface="Calibri"/>
              </a:rPr>
              <a:t>рт</a:t>
            </a:r>
            <a:r>
              <a:rPr sz="1800" b="1" spc="-15" dirty="0">
                <a:latin typeface="Arial"/>
                <a:cs typeface="Arial"/>
              </a:rPr>
              <a:t>.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spc="-15" dirty="0">
                <a:latin typeface="Calibri"/>
                <a:cs typeface="Calibri"/>
              </a:rPr>
              <a:t>ст</a:t>
            </a:r>
            <a:r>
              <a:rPr sz="1800" b="1" spc="-15" dirty="0">
                <a:latin typeface="Arial"/>
                <a:cs typeface="Arial"/>
              </a:rPr>
              <a:t>.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dirty="0">
                <a:latin typeface="Calibri"/>
                <a:cs typeface="Calibri"/>
              </a:rPr>
              <a:t>или</a:t>
            </a:r>
            <a:r>
              <a:rPr sz="1800" b="1" spc="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на</a:t>
            </a:r>
            <a:r>
              <a:rPr sz="1800" b="1" spc="75" dirty="0">
                <a:latin typeface="Calibri"/>
                <a:cs typeface="Calibri"/>
              </a:rPr>
              <a:t> </a:t>
            </a:r>
            <a:r>
              <a:rPr sz="1800" b="1" spc="-50" dirty="0">
                <a:latin typeface="Arial"/>
                <a:cs typeface="Arial"/>
              </a:rPr>
              <a:t>133 </a:t>
            </a:r>
            <a:r>
              <a:rPr sz="1800" b="1" spc="-20" dirty="0">
                <a:latin typeface="Calibri"/>
                <a:cs typeface="Calibri"/>
              </a:rPr>
              <a:t>Па</a:t>
            </a:r>
            <a:r>
              <a:rPr sz="1800" b="1" spc="-20" dirty="0">
                <a:latin typeface="Arial"/>
                <a:cs typeface="Arial"/>
              </a:rPr>
              <a:t>. </a:t>
            </a:r>
            <a:r>
              <a:rPr sz="1800" b="1" spc="-484" dirty="0">
                <a:latin typeface="Arial"/>
                <a:cs typeface="Arial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Значит</a:t>
            </a:r>
            <a:r>
              <a:rPr sz="1800" b="1" spc="-10" dirty="0">
                <a:latin typeface="Arial"/>
                <a:cs typeface="Arial"/>
              </a:rPr>
              <a:t>,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высота</a:t>
            </a:r>
            <a:r>
              <a:rPr sz="1800" b="1" spc="6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здания</a:t>
            </a:r>
            <a:r>
              <a:rPr sz="1800" b="1" spc="65" dirty="0">
                <a:latin typeface="Calibri"/>
                <a:cs typeface="Calibri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нашей</a:t>
            </a:r>
            <a:r>
              <a:rPr sz="1800" b="1" spc="70" dirty="0">
                <a:latin typeface="Calibri"/>
                <a:cs typeface="Calibri"/>
              </a:rPr>
              <a:t> </a:t>
            </a:r>
            <a:r>
              <a:rPr sz="1800" b="1" spc="-15" dirty="0">
                <a:latin typeface="Calibri"/>
                <a:cs typeface="Calibri"/>
              </a:rPr>
              <a:t>школы</a:t>
            </a:r>
            <a:r>
              <a:rPr sz="1800" b="1" spc="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равна</a:t>
            </a:r>
            <a:r>
              <a:rPr sz="1800" b="1" spc="55" dirty="0">
                <a:latin typeface="Calibri"/>
                <a:cs typeface="Calibri"/>
              </a:rPr>
              <a:t> </a:t>
            </a:r>
            <a:r>
              <a:rPr sz="1800" b="1" spc="-50" dirty="0">
                <a:latin typeface="Arial"/>
                <a:cs typeface="Arial"/>
              </a:rPr>
              <a:t>12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м</a:t>
            </a:r>
            <a:r>
              <a:rPr sz="1800" b="1" spc="-2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787400">
              <a:lnSpc>
                <a:spcPct val="100000"/>
              </a:lnSpc>
              <a:spcBef>
                <a:spcPts val="1040"/>
              </a:spcBef>
              <a:tabLst>
                <a:tab pos="8034655" algn="l"/>
              </a:tabLst>
            </a:pPr>
            <a:r>
              <a:rPr sz="2000" b="1" dirty="0">
                <a:latin typeface="Calibri"/>
                <a:cs typeface="Calibri"/>
              </a:rPr>
              <a:t>НА</a:t>
            </a:r>
            <a:r>
              <a:rPr sz="2000" b="1" spc="9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ПОСЛЕДНЕМ</a:t>
            </a:r>
            <a:r>
              <a:rPr sz="2000" b="1" spc="114" dirty="0">
                <a:latin typeface="Calibri"/>
                <a:cs typeface="Calibri"/>
              </a:rPr>
              <a:t> </a:t>
            </a:r>
            <a:r>
              <a:rPr sz="2000" b="1" spc="-40" dirty="0">
                <a:latin typeface="Calibri"/>
                <a:cs typeface="Calibri"/>
              </a:rPr>
              <a:t>ЭТАЖЕ	</a:t>
            </a:r>
            <a:r>
              <a:rPr sz="2000" b="1" dirty="0">
                <a:latin typeface="Calibri"/>
                <a:cs typeface="Calibri"/>
              </a:rPr>
              <a:t>В</a:t>
            </a:r>
            <a:r>
              <a:rPr sz="2000" b="1" spc="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ПОДВАЛЕ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93764" y="2331718"/>
            <a:ext cx="5698236" cy="45034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331718"/>
            <a:ext cx="5698235" cy="45034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28600" y="1828800"/>
            <a:ext cx="11611610" cy="2202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7950" algn="just">
              <a:lnSpc>
                <a:spcPct val="140000"/>
              </a:lnSpc>
              <a:spcBef>
                <a:spcPts val="100"/>
              </a:spcBef>
            </a:pPr>
            <a:r>
              <a:rPr sz="17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АКТУАЛЬНОСТЬ: </a:t>
            </a:r>
            <a:r>
              <a:rPr sz="1700" b="1" spc="-10" dirty="0">
                <a:latin typeface="Times New Roman"/>
                <a:cs typeface="Times New Roman"/>
              </a:rPr>
              <a:t>ОЧЕНЬ </a:t>
            </a:r>
            <a:r>
              <a:rPr sz="1700" b="1" spc="-15" dirty="0">
                <a:latin typeface="Times New Roman"/>
                <a:cs typeface="Times New Roman"/>
              </a:rPr>
              <a:t>ВАЖНЫМИ </a:t>
            </a:r>
            <a:r>
              <a:rPr sz="1700" b="1" spc="-10" dirty="0">
                <a:latin typeface="Times New Roman"/>
                <a:cs typeface="Times New Roman"/>
              </a:rPr>
              <a:t>ДЛЯ </a:t>
            </a:r>
            <a:r>
              <a:rPr sz="1700" b="1" spc="-5" dirty="0">
                <a:latin typeface="Times New Roman"/>
                <a:cs typeface="Times New Roman"/>
              </a:rPr>
              <a:t>НАШЕЙ </a:t>
            </a:r>
            <a:r>
              <a:rPr sz="1700" b="1" spc="-30" dirty="0">
                <a:latin typeface="Times New Roman"/>
                <a:cs typeface="Times New Roman"/>
              </a:rPr>
              <a:t>ШКОЛЫ </a:t>
            </a:r>
            <a:r>
              <a:rPr sz="1700" b="1" spc="-15" dirty="0">
                <a:latin typeface="Times New Roman"/>
                <a:cs typeface="Times New Roman"/>
              </a:rPr>
              <a:t>ЯВЛЯЕТСЯ </a:t>
            </a:r>
            <a:r>
              <a:rPr sz="1700" b="1" spc="-5" dirty="0">
                <a:latin typeface="Times New Roman"/>
                <a:cs typeface="Times New Roman"/>
              </a:rPr>
              <a:t>НАЛИЧИЕ </a:t>
            </a:r>
            <a:r>
              <a:rPr sz="1700" b="1" dirty="0">
                <a:latin typeface="Times New Roman"/>
                <a:cs typeface="Times New Roman"/>
              </a:rPr>
              <a:t>В </a:t>
            </a:r>
            <a:r>
              <a:rPr sz="1700" b="1" spc="-5" dirty="0">
                <a:latin typeface="Times New Roman"/>
                <a:cs typeface="Times New Roman"/>
              </a:rPr>
              <a:t>КАБИНЕТЕ ФИЗИКИ 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СОВРЕМЕННЫХ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ПРИБОРОВ.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НО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20" dirty="0">
                <a:latin typeface="Times New Roman"/>
                <a:cs typeface="Times New Roman"/>
              </a:rPr>
              <a:t>ТАКИЕ</a:t>
            </a:r>
            <a:r>
              <a:rPr sz="1700" b="1" spc="-15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ПРИБОРЫ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25" dirty="0">
                <a:latin typeface="Times New Roman"/>
                <a:cs typeface="Times New Roman"/>
              </a:rPr>
              <a:t>СТОЯТ</a:t>
            </a:r>
            <a:r>
              <a:rPr sz="1700" b="1" spc="-20" dirty="0">
                <a:latin typeface="Times New Roman"/>
                <a:cs typeface="Times New Roman"/>
              </a:rPr>
              <a:t> </a:t>
            </a:r>
            <a:r>
              <a:rPr sz="1700" b="1" spc="-10" dirty="0">
                <a:latin typeface="Times New Roman"/>
                <a:cs typeface="Times New Roman"/>
              </a:rPr>
              <a:t>ДОРОГО.</a:t>
            </a:r>
            <a:r>
              <a:rPr sz="1700" b="1" spc="-5" dirty="0">
                <a:latin typeface="Times New Roman"/>
                <a:cs typeface="Times New Roman"/>
              </a:rPr>
              <a:t> КРОМЕ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15" dirty="0">
                <a:latin typeface="Times New Roman"/>
                <a:cs typeface="Times New Roman"/>
              </a:rPr>
              <a:t>ЭТОГО,</a:t>
            </a:r>
            <a:r>
              <a:rPr sz="1700" b="1" spc="-10" dirty="0">
                <a:latin typeface="Times New Roman"/>
                <a:cs typeface="Times New Roman"/>
              </a:rPr>
              <a:t> </a:t>
            </a:r>
            <a:r>
              <a:rPr sz="1700" b="1" spc="-45" dirty="0">
                <a:latin typeface="Times New Roman"/>
                <a:cs typeface="Times New Roman"/>
              </a:rPr>
              <a:t>ИНФРАКРАСНЫЕ </a:t>
            </a:r>
            <a:r>
              <a:rPr sz="1700" b="1" spc="-40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ТЕРМОМЕТРЫ </a:t>
            </a:r>
            <a:r>
              <a:rPr sz="1700" b="1" dirty="0">
                <a:latin typeface="Times New Roman"/>
                <a:cs typeface="Times New Roman"/>
              </a:rPr>
              <a:t>И </a:t>
            </a:r>
            <a:r>
              <a:rPr sz="1700" b="1" spc="-5" dirty="0">
                <a:latin typeface="Times New Roman"/>
                <a:cs typeface="Times New Roman"/>
              </a:rPr>
              <a:t>ПИРОМЕТРЫ </a:t>
            </a:r>
            <a:r>
              <a:rPr sz="1700" b="1" dirty="0">
                <a:latin typeface="Times New Roman"/>
                <a:cs typeface="Times New Roman"/>
              </a:rPr>
              <a:t>В </a:t>
            </a:r>
            <a:r>
              <a:rPr sz="1700" b="1" spc="-5" dirty="0">
                <a:latin typeface="Times New Roman"/>
                <a:cs typeface="Times New Roman"/>
              </a:rPr>
              <a:t>ДАННЫЙ </a:t>
            </a:r>
            <a:r>
              <a:rPr sz="1700" b="1" dirty="0">
                <a:latin typeface="Times New Roman"/>
                <a:cs typeface="Times New Roman"/>
              </a:rPr>
              <a:t>МОМЕНТ </a:t>
            </a:r>
            <a:r>
              <a:rPr sz="1700" b="1" spc="-10" dirty="0">
                <a:latin typeface="Times New Roman"/>
                <a:cs typeface="Times New Roman"/>
              </a:rPr>
              <a:t>ИМЕЮТ </a:t>
            </a:r>
            <a:r>
              <a:rPr sz="1700" b="1" spc="-15" dirty="0">
                <a:latin typeface="Times New Roman"/>
                <a:cs typeface="Times New Roman"/>
              </a:rPr>
              <a:t>ОЧЕНЬ </a:t>
            </a:r>
            <a:r>
              <a:rPr sz="1700" b="1" spc="-5" dirty="0">
                <a:latin typeface="Times New Roman"/>
                <a:cs typeface="Times New Roman"/>
              </a:rPr>
              <a:t>ВЫСОКУЮ ВОСТРЕБОВАННОСТЬ 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ИЗ-ЗА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40" dirty="0">
                <a:latin typeface="Times New Roman"/>
                <a:cs typeface="Times New Roman"/>
              </a:rPr>
              <a:t>РАСПРОСТРАНЕНИЯ</a:t>
            </a:r>
            <a:r>
              <a:rPr sz="1700" b="1" spc="-35" dirty="0">
                <a:latin typeface="Times New Roman"/>
                <a:cs typeface="Times New Roman"/>
              </a:rPr>
              <a:t> </a:t>
            </a:r>
            <a:r>
              <a:rPr sz="1700" b="1" spc="-10" dirty="0">
                <a:latin typeface="Times New Roman"/>
                <a:cs typeface="Times New Roman"/>
              </a:rPr>
              <a:t>КОРОНАВИРУСНОЙ</a:t>
            </a:r>
            <a:r>
              <a:rPr sz="1700" b="1" spc="-5" dirty="0">
                <a:latin typeface="Times New Roman"/>
                <a:cs typeface="Times New Roman"/>
              </a:rPr>
              <a:t> ИНФЕКЦИИ.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НО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15" dirty="0">
                <a:latin typeface="Times New Roman"/>
                <a:cs typeface="Times New Roman"/>
              </a:rPr>
              <a:t>ЕСЛИ</a:t>
            </a:r>
            <a:r>
              <a:rPr sz="1700" b="1" spc="-10" dirty="0">
                <a:latin typeface="Times New Roman"/>
                <a:cs typeface="Times New Roman"/>
              </a:rPr>
              <a:t> </a:t>
            </a:r>
            <a:r>
              <a:rPr sz="1700" b="1" spc="-30" dirty="0">
                <a:latin typeface="Times New Roman"/>
                <a:cs typeface="Times New Roman"/>
              </a:rPr>
              <a:t>ДЕЛАТЬ</a:t>
            </a:r>
            <a:r>
              <a:rPr sz="1700" b="1" spc="-25" dirty="0">
                <a:latin typeface="Times New Roman"/>
                <a:cs typeface="Times New Roman"/>
              </a:rPr>
              <a:t> </a:t>
            </a:r>
            <a:r>
              <a:rPr sz="1700" b="1" spc="-10" dirty="0">
                <a:latin typeface="Times New Roman"/>
                <a:cs typeface="Times New Roman"/>
              </a:rPr>
              <a:t>ПОДОБНУЮ</a:t>
            </a:r>
            <a:r>
              <a:rPr sz="1700" b="1" spc="-5" dirty="0">
                <a:latin typeface="Times New Roman"/>
                <a:cs typeface="Times New Roman"/>
              </a:rPr>
              <a:t> </a:t>
            </a:r>
            <a:r>
              <a:rPr sz="1700" b="1" spc="-10" dirty="0">
                <a:latin typeface="Times New Roman"/>
                <a:cs typeface="Times New Roman"/>
              </a:rPr>
              <a:t>ТЕХНИКУ </a:t>
            </a:r>
            <a:r>
              <a:rPr sz="1700" b="1" spc="-5" dirty="0">
                <a:latin typeface="Times New Roman"/>
                <a:cs typeface="Times New Roman"/>
              </a:rPr>
              <a:t> </a:t>
            </a:r>
            <a:r>
              <a:rPr sz="1700" b="1" dirty="0">
                <a:latin typeface="Times New Roman"/>
                <a:cs typeface="Times New Roman"/>
              </a:rPr>
              <a:t>СВОИМИ </a:t>
            </a:r>
            <a:r>
              <a:rPr sz="1700" b="1" spc="-10" dirty="0">
                <a:latin typeface="Times New Roman"/>
                <a:cs typeface="Times New Roman"/>
              </a:rPr>
              <a:t>РУКАМИ, </a:t>
            </a:r>
            <a:r>
              <a:rPr sz="1700" b="1" spc="-35" dirty="0">
                <a:latin typeface="Times New Roman"/>
                <a:cs typeface="Times New Roman"/>
              </a:rPr>
              <a:t>ТОГДА </a:t>
            </a:r>
            <a:r>
              <a:rPr sz="1700" b="1" spc="-10" dirty="0">
                <a:latin typeface="Times New Roman"/>
                <a:cs typeface="Times New Roman"/>
              </a:rPr>
              <a:t>ПОЛУЧИТСЯ </a:t>
            </a:r>
            <a:r>
              <a:rPr sz="1700" b="1" spc="-5" dirty="0">
                <a:latin typeface="Times New Roman"/>
                <a:cs typeface="Times New Roman"/>
              </a:rPr>
              <a:t>СЭКОНОМИТЬ НЕМАЛУЮ </a:t>
            </a:r>
            <a:r>
              <a:rPr sz="1700" b="1" spc="-55" dirty="0">
                <a:latin typeface="Times New Roman"/>
                <a:cs typeface="Times New Roman"/>
              </a:rPr>
              <a:t>СУММУ, </a:t>
            </a:r>
            <a:r>
              <a:rPr sz="1700" b="1" dirty="0">
                <a:latin typeface="Times New Roman"/>
                <a:cs typeface="Times New Roman"/>
              </a:rPr>
              <a:t>И </a:t>
            </a:r>
            <a:r>
              <a:rPr sz="1700" b="1" spc="-5" dirty="0">
                <a:latin typeface="Times New Roman"/>
                <a:cs typeface="Times New Roman"/>
              </a:rPr>
              <a:t>ПРИ </a:t>
            </a:r>
            <a:r>
              <a:rPr sz="1700" b="1" spc="-10" dirty="0">
                <a:latin typeface="Times New Roman"/>
                <a:cs typeface="Times New Roman"/>
              </a:rPr>
              <a:t>ЭТОМ </a:t>
            </a:r>
            <a:r>
              <a:rPr sz="1700" b="1" dirty="0">
                <a:latin typeface="Times New Roman"/>
                <a:cs typeface="Times New Roman"/>
              </a:rPr>
              <a:t>МЫ </a:t>
            </a:r>
            <a:r>
              <a:rPr sz="1700" b="1" spc="-15" dirty="0">
                <a:latin typeface="Times New Roman"/>
                <a:cs typeface="Times New Roman"/>
              </a:rPr>
              <a:t>ПОЛУЧИМ </a:t>
            </a:r>
            <a:r>
              <a:rPr sz="1700" b="1" spc="-10" dirty="0">
                <a:latin typeface="Times New Roman"/>
                <a:cs typeface="Times New Roman"/>
              </a:rPr>
              <a:t> ПОЛЕЗНЫЙ</a:t>
            </a:r>
            <a:r>
              <a:rPr sz="1700" b="1" dirty="0">
                <a:latin typeface="Times New Roman"/>
                <a:cs typeface="Times New Roman"/>
              </a:rPr>
              <a:t> </a:t>
            </a:r>
            <a:r>
              <a:rPr sz="1700" b="1" spc="-5" dirty="0">
                <a:latin typeface="Times New Roman"/>
                <a:cs typeface="Times New Roman"/>
              </a:rPr>
              <a:t>ОПЫТ</a:t>
            </a:r>
            <a:r>
              <a:rPr sz="1700" b="1" spc="20" dirty="0">
                <a:latin typeface="Times New Roman"/>
                <a:cs typeface="Times New Roman"/>
              </a:rPr>
              <a:t> </a:t>
            </a:r>
            <a:r>
              <a:rPr sz="1700" b="1" dirty="0">
                <a:latin typeface="Times New Roman"/>
                <a:cs typeface="Times New Roman"/>
              </a:rPr>
              <a:t>ПРИ </a:t>
            </a:r>
            <a:r>
              <a:rPr sz="1700" b="1" spc="-15" dirty="0">
                <a:latin typeface="Times New Roman"/>
                <a:cs typeface="Times New Roman"/>
              </a:rPr>
              <a:t>ИЗГОТОВЛЕНИИ</a:t>
            </a:r>
            <a:r>
              <a:rPr sz="1700" b="1" spc="5" dirty="0">
                <a:latin typeface="Times New Roman"/>
                <a:cs typeface="Times New Roman"/>
              </a:rPr>
              <a:t> </a:t>
            </a:r>
            <a:r>
              <a:rPr sz="1700" b="1" dirty="0">
                <a:latin typeface="Times New Roman"/>
                <a:cs typeface="Times New Roman"/>
              </a:rPr>
              <a:t>СОВРЕМЕННЫХ</a:t>
            </a:r>
            <a:r>
              <a:rPr sz="1700" b="1" spc="-30" dirty="0">
                <a:latin typeface="Times New Roman"/>
                <a:cs typeface="Times New Roman"/>
              </a:rPr>
              <a:t> </a:t>
            </a:r>
            <a:r>
              <a:rPr sz="1700" b="1" spc="-15" dirty="0">
                <a:latin typeface="Times New Roman"/>
                <a:cs typeface="Times New Roman"/>
              </a:rPr>
              <a:t>ЭЛЕКТРОННЫХ </a:t>
            </a:r>
            <a:r>
              <a:rPr sz="1700" b="1" spc="-5" dirty="0">
                <a:latin typeface="Times New Roman"/>
                <a:cs typeface="Times New Roman"/>
              </a:rPr>
              <a:t>ПРИБОРОВ.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09600" y="4114800"/>
            <a:ext cx="10058400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lang="ru-RU" sz="2000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Одними из ключевых принципов в Управлении системой  «Умный город» является - повышение конкурентоспособности российских городов,   ориентация на человека;   создание комфортной и безопасной среды; акцент на экономическую эффективность.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ИЗМЕРЕНИЕ</a:t>
            </a:r>
            <a:r>
              <a:rPr spc="114" dirty="0"/>
              <a:t> </a:t>
            </a:r>
            <a:r>
              <a:rPr spc="-25" dirty="0"/>
              <a:t>КОНЦЕНТРАЦИИ</a:t>
            </a:r>
            <a:r>
              <a:rPr spc="130" dirty="0"/>
              <a:t> </a:t>
            </a:r>
            <a:r>
              <a:rPr spc="-30" dirty="0"/>
              <a:t>УГЛЕКИСЛОГО</a:t>
            </a:r>
            <a:r>
              <a:rPr spc="120" dirty="0"/>
              <a:t> </a:t>
            </a:r>
            <a:r>
              <a:rPr spc="-65" dirty="0"/>
              <a:t>ГАЗА</a:t>
            </a:r>
            <a:r>
              <a:rPr spc="140" dirty="0"/>
              <a:t> </a:t>
            </a:r>
            <a:r>
              <a:rPr spc="-5" dirty="0"/>
              <a:t>В</a:t>
            </a:r>
            <a:r>
              <a:rPr spc="130" dirty="0"/>
              <a:t> </a:t>
            </a:r>
            <a:r>
              <a:rPr spc="-30" dirty="0"/>
              <a:t>КАБИНЕТАХ</a:t>
            </a:r>
            <a:r>
              <a:rPr spc="130" dirty="0"/>
              <a:t> </a:t>
            </a:r>
            <a:r>
              <a:rPr spc="-35" dirty="0"/>
              <a:t>ШКОЛЫ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83335" y="1717294"/>
            <a:ext cx="96329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903209" algn="l"/>
              </a:tabLst>
            </a:pPr>
            <a:r>
              <a:rPr sz="2000" b="1" spc="-20" dirty="0">
                <a:latin typeface="Calibri"/>
                <a:cs typeface="Calibri"/>
              </a:rPr>
              <a:t>ДО</a:t>
            </a:r>
            <a:r>
              <a:rPr sz="2000" b="1" spc="7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ПЕРВОГО</a:t>
            </a:r>
            <a:r>
              <a:rPr sz="2000" b="1" spc="8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УРОКА	</a:t>
            </a:r>
            <a:r>
              <a:rPr sz="2000" b="1" dirty="0">
                <a:latin typeface="Calibri"/>
                <a:cs typeface="Calibri"/>
              </a:rPr>
              <a:t>ПОСЛЕ</a:t>
            </a:r>
            <a:r>
              <a:rPr sz="2000" b="1" spc="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УРОКОВ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354579"/>
            <a:ext cx="5698235" cy="45034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6623" y="2354579"/>
            <a:ext cx="5675376" cy="45034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72941" y="1073658"/>
            <a:ext cx="5247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ЭКОНОМИЧЕСКИЙ</a:t>
            </a:r>
            <a:r>
              <a:rPr sz="3600" spc="120" dirty="0"/>
              <a:t> </a:t>
            </a:r>
            <a:r>
              <a:rPr sz="3600" spc="-55" dirty="0"/>
              <a:t>РАСЧЁТ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424939" y="1769491"/>
          <a:ext cx="9448165" cy="47309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3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4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0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6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№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Название</a:t>
                      </a:r>
                      <a:r>
                        <a:rPr sz="2000" b="1" spc="-8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компонентов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Стоимость</a:t>
                      </a:r>
                      <a:r>
                        <a:rPr sz="2000" b="1" spc="-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(руб.)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Датчик</a:t>
                      </a:r>
                      <a:r>
                        <a:rPr sz="2000" b="1" spc="-4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3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DHT-22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150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4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Датчик</a:t>
                      </a:r>
                      <a:r>
                        <a:rPr sz="2000" b="1" spc="-3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bmp</a:t>
                      </a:r>
                      <a:r>
                        <a:rPr sz="2000" b="1" spc="-35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280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5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-10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Датчик</a:t>
                      </a:r>
                      <a:r>
                        <a:rPr sz="2000" b="1" spc="-50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MQ-2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4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Микр</a:t>
                      </a: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b="1" spc="-3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он</a:t>
                      </a:r>
                      <a:r>
                        <a:rPr sz="2000" b="1" spc="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лл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2000" b="1" spc="-1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Arduino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Uno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150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4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ОLED</a:t>
                      </a:r>
                      <a:r>
                        <a:rPr sz="2000" b="1" spc="-2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5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дисплей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-1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Аккумулятор</a:t>
                      </a:r>
                      <a:r>
                        <a:rPr sz="2000" b="1" spc="-3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Power</a:t>
                      </a:r>
                      <a:r>
                        <a:rPr sz="2000" b="1" spc="-50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01F20"/>
                          </a:solidFill>
                          <a:latin typeface="Times New Roman"/>
                          <a:cs typeface="Times New Roman"/>
                        </a:rPr>
                        <a:t>bank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500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04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Припой</a:t>
                      </a:r>
                      <a:r>
                        <a:rPr sz="2000" b="1" spc="-6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b="1" spc="-2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канифоль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80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04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Соединительные</a:t>
                      </a:r>
                      <a:r>
                        <a:rPr sz="2000" b="1" spc="-4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провода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20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04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-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Всего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2000" b="1" spc="5" dirty="0">
                          <a:solidFill>
                            <a:srgbClr val="23292D"/>
                          </a:solidFill>
                          <a:latin typeface="Times New Roman"/>
                          <a:cs typeface="Times New Roman"/>
                        </a:rPr>
                        <a:t>1240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5400" y="360581"/>
            <a:ext cx="24720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FF0000"/>
                </a:solidFill>
              </a:rPr>
              <a:t>ЗАКЛЮЧЕНИЕ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76507" y="913696"/>
            <a:ext cx="9980295" cy="986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 algn="just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241300" algn="l"/>
              </a:tabLst>
            </a:pPr>
            <a:r>
              <a:rPr b="1" spc="-5" dirty="0">
                <a:latin typeface="Calibri"/>
                <a:cs typeface="Calibri"/>
              </a:rPr>
              <a:t>ЦЕЛЬ</a:t>
            </a:r>
            <a:r>
              <a:rPr b="1" dirty="0">
                <a:latin typeface="Calibri"/>
                <a:cs typeface="Calibri"/>
              </a:rPr>
              <a:t> И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ЗАДАЧИ</a:t>
            </a:r>
            <a:r>
              <a:rPr b="1" spc="-25" dirty="0">
                <a:latin typeface="Arial"/>
                <a:cs typeface="Arial"/>
              </a:rPr>
              <a:t>,</a:t>
            </a:r>
            <a:r>
              <a:rPr b="1" spc="-20" dirty="0">
                <a:latin typeface="Arial"/>
                <a:cs typeface="Arial"/>
              </a:rPr>
              <a:t> </a:t>
            </a:r>
            <a:r>
              <a:rPr b="1" spc="-15" dirty="0">
                <a:latin typeface="Calibri"/>
                <a:cs typeface="Calibri"/>
              </a:rPr>
              <a:t>ПОСТАВЛЕННЫЕ</a:t>
            </a:r>
            <a:r>
              <a:rPr b="1" spc="-1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НАМИ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В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spc="-20" dirty="0">
                <a:latin typeface="Calibri"/>
                <a:cs typeface="Calibri"/>
              </a:rPr>
              <a:t>НАУЧНО</a:t>
            </a:r>
            <a:r>
              <a:rPr b="1" spc="-20" dirty="0">
                <a:latin typeface="Arial"/>
                <a:cs typeface="Arial"/>
              </a:rPr>
              <a:t>-</a:t>
            </a:r>
            <a:r>
              <a:rPr b="1" spc="-20" dirty="0">
                <a:latin typeface="Calibri"/>
                <a:cs typeface="Calibri"/>
              </a:rPr>
              <a:t>ИССЛЕДОВАТЕЛЬСКОЙ</a:t>
            </a:r>
            <a:r>
              <a:rPr b="1" spc="-15" dirty="0">
                <a:latin typeface="Calibri"/>
                <a:cs typeface="Calibri"/>
              </a:rPr>
              <a:t> </a:t>
            </a:r>
            <a:r>
              <a:rPr b="1" spc="-30" dirty="0">
                <a:latin typeface="Calibri"/>
                <a:cs typeface="Calibri"/>
              </a:rPr>
              <a:t>РАБОТЕ</a:t>
            </a:r>
            <a:r>
              <a:rPr b="1" spc="-30" dirty="0">
                <a:latin typeface="Arial"/>
                <a:cs typeface="Arial"/>
              </a:rPr>
              <a:t>, </a:t>
            </a:r>
            <a:r>
              <a:rPr b="1" spc="-545" dirty="0">
                <a:latin typeface="Arial"/>
                <a:cs typeface="Arial"/>
              </a:rPr>
              <a:t> </a:t>
            </a:r>
            <a:r>
              <a:rPr b="1" spc="-10" dirty="0">
                <a:latin typeface="Calibri"/>
                <a:cs typeface="Calibri"/>
              </a:rPr>
              <a:t>ВЫПОЛНЕНЫ</a:t>
            </a:r>
            <a:r>
              <a:rPr b="1" spc="-10" dirty="0">
                <a:latin typeface="Arial"/>
                <a:cs typeface="Arial"/>
              </a:rPr>
              <a:t>. </a:t>
            </a:r>
            <a:r>
              <a:rPr b="1" dirty="0">
                <a:latin typeface="Calibri"/>
                <a:cs typeface="Calibri"/>
              </a:rPr>
              <a:t>МЫ </a:t>
            </a:r>
            <a:r>
              <a:rPr b="1" spc="-15" dirty="0">
                <a:latin typeface="Calibri"/>
                <a:cs typeface="Calibri"/>
              </a:rPr>
              <a:t>НАУЧИЛИСЬ </a:t>
            </a:r>
            <a:r>
              <a:rPr b="1" dirty="0">
                <a:latin typeface="Calibri"/>
                <a:cs typeface="Calibri"/>
              </a:rPr>
              <a:t>ПРИМЕНЯТЬ </a:t>
            </a:r>
            <a:r>
              <a:rPr b="1" spc="-5" dirty="0">
                <a:latin typeface="Calibri"/>
                <a:cs typeface="Calibri"/>
              </a:rPr>
              <a:t>ЯЗЫК </a:t>
            </a:r>
            <a:r>
              <a:rPr b="1" spc="-10" dirty="0">
                <a:latin typeface="Calibri"/>
                <a:cs typeface="Calibri"/>
              </a:rPr>
              <a:t>ПРОГРАММИРОВАНИЯ </a:t>
            </a:r>
            <a:r>
              <a:rPr b="1" spc="-130" dirty="0">
                <a:latin typeface="Arial"/>
                <a:cs typeface="Arial"/>
              </a:rPr>
              <a:t>ARDUINO </a:t>
            </a:r>
            <a:r>
              <a:rPr b="1" dirty="0">
                <a:latin typeface="Calibri"/>
                <a:cs typeface="Calibri"/>
              </a:rPr>
              <a:t>ДЛЯ 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spc="-5" dirty="0">
                <a:latin typeface="Calibri"/>
                <a:cs typeface="Calibri"/>
              </a:rPr>
              <a:t>ПОДКЛЮЧЕНИЯ</a:t>
            </a:r>
            <a:r>
              <a:rPr b="1" spc="25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ДАТЧИКОВ</a:t>
            </a:r>
            <a:r>
              <a:rPr b="1" spc="-25" dirty="0">
                <a:latin typeface="Arial"/>
                <a:cs typeface="Arial"/>
              </a:rPr>
              <a:t>,</a:t>
            </a:r>
            <a:r>
              <a:rPr b="1" spc="325" dirty="0">
                <a:latin typeface="Arial"/>
                <a:cs typeface="Arial"/>
              </a:rPr>
              <a:t> </a:t>
            </a:r>
            <a:r>
              <a:rPr b="1" spc="-10" dirty="0">
                <a:latin typeface="Calibri"/>
                <a:cs typeface="Calibri"/>
              </a:rPr>
              <a:t>КОМПЬЮТЕРНУЮ</a:t>
            </a:r>
            <a:r>
              <a:rPr b="1" spc="90" dirty="0">
                <a:latin typeface="Calibri"/>
                <a:cs typeface="Calibri"/>
              </a:rPr>
              <a:t> </a:t>
            </a:r>
            <a:r>
              <a:rPr b="1" spc="-15" dirty="0">
                <a:latin typeface="Calibri"/>
                <a:cs typeface="Calibri"/>
              </a:rPr>
              <a:t>ПРОГРАММУ</a:t>
            </a:r>
            <a:r>
              <a:rPr b="1" spc="114" dirty="0">
                <a:latin typeface="Calibri"/>
                <a:cs typeface="Calibri"/>
              </a:rPr>
              <a:t> </a:t>
            </a:r>
            <a:r>
              <a:rPr b="1" spc="-20" dirty="0">
                <a:latin typeface="Arial"/>
                <a:cs typeface="Arial"/>
              </a:rPr>
              <a:t>3</a:t>
            </a:r>
            <a:r>
              <a:rPr b="1" spc="-20" dirty="0">
                <a:latin typeface="Calibri"/>
                <a:cs typeface="Calibri"/>
              </a:rPr>
              <a:t>Х</a:t>
            </a:r>
            <a:r>
              <a:rPr b="1" spc="-20" dirty="0">
                <a:latin typeface="Arial"/>
                <a:cs typeface="Arial"/>
              </a:rPr>
              <a:t>-</a:t>
            </a:r>
            <a:r>
              <a:rPr b="1" spc="-20" dirty="0">
                <a:latin typeface="Calibri"/>
                <a:cs typeface="Calibri"/>
              </a:rPr>
              <a:t>МЕРНОГО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30508" y="1939135"/>
            <a:ext cx="894334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1661795" algn="l"/>
                <a:tab pos="2376170" algn="l"/>
                <a:tab pos="2961640" algn="l"/>
                <a:tab pos="4202430" algn="l"/>
                <a:tab pos="5496560" algn="l"/>
                <a:tab pos="5784850" algn="l"/>
                <a:tab pos="6132195" algn="l"/>
                <a:tab pos="6193155" algn="l"/>
                <a:tab pos="7816215" algn="l"/>
              </a:tabLst>
            </a:pPr>
            <a:r>
              <a:rPr b="1" spc="-5" dirty="0">
                <a:latin typeface="Calibri"/>
                <a:cs typeface="Calibri"/>
              </a:rPr>
              <a:t>ПРОЕКТИРОВАНИЯ	</a:t>
            </a:r>
            <a:r>
              <a:rPr b="1" spc="-114" dirty="0">
                <a:latin typeface="Arial"/>
                <a:cs typeface="Arial"/>
              </a:rPr>
              <a:t>AUTODESK123D-</a:t>
            </a:r>
            <a:r>
              <a:rPr b="1" spc="-114" dirty="0">
                <a:latin typeface="Calibri"/>
                <a:cs typeface="Calibri"/>
              </a:rPr>
              <a:t>ДИЗАЙН</a:t>
            </a:r>
            <a:r>
              <a:rPr b="1" spc="-114" dirty="0">
                <a:latin typeface="Arial"/>
                <a:cs typeface="Arial"/>
              </a:rPr>
              <a:t>.	</a:t>
            </a:r>
            <a:r>
              <a:rPr b="1" dirty="0">
                <a:latin typeface="Calibri"/>
                <a:cs typeface="Calibri"/>
              </a:rPr>
              <a:t>МЫ		</a:t>
            </a:r>
            <a:r>
              <a:rPr b="1" spc="-15" dirty="0">
                <a:latin typeface="Calibri"/>
                <a:cs typeface="Calibri"/>
              </a:rPr>
              <a:t>НАУЧИЛИСЬ	</a:t>
            </a:r>
            <a:r>
              <a:rPr b="1" spc="-55" dirty="0">
                <a:latin typeface="Calibri"/>
                <a:cs typeface="Calibri"/>
              </a:rPr>
              <a:t>РАБОТАТЬ </a:t>
            </a:r>
            <a:r>
              <a:rPr b="1" spc="-4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ПР</a:t>
            </a:r>
            <a:r>
              <a:rPr b="1" spc="5" dirty="0">
                <a:latin typeface="Calibri"/>
                <a:cs typeface="Calibri"/>
              </a:rPr>
              <a:t>И</a:t>
            </a:r>
            <a:r>
              <a:rPr b="1" dirty="0">
                <a:latin typeface="Calibri"/>
                <a:cs typeface="Calibri"/>
              </a:rPr>
              <a:t>НТ</a:t>
            </a:r>
            <a:r>
              <a:rPr b="1" spc="-15" dirty="0">
                <a:latin typeface="Calibri"/>
                <a:cs typeface="Calibri"/>
              </a:rPr>
              <a:t>Е</a:t>
            </a:r>
            <a:r>
              <a:rPr b="1" spc="-5" dirty="0">
                <a:latin typeface="Calibri"/>
                <a:cs typeface="Calibri"/>
              </a:rPr>
              <a:t>Р</a:t>
            </a:r>
            <a:r>
              <a:rPr b="1" spc="5" dirty="0">
                <a:latin typeface="Calibri"/>
                <a:cs typeface="Calibri"/>
              </a:rPr>
              <a:t>О</a:t>
            </a:r>
            <a:r>
              <a:rPr b="1" spc="-15" dirty="0">
                <a:latin typeface="Calibri"/>
                <a:cs typeface="Calibri"/>
              </a:rPr>
              <a:t>М</a:t>
            </a:r>
            <a:r>
              <a:rPr b="1" spc="-40" dirty="0">
                <a:latin typeface="Arial"/>
                <a:cs typeface="Arial"/>
              </a:rPr>
              <a:t>.</a:t>
            </a:r>
            <a:r>
              <a:rPr b="1" dirty="0">
                <a:latin typeface="Arial"/>
                <a:cs typeface="Arial"/>
              </a:rPr>
              <a:t>	</a:t>
            </a:r>
            <a:r>
              <a:rPr b="1" spc="-5" dirty="0">
                <a:latin typeface="Calibri"/>
                <a:cs typeface="Calibri"/>
              </a:rPr>
              <a:t>СОБ</a:t>
            </a:r>
            <a:r>
              <a:rPr b="1" spc="-110" dirty="0">
                <a:latin typeface="Calibri"/>
                <a:cs typeface="Calibri"/>
              </a:rPr>
              <a:t>Р</a:t>
            </a:r>
            <a:r>
              <a:rPr b="1" dirty="0">
                <a:latin typeface="Calibri"/>
                <a:cs typeface="Calibri"/>
              </a:rPr>
              <a:t>АЛИ</a:t>
            </a:r>
            <a:r>
              <a:rPr b="1" spc="-40" dirty="0">
                <a:latin typeface="Arial"/>
                <a:cs typeface="Arial"/>
              </a:rPr>
              <a:t>,</a:t>
            </a:r>
            <a:r>
              <a:rPr b="1" dirty="0">
                <a:latin typeface="Arial"/>
                <a:cs typeface="Arial"/>
              </a:rPr>
              <a:t>	</a:t>
            </a:r>
            <a:r>
              <a:rPr b="1" dirty="0">
                <a:latin typeface="Calibri"/>
                <a:cs typeface="Calibri"/>
              </a:rPr>
              <a:t>ПРОВ</a:t>
            </a:r>
            <a:r>
              <a:rPr b="1" spc="-30" dirty="0">
                <a:latin typeface="Calibri"/>
                <a:cs typeface="Calibri"/>
              </a:rPr>
              <a:t>Е</a:t>
            </a:r>
            <a:r>
              <a:rPr b="1" dirty="0">
                <a:latin typeface="Calibri"/>
                <a:cs typeface="Calibri"/>
              </a:rPr>
              <a:t>ЛИ	ИСП</a:t>
            </a:r>
            <a:r>
              <a:rPr b="1" spc="-10" dirty="0">
                <a:latin typeface="Calibri"/>
                <a:cs typeface="Calibri"/>
              </a:rPr>
              <a:t>Ы</a:t>
            </a:r>
            <a:r>
              <a:rPr b="1" spc="-130" dirty="0">
                <a:latin typeface="Calibri"/>
                <a:cs typeface="Calibri"/>
              </a:rPr>
              <a:t>Т</a:t>
            </a:r>
            <a:r>
              <a:rPr b="1" dirty="0">
                <a:latin typeface="Calibri"/>
                <a:cs typeface="Calibri"/>
              </a:rPr>
              <a:t>А</a:t>
            </a:r>
            <a:r>
              <a:rPr b="1" spc="-10" dirty="0">
                <a:latin typeface="Calibri"/>
                <a:cs typeface="Calibri"/>
              </a:rPr>
              <a:t>Н</a:t>
            </a:r>
            <a:r>
              <a:rPr b="1" dirty="0">
                <a:latin typeface="Calibri"/>
                <a:cs typeface="Calibri"/>
              </a:rPr>
              <a:t>ИЯ	И	ПР</a:t>
            </a:r>
            <a:r>
              <a:rPr b="1" spc="-50" dirty="0">
                <a:latin typeface="Calibri"/>
                <a:cs typeface="Calibri"/>
              </a:rPr>
              <a:t>О</a:t>
            </a:r>
            <a:r>
              <a:rPr b="1" dirty="0">
                <a:latin typeface="Calibri"/>
                <a:cs typeface="Calibri"/>
              </a:rPr>
              <a:t>Д</a:t>
            </a:r>
            <a:r>
              <a:rPr b="1" spc="-10" dirty="0">
                <a:latin typeface="Calibri"/>
                <a:cs typeface="Calibri"/>
              </a:rPr>
              <a:t>Е</a:t>
            </a:r>
            <a:r>
              <a:rPr b="1" dirty="0">
                <a:latin typeface="Calibri"/>
                <a:cs typeface="Calibri"/>
              </a:rPr>
              <a:t>МОН</a:t>
            </a:r>
            <a:r>
              <a:rPr b="1" spc="-10" dirty="0">
                <a:latin typeface="Calibri"/>
                <a:cs typeface="Calibri"/>
              </a:rPr>
              <a:t>С</a:t>
            </a:r>
            <a:r>
              <a:rPr b="1" spc="-5" dirty="0">
                <a:latin typeface="Calibri"/>
                <a:cs typeface="Calibri"/>
              </a:rPr>
              <a:t>ТРИРО</a:t>
            </a:r>
            <a:r>
              <a:rPr b="1" spc="-25" dirty="0">
                <a:latin typeface="Calibri"/>
                <a:cs typeface="Calibri"/>
              </a:rPr>
              <a:t>В</a:t>
            </a:r>
            <a:r>
              <a:rPr b="1" dirty="0">
                <a:latin typeface="Calibri"/>
                <a:cs typeface="Calibri"/>
              </a:rPr>
              <a:t>А</a:t>
            </a:r>
            <a:r>
              <a:rPr b="1" spc="-15" dirty="0">
                <a:latin typeface="Calibri"/>
                <a:cs typeface="Calibri"/>
              </a:rPr>
              <a:t>Л</a:t>
            </a:r>
            <a:r>
              <a:rPr sz="2000" b="1" dirty="0">
                <a:latin typeface="Calibri"/>
                <a:cs typeface="Calibri"/>
              </a:rPr>
              <a:t>И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73848" y="1899735"/>
            <a:ext cx="878205" cy="692497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580"/>
              </a:spcBef>
              <a:tabLst>
                <a:tab pos="486409" algn="l"/>
              </a:tabLst>
            </a:pPr>
            <a:r>
              <a:rPr b="1" dirty="0">
                <a:latin typeface="Calibri"/>
                <a:cs typeface="Calibri"/>
              </a:rPr>
              <a:t>С	</a:t>
            </a:r>
            <a:r>
              <a:rPr b="1" spc="-50" dirty="0">
                <a:latin typeface="Arial"/>
                <a:cs typeface="Arial"/>
              </a:rPr>
              <a:t>3</a:t>
            </a:r>
            <a:r>
              <a:rPr b="1" spc="-180" dirty="0">
                <a:latin typeface="Arial"/>
                <a:cs typeface="Arial"/>
              </a:rPr>
              <a:t>D</a:t>
            </a:r>
            <a:r>
              <a:rPr b="1" spc="-40" dirty="0">
                <a:latin typeface="Arial"/>
                <a:cs typeface="Arial"/>
              </a:rPr>
              <a:t>-</a:t>
            </a:r>
            <a:endParaRPr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b="1" spc="-25" dirty="0">
                <a:latin typeface="Calibri"/>
                <a:cs typeface="Calibri"/>
              </a:rPr>
              <a:t>РАБОТУ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78988" y="2680190"/>
            <a:ext cx="9979025" cy="23198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0000"/>
              </a:lnSpc>
              <a:spcBef>
                <a:spcPts val="95"/>
              </a:spcBef>
            </a:pPr>
            <a:r>
              <a:rPr b="1" spc="-10" dirty="0">
                <a:latin typeface="Calibri"/>
                <a:cs typeface="Calibri"/>
              </a:rPr>
              <a:t>ЭЛЕКТРОННЫХ </a:t>
            </a:r>
            <a:r>
              <a:rPr b="1" spc="-15" dirty="0">
                <a:latin typeface="Calibri"/>
                <a:cs typeface="Calibri"/>
              </a:rPr>
              <a:t>ПИРОМЕТРА </a:t>
            </a:r>
            <a:r>
              <a:rPr b="1" dirty="0">
                <a:latin typeface="Calibri"/>
                <a:cs typeface="Calibri"/>
              </a:rPr>
              <a:t>И </a:t>
            </a:r>
            <a:r>
              <a:rPr b="1" spc="-20" dirty="0">
                <a:latin typeface="Calibri"/>
                <a:cs typeface="Calibri"/>
              </a:rPr>
              <a:t>МЕТЕОСТАНЦИИ </a:t>
            </a:r>
            <a:r>
              <a:rPr b="1" dirty="0">
                <a:latin typeface="Calibri"/>
                <a:cs typeface="Calibri"/>
              </a:rPr>
              <a:t>В </a:t>
            </a:r>
            <a:r>
              <a:rPr b="1" spc="-10" dirty="0">
                <a:latin typeface="Calibri"/>
                <a:cs typeface="Calibri"/>
              </a:rPr>
              <a:t>ФИЗИЧЕСКИХ </a:t>
            </a:r>
            <a:r>
              <a:rPr b="1" spc="-15" dirty="0">
                <a:latin typeface="Calibri"/>
                <a:cs typeface="Calibri"/>
              </a:rPr>
              <a:t>ИССЛЕДОВАНИЯХ</a:t>
            </a:r>
            <a:r>
              <a:rPr b="1" spc="-15" dirty="0">
                <a:latin typeface="Arial"/>
                <a:cs typeface="Arial"/>
              </a:rPr>
              <a:t>. </a:t>
            </a:r>
            <a:r>
              <a:rPr b="1" dirty="0">
                <a:latin typeface="Calibri"/>
                <a:cs typeface="Calibri"/>
              </a:rPr>
              <a:t>КРОМЕ 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spc="-35" dirty="0">
                <a:latin typeface="Calibri"/>
                <a:cs typeface="Calibri"/>
              </a:rPr>
              <a:t>ЭТОГО</a:t>
            </a:r>
            <a:r>
              <a:rPr b="1" spc="-35" dirty="0">
                <a:latin typeface="Arial"/>
                <a:cs typeface="Arial"/>
              </a:rPr>
              <a:t>, </a:t>
            </a:r>
            <a:r>
              <a:rPr b="1" dirty="0">
                <a:latin typeface="Calibri"/>
                <a:cs typeface="Calibri"/>
              </a:rPr>
              <a:t>МЫ </a:t>
            </a:r>
            <a:r>
              <a:rPr b="1" spc="-5" dirty="0">
                <a:latin typeface="Calibri"/>
                <a:cs typeface="Calibri"/>
              </a:rPr>
              <a:t>ПОДКЛЮЧИЛИ </a:t>
            </a:r>
            <a:r>
              <a:rPr b="1" dirty="0">
                <a:latin typeface="Calibri"/>
                <a:cs typeface="Calibri"/>
              </a:rPr>
              <a:t>К </a:t>
            </a:r>
            <a:r>
              <a:rPr b="1" spc="-20" dirty="0">
                <a:latin typeface="Calibri"/>
                <a:cs typeface="Calibri"/>
              </a:rPr>
              <a:t>МЕТЕОСТАНЦИИ </a:t>
            </a:r>
            <a:r>
              <a:rPr b="1" spc="-25" dirty="0">
                <a:latin typeface="Calibri"/>
                <a:cs typeface="Calibri"/>
              </a:rPr>
              <a:t>ДАТЧИК </a:t>
            </a:r>
            <a:r>
              <a:rPr b="1" spc="-20" dirty="0">
                <a:latin typeface="Calibri"/>
                <a:cs typeface="Calibri"/>
              </a:rPr>
              <a:t>УГЛЕКИСЛОГО </a:t>
            </a:r>
            <a:r>
              <a:rPr b="1" spc="-45" dirty="0">
                <a:latin typeface="Calibri"/>
                <a:cs typeface="Calibri"/>
              </a:rPr>
              <a:t>ГАЗА</a:t>
            </a:r>
            <a:r>
              <a:rPr b="1" spc="-45" dirty="0">
                <a:latin typeface="Arial"/>
                <a:cs typeface="Arial"/>
              </a:rPr>
              <a:t>, </a:t>
            </a:r>
            <a:r>
              <a:rPr b="1" spc="-10" dirty="0">
                <a:latin typeface="Calibri"/>
                <a:cs typeface="Calibri"/>
              </a:rPr>
              <a:t>СТОИМОСТЬ 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spc="-30" dirty="0">
                <a:latin typeface="Calibri"/>
                <a:cs typeface="Calibri"/>
              </a:rPr>
              <a:t>КОТОРОГО </a:t>
            </a:r>
            <a:r>
              <a:rPr b="1" dirty="0">
                <a:latin typeface="Calibri"/>
                <a:cs typeface="Calibri"/>
              </a:rPr>
              <a:t>В </a:t>
            </a:r>
            <a:r>
              <a:rPr b="1" spc="-20" dirty="0">
                <a:latin typeface="Calibri"/>
                <a:cs typeface="Calibri"/>
              </a:rPr>
              <a:t>МАГАЗИНАХ </a:t>
            </a:r>
            <a:r>
              <a:rPr b="1" spc="-40" dirty="0">
                <a:latin typeface="Calibri"/>
                <a:cs typeface="Calibri"/>
              </a:rPr>
              <a:t>ДОСТАТОЧНО </a:t>
            </a:r>
            <a:r>
              <a:rPr b="1" spc="-5" dirty="0">
                <a:latin typeface="Calibri"/>
                <a:cs typeface="Calibri"/>
              </a:rPr>
              <a:t>ВЫСОКА</a:t>
            </a:r>
            <a:r>
              <a:rPr lang="ru-RU" b="1" spc="-5" dirty="0">
                <a:latin typeface="Calibri"/>
                <a:cs typeface="Calibri"/>
              </a:rPr>
              <a:t>.</a:t>
            </a:r>
          </a:p>
          <a:p>
            <a:pPr marL="12700" marR="5080" algn="just">
              <a:lnSpc>
                <a:spcPct val="120000"/>
              </a:lnSpc>
              <a:spcBef>
                <a:spcPts val="95"/>
              </a:spcBef>
            </a:pPr>
            <a:r>
              <a:rPr lang="ru-RU" sz="2400" b="1" spc="-5" dirty="0">
                <a:highlight>
                  <a:srgbClr val="FFFF00"/>
                </a:highlight>
                <a:latin typeface="Calibri"/>
                <a:cs typeface="Calibri"/>
              </a:rPr>
              <a:t>Продолжением применения электронных компонентов </a:t>
            </a:r>
            <a:r>
              <a:rPr lang="en-US" sz="2400" b="1" spc="-5" dirty="0" err="1">
                <a:highlight>
                  <a:srgbClr val="FFFF00"/>
                </a:highlight>
                <a:latin typeface="Calibri"/>
                <a:cs typeface="Calibri"/>
              </a:rPr>
              <a:t>arduino</a:t>
            </a:r>
            <a:r>
              <a:rPr lang="ru-RU" sz="2400" b="1" spc="-5" dirty="0">
                <a:highlight>
                  <a:srgbClr val="FFFF00"/>
                </a:highlight>
                <a:latin typeface="Calibri"/>
                <a:cs typeface="Calibri"/>
              </a:rPr>
              <a:t> стал наш робот-санитайзер</a:t>
            </a:r>
            <a:r>
              <a:rPr lang="en-US" sz="2400" b="1" spc="-5" dirty="0">
                <a:highlight>
                  <a:srgbClr val="FFFF00"/>
                </a:highlight>
                <a:latin typeface="Calibri"/>
                <a:cs typeface="Calibri"/>
              </a:rPr>
              <a:t>,</a:t>
            </a:r>
            <a:r>
              <a:rPr lang="ru-RU" sz="2400" b="1" spc="-5" dirty="0">
                <a:highlight>
                  <a:srgbClr val="FFFF00"/>
                </a:highlight>
                <a:latin typeface="Calibri"/>
                <a:cs typeface="Calibri"/>
              </a:rPr>
              <a:t> который может использоваться в системах умного города для бесконтактной дезинфекции рук.</a:t>
            </a:r>
            <a:endParaRPr sz="2400" dirty="0">
              <a:highlight>
                <a:srgbClr val="FFFF00"/>
              </a:highlight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6EF44-2350-4217-8CCB-8995F1B60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1947" y="381000"/>
            <a:ext cx="3588106" cy="492443"/>
          </a:xfrm>
        </p:spPr>
        <p:txBody>
          <a:bodyPr/>
          <a:lstStyle/>
          <a:p>
            <a:r>
              <a:rPr lang="ru-RU" dirty="0"/>
              <a:t>Робот-санитайзер</a:t>
            </a:r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id="{C32460FA-8FEC-4ACC-A022-CDD7BD70B2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563597" y="1577975"/>
            <a:ext cx="3395843" cy="4525963"/>
          </a:xfrm>
          <a:prstGeom prst="rect">
            <a:avLst/>
          </a:prstGeom>
        </p:spPr>
      </p:pic>
      <p:pic>
        <p:nvPicPr>
          <p:cNvPr id="6" name="Объект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5230228-B985-4C6B-BEEE-A772E284310B}"/>
              </a:ext>
            </a:extLst>
          </p:cNvPr>
          <p:cNvPicPr>
            <a:picLocks noGrp="1" noChangeAspect="1"/>
          </p:cNvPicPr>
          <p:nvPr>
            <p:ph sz="half" idx="3"/>
          </p:nvPr>
        </p:nvPicPr>
        <p:blipFill>
          <a:blip r:embed="rId3"/>
          <a:stretch>
            <a:fillRect/>
          </a:stretch>
        </p:blipFill>
        <p:spPr>
          <a:xfrm>
            <a:off x="6278563" y="1852018"/>
            <a:ext cx="5303837" cy="3977877"/>
          </a:xfrm>
        </p:spPr>
      </p:pic>
    </p:spTree>
    <p:extLst>
      <p:ext uri="{BB962C8B-B14F-4D97-AF65-F5344CB8AC3E}">
        <p14:creationId xmlns:p14="http://schemas.microsoft.com/office/powerpoint/2010/main" val="205873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54251" y="532637"/>
            <a:ext cx="89490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СПИСОК</a:t>
            </a:r>
            <a:r>
              <a:rPr sz="28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70" dirty="0">
                <a:solidFill>
                  <a:srgbClr val="FF0000"/>
                </a:solidFill>
                <a:latin typeface="Times New Roman"/>
                <a:cs typeface="Times New Roman"/>
              </a:rPr>
              <a:t>ЛИТЕРАТУРЫ</a:t>
            </a:r>
            <a:r>
              <a:rPr sz="28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И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ИНТЕРНЕТ</a:t>
            </a:r>
            <a:r>
              <a:rPr sz="28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–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РЕСУРСОВ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52332" y="1258849"/>
            <a:ext cx="9010650" cy="2363470"/>
          </a:xfrm>
          <a:custGeom>
            <a:avLst/>
            <a:gdLst/>
            <a:ahLst/>
            <a:cxnLst/>
            <a:rect l="l" t="t" r="r" b="b"/>
            <a:pathLst>
              <a:path w="9010650" h="2363470">
                <a:moveTo>
                  <a:pt x="9010383" y="1181315"/>
                </a:moveTo>
                <a:lnTo>
                  <a:pt x="0" y="1181315"/>
                </a:lnTo>
                <a:lnTo>
                  <a:pt x="0" y="1574685"/>
                </a:lnTo>
                <a:lnTo>
                  <a:pt x="0" y="1969554"/>
                </a:lnTo>
                <a:lnTo>
                  <a:pt x="0" y="2362924"/>
                </a:lnTo>
                <a:lnTo>
                  <a:pt x="9010383" y="2362924"/>
                </a:lnTo>
                <a:lnTo>
                  <a:pt x="9010383" y="1969617"/>
                </a:lnTo>
                <a:lnTo>
                  <a:pt x="9010383" y="1574685"/>
                </a:lnTo>
                <a:lnTo>
                  <a:pt x="9010383" y="1181315"/>
                </a:lnTo>
                <a:close/>
              </a:path>
              <a:path w="9010650" h="2363470">
                <a:moveTo>
                  <a:pt x="9010383" y="0"/>
                </a:moveTo>
                <a:lnTo>
                  <a:pt x="0" y="0"/>
                </a:lnTo>
                <a:lnTo>
                  <a:pt x="0" y="394868"/>
                </a:lnTo>
                <a:lnTo>
                  <a:pt x="0" y="788238"/>
                </a:lnTo>
                <a:lnTo>
                  <a:pt x="0" y="1181214"/>
                </a:lnTo>
                <a:lnTo>
                  <a:pt x="9010383" y="1181214"/>
                </a:lnTo>
                <a:lnTo>
                  <a:pt x="9010383" y="788238"/>
                </a:lnTo>
                <a:lnTo>
                  <a:pt x="9010383" y="394931"/>
                </a:lnTo>
                <a:lnTo>
                  <a:pt x="9010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69755" y="1109734"/>
            <a:ext cx="8618855" cy="2390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255" marR="191770" indent="-377190">
              <a:lnSpc>
                <a:spcPct val="144100"/>
              </a:lnSpc>
              <a:spcBef>
                <a:spcPts val="100"/>
              </a:spcBef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i="1" spc="290" dirty="0">
                <a:solidFill>
                  <a:srgbClr val="1F2021"/>
                </a:solidFill>
                <a:latin typeface="Times New Roman"/>
                <a:cs typeface="Times New Roman"/>
              </a:rPr>
              <a:t>Петин</a:t>
            </a:r>
            <a:r>
              <a:rPr sz="1800" i="1" spc="9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i="1" spc="215" dirty="0">
                <a:solidFill>
                  <a:srgbClr val="1F2021"/>
                </a:solidFill>
                <a:latin typeface="Times New Roman"/>
                <a:cs typeface="Times New Roman"/>
              </a:rPr>
              <a:t>В.А.</a:t>
            </a:r>
            <a:r>
              <a:rPr sz="1800" i="1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70" dirty="0">
                <a:solidFill>
                  <a:srgbClr val="1F2021"/>
                </a:solidFill>
                <a:latin typeface="Times New Roman"/>
                <a:cs typeface="Times New Roman"/>
              </a:rPr>
              <a:t>Проекты</a:t>
            </a:r>
            <a:r>
              <a:rPr sz="1800" spc="13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использованием</a:t>
            </a:r>
            <a:r>
              <a:rPr sz="1800" spc="10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контроллера</a:t>
            </a:r>
            <a:r>
              <a:rPr sz="1800" spc="10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0" dirty="0">
                <a:solidFill>
                  <a:srgbClr val="1F2021"/>
                </a:solidFill>
                <a:latin typeface="Times New Roman"/>
                <a:cs typeface="Times New Roman"/>
              </a:rPr>
              <a:t>Arduino.</a:t>
            </a:r>
            <a:r>
              <a:rPr sz="1800" spc="16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 </a:t>
            </a:r>
            <a:r>
              <a:rPr sz="1800" spc="-43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БХВ-Петербург,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2014.</a:t>
            </a:r>
            <a:r>
              <a:rPr sz="1800" spc="13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400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175" dirty="0">
                <a:solidFill>
                  <a:srgbClr val="1F2021"/>
                </a:solidFill>
                <a:latin typeface="Times New Roman"/>
                <a:cs typeface="Times New Roman"/>
              </a:rPr>
              <a:t>с.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20" dirty="0">
                <a:solidFill>
                  <a:srgbClr val="0545AC"/>
                </a:solidFill>
                <a:latin typeface="Times New Roman"/>
                <a:cs typeface="Times New Roman"/>
              </a:rPr>
              <a:t> </a:t>
            </a:r>
            <a:r>
              <a:rPr sz="1800" u="sng" spc="285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ISBN</a:t>
            </a:r>
            <a:r>
              <a:rPr sz="1800" u="sng" spc="130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240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9785977533379</a:t>
            </a:r>
            <a:r>
              <a:rPr sz="1800" spc="240" dirty="0">
                <a:solidFill>
                  <a:srgbClr val="1F2021"/>
                </a:solidFill>
                <a:latin typeface="Times New Roman"/>
                <a:cs typeface="Times New Roman"/>
              </a:rPr>
              <a:t>.</a:t>
            </a:r>
            <a:endParaRPr sz="1800">
              <a:latin typeface="Times New Roman"/>
              <a:cs typeface="Times New Roman"/>
            </a:endParaRPr>
          </a:p>
          <a:p>
            <a:pPr marL="389255" marR="5080" indent="-377190">
              <a:lnSpc>
                <a:spcPct val="143300"/>
              </a:lnSpc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i="1" spc="265" dirty="0">
                <a:solidFill>
                  <a:srgbClr val="1F2021"/>
                </a:solidFill>
                <a:latin typeface="Times New Roman"/>
                <a:cs typeface="Times New Roman"/>
              </a:rPr>
              <a:t>Блум</a:t>
            </a:r>
            <a:r>
              <a:rPr sz="1800" i="1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i="1" spc="300" dirty="0">
                <a:solidFill>
                  <a:srgbClr val="1F2021"/>
                </a:solidFill>
                <a:latin typeface="Times New Roman"/>
                <a:cs typeface="Times New Roman"/>
              </a:rPr>
              <a:t>Дж.</a:t>
            </a:r>
            <a:r>
              <a:rPr sz="1800" i="1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60" dirty="0">
                <a:solidFill>
                  <a:srgbClr val="1F2021"/>
                </a:solidFill>
                <a:latin typeface="Times New Roman"/>
                <a:cs typeface="Times New Roman"/>
              </a:rPr>
              <a:t>Изучаем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Arduino:</a:t>
            </a:r>
            <a:r>
              <a:rPr sz="1800" spc="14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4" dirty="0">
                <a:solidFill>
                  <a:srgbClr val="1F2021"/>
                </a:solidFill>
                <a:latin typeface="Times New Roman"/>
                <a:cs typeface="Times New Roman"/>
              </a:rPr>
              <a:t>инструменты</a:t>
            </a:r>
            <a:r>
              <a:rPr sz="1800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70" dirty="0">
                <a:solidFill>
                  <a:srgbClr val="1F2021"/>
                </a:solidFill>
                <a:latin typeface="Times New Roman"/>
                <a:cs typeface="Times New Roman"/>
              </a:rPr>
              <a:t>и</a:t>
            </a:r>
            <a:r>
              <a:rPr sz="1800" spc="14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65" dirty="0">
                <a:solidFill>
                  <a:srgbClr val="1F2021"/>
                </a:solidFill>
                <a:latin typeface="Times New Roman"/>
                <a:cs typeface="Times New Roman"/>
              </a:rPr>
              <a:t>методы</a:t>
            </a:r>
            <a:r>
              <a:rPr sz="1800" spc="14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технического </a:t>
            </a:r>
            <a:r>
              <a:rPr sz="1800" spc="-43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0" dirty="0">
                <a:solidFill>
                  <a:srgbClr val="1F2021"/>
                </a:solidFill>
                <a:latin typeface="Times New Roman"/>
                <a:cs typeface="Times New Roman"/>
              </a:rPr>
              <a:t>волшебства. 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2-е </a:t>
            </a:r>
            <a:r>
              <a:rPr sz="1800" spc="195" dirty="0">
                <a:solidFill>
                  <a:srgbClr val="1F2021"/>
                </a:solidFill>
                <a:latin typeface="Times New Roman"/>
                <a:cs typeface="Times New Roman"/>
              </a:rPr>
              <a:t>изд.: 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пер.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 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англ. </a:t>
            </a:r>
            <a:r>
              <a:rPr sz="1800" spc="220" dirty="0">
                <a:solidFill>
                  <a:srgbClr val="1F2021"/>
                </a:solidFill>
                <a:latin typeface="Times New Roman"/>
                <a:cs typeface="Times New Roman"/>
              </a:rPr>
              <a:t>2-е </a:t>
            </a:r>
            <a:r>
              <a:rPr sz="1800" spc="190" dirty="0">
                <a:solidFill>
                  <a:srgbClr val="1F2021"/>
                </a:solidFill>
                <a:latin typeface="Times New Roman"/>
                <a:cs typeface="Times New Roman"/>
              </a:rPr>
              <a:t>изд.: 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пер.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 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англ.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 </a:t>
            </a:r>
            <a:r>
              <a:rPr sz="1800" spc="280" dirty="0">
                <a:solidFill>
                  <a:srgbClr val="1F2021"/>
                </a:solidFill>
                <a:latin typeface="Times New Roman"/>
                <a:cs typeface="Times New Roman"/>
              </a:rPr>
              <a:t>БХВ- </a:t>
            </a:r>
            <a:r>
              <a:rPr sz="1800" spc="28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Петербург,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85" dirty="0">
                <a:solidFill>
                  <a:srgbClr val="1F2021"/>
                </a:solidFill>
                <a:latin typeface="Times New Roman"/>
                <a:cs typeface="Times New Roman"/>
              </a:rPr>
              <a:t>2020—544</a:t>
            </a:r>
            <a:r>
              <a:rPr sz="1800" spc="13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175" dirty="0">
                <a:solidFill>
                  <a:srgbClr val="1F2021"/>
                </a:solidFill>
                <a:latin typeface="Times New Roman"/>
                <a:cs typeface="Times New Roman"/>
              </a:rPr>
              <a:t>с.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25" dirty="0">
                <a:solidFill>
                  <a:srgbClr val="0545AC"/>
                </a:solidFill>
                <a:latin typeface="Times New Roman"/>
                <a:cs typeface="Times New Roman"/>
              </a:rPr>
              <a:t> </a:t>
            </a:r>
            <a:r>
              <a:rPr sz="1800" u="sng" spc="285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ISBN</a:t>
            </a:r>
            <a:r>
              <a:rPr sz="1800" u="sng" spc="105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229" dirty="0">
                <a:solidFill>
                  <a:srgbClr val="0545AC"/>
                </a:solidFill>
                <a:uFill>
                  <a:solidFill>
                    <a:srgbClr val="0545AC"/>
                  </a:solidFill>
                </a:uFill>
                <a:latin typeface="Times New Roman"/>
                <a:cs typeface="Times New Roman"/>
              </a:rPr>
              <a:t>978-5-9775-6735-0</a:t>
            </a:r>
            <a:endParaRPr sz="1800">
              <a:latin typeface="Times New Roman"/>
              <a:cs typeface="Times New Roman"/>
            </a:endParaRPr>
          </a:p>
          <a:p>
            <a:pPr marL="389255" indent="-377190">
              <a:lnSpc>
                <a:spcPct val="100000"/>
              </a:lnSpc>
              <a:spcBef>
                <a:spcPts val="944"/>
              </a:spcBef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spc="280" dirty="0">
                <a:solidFill>
                  <a:srgbClr val="1F2021"/>
                </a:solidFill>
                <a:latin typeface="Times New Roman"/>
                <a:cs typeface="Times New Roman"/>
              </a:rPr>
              <a:t>Саймон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60" dirty="0">
                <a:solidFill>
                  <a:srgbClr val="1F2021"/>
                </a:solidFill>
                <a:latin typeface="Times New Roman"/>
                <a:cs typeface="Times New Roman"/>
              </a:rPr>
              <a:t>Монк,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почти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все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книги.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50840" y="3621773"/>
            <a:ext cx="9411970" cy="473709"/>
          </a:xfrm>
          <a:custGeom>
            <a:avLst/>
            <a:gdLst/>
            <a:ahLst/>
            <a:cxnLst/>
            <a:rect l="l" t="t" r="r" b="b"/>
            <a:pathLst>
              <a:path w="9411970" h="473710">
                <a:moveTo>
                  <a:pt x="0" y="473141"/>
                </a:moveTo>
                <a:lnTo>
                  <a:pt x="9411876" y="473141"/>
                </a:lnTo>
                <a:lnTo>
                  <a:pt x="9411876" y="0"/>
                </a:lnTo>
                <a:lnTo>
                  <a:pt x="0" y="0"/>
                </a:lnTo>
                <a:lnTo>
                  <a:pt x="0" y="473141"/>
                </a:lnTo>
                <a:close/>
              </a:path>
            </a:pathLst>
          </a:custGeom>
          <a:solidFill>
            <a:srgbClr val="F8F8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68252" y="3740066"/>
            <a:ext cx="121285" cy="2203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50" spc="175" dirty="0">
                <a:solidFill>
                  <a:srgbClr val="1F2021"/>
                </a:solidFill>
                <a:latin typeface="Symbol"/>
                <a:cs typeface="Symbol"/>
              </a:rPr>
              <a:t>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21572" y="3673592"/>
            <a:ext cx="35839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28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Медиафайлы</a:t>
            </a:r>
            <a:r>
              <a:rPr sz="1800" u="sng" spc="8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25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на</a:t>
            </a:r>
            <a:r>
              <a:rPr sz="1800" u="sng" spc="12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25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Викискладе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52332" y="4094924"/>
            <a:ext cx="9010650" cy="1967864"/>
          </a:xfrm>
          <a:custGeom>
            <a:avLst/>
            <a:gdLst/>
            <a:ahLst/>
            <a:cxnLst/>
            <a:rect l="l" t="t" r="r" b="b"/>
            <a:pathLst>
              <a:path w="9010650" h="1967864">
                <a:moveTo>
                  <a:pt x="9010383" y="393077"/>
                </a:moveTo>
                <a:lnTo>
                  <a:pt x="0" y="393077"/>
                </a:lnTo>
                <a:lnTo>
                  <a:pt x="0" y="788352"/>
                </a:lnTo>
                <a:lnTo>
                  <a:pt x="0" y="1181328"/>
                </a:lnTo>
                <a:lnTo>
                  <a:pt x="0" y="1574711"/>
                </a:lnTo>
                <a:lnTo>
                  <a:pt x="0" y="1967687"/>
                </a:lnTo>
                <a:lnTo>
                  <a:pt x="9010383" y="1967687"/>
                </a:lnTo>
                <a:lnTo>
                  <a:pt x="9010383" y="1574711"/>
                </a:lnTo>
                <a:lnTo>
                  <a:pt x="9010383" y="1181328"/>
                </a:lnTo>
                <a:lnTo>
                  <a:pt x="9010383" y="788403"/>
                </a:lnTo>
                <a:lnTo>
                  <a:pt x="9010383" y="393077"/>
                </a:lnTo>
                <a:close/>
              </a:path>
              <a:path w="9010650" h="1967864">
                <a:moveTo>
                  <a:pt x="9010383" y="0"/>
                </a:moveTo>
                <a:lnTo>
                  <a:pt x="0" y="0"/>
                </a:lnTo>
                <a:lnTo>
                  <a:pt x="0" y="392976"/>
                </a:lnTo>
                <a:lnTo>
                  <a:pt x="9010383" y="392976"/>
                </a:lnTo>
                <a:lnTo>
                  <a:pt x="9010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69755" y="3947603"/>
            <a:ext cx="8389620" cy="1993900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marL="389255" indent="-377190">
              <a:lnSpc>
                <a:spcPct val="100000"/>
              </a:lnSpc>
              <a:spcBef>
                <a:spcPts val="1035"/>
              </a:spcBef>
              <a:buClr>
                <a:srgbClr val="1F2021"/>
              </a:buClr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u="sng" spc="21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arduino.cc</a:t>
            </a:r>
            <a:r>
              <a:rPr sz="1800" spc="120" dirty="0">
                <a:solidFill>
                  <a:srgbClr val="3366BA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65" dirty="0">
                <a:solidFill>
                  <a:srgbClr val="1F2021"/>
                </a:solidFill>
                <a:latin typeface="Times New Roman"/>
                <a:cs typeface="Times New Roman"/>
              </a:rPr>
              <a:t>официальный</a:t>
            </a:r>
            <a:r>
              <a:rPr sz="1800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сайт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9" dirty="0">
                <a:solidFill>
                  <a:srgbClr val="1F2021"/>
                </a:solidFill>
                <a:latin typeface="Times New Roman"/>
                <a:cs typeface="Times New Roman"/>
              </a:rPr>
              <a:t>ветви</a:t>
            </a:r>
            <a:r>
              <a:rPr sz="1800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04" dirty="0">
                <a:solidFill>
                  <a:srgbClr val="1F2021"/>
                </a:solidFill>
                <a:latin typeface="Times New Roman"/>
                <a:cs typeface="Times New Roman"/>
              </a:rPr>
              <a:t>arduino.cc</a:t>
            </a:r>
            <a:endParaRPr sz="1800">
              <a:latin typeface="Times New Roman"/>
              <a:cs typeface="Times New Roman"/>
            </a:endParaRPr>
          </a:p>
          <a:p>
            <a:pPr marL="389255" marR="974090" indent="-377190">
              <a:lnSpc>
                <a:spcPts val="3110"/>
              </a:lnSpc>
              <a:spcBef>
                <a:spcPts val="250"/>
              </a:spcBef>
              <a:buClr>
                <a:srgbClr val="1F2021"/>
              </a:buClr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u="sng" spc="22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wikihandbk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.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Русскоязычная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документация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4" dirty="0">
                <a:solidFill>
                  <a:srgbClr val="1F2021"/>
                </a:solidFill>
                <a:latin typeface="Times New Roman"/>
                <a:cs typeface="Times New Roman"/>
              </a:rPr>
              <a:t>по</a:t>
            </a:r>
            <a:r>
              <a:rPr sz="1800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языку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70" dirty="0">
                <a:solidFill>
                  <a:srgbClr val="1F2021"/>
                </a:solidFill>
                <a:latin typeface="Times New Roman"/>
                <a:cs typeface="Times New Roman"/>
              </a:rPr>
              <a:t>и </a:t>
            </a:r>
            <a:r>
              <a:rPr sz="1800" spc="-43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0" dirty="0">
                <a:solidFill>
                  <a:srgbClr val="1F2021"/>
                </a:solidFill>
                <a:latin typeface="Times New Roman"/>
                <a:cs typeface="Times New Roman"/>
              </a:rPr>
              <a:t>библиотекам.</a:t>
            </a:r>
            <a:endParaRPr sz="1800">
              <a:latin typeface="Times New Roman"/>
              <a:cs typeface="Times New Roman"/>
            </a:endParaRPr>
          </a:p>
          <a:p>
            <a:pPr marL="389255" indent="-377190">
              <a:lnSpc>
                <a:spcPct val="100000"/>
              </a:lnSpc>
              <a:spcBef>
                <a:spcPts val="675"/>
              </a:spcBef>
              <a:buClr>
                <a:srgbClr val="1F2021"/>
              </a:buClr>
              <a:buSzPct val="69444"/>
              <a:buFont typeface="Symbol"/>
              <a:buChar char=""/>
              <a:tabLst>
                <a:tab pos="389255" algn="l"/>
                <a:tab pos="389890" algn="l"/>
              </a:tabLst>
            </a:pPr>
            <a:r>
              <a:rPr sz="1800" u="sng" spc="24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Arduino</a:t>
            </a:r>
            <a:r>
              <a:rPr sz="1800" u="sng" spc="13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21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Russian</a:t>
            </a:r>
            <a:r>
              <a:rPr sz="1800" spc="215" dirty="0">
                <a:solidFill>
                  <a:srgbClr val="1F2021"/>
                </a:solidFill>
                <a:latin typeface="Times New Roman"/>
                <a:cs typeface="Times New Roman"/>
              </a:rPr>
              <a:t>.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spc="10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4" dirty="0">
                <a:solidFill>
                  <a:srgbClr val="1F2021"/>
                </a:solidFill>
                <a:latin typeface="Times New Roman"/>
                <a:cs typeface="Times New Roman"/>
              </a:rPr>
              <a:t>Неполная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русская</a:t>
            </a:r>
            <a:r>
              <a:rPr sz="1800" spc="13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документация</a:t>
            </a:r>
            <a:r>
              <a:rPr sz="1800" spc="11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60" dirty="0">
                <a:solidFill>
                  <a:srgbClr val="1F2021"/>
                </a:solidFill>
                <a:latin typeface="Times New Roman"/>
                <a:cs typeface="Times New Roman"/>
              </a:rPr>
              <a:t>по</a:t>
            </a:r>
            <a:r>
              <a:rPr sz="1800" spc="13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языку</a:t>
            </a:r>
            <a:r>
              <a:rPr sz="1800" spc="14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70" dirty="0">
                <a:solidFill>
                  <a:srgbClr val="1F2021"/>
                </a:solidFill>
                <a:latin typeface="Times New Roman"/>
                <a:cs typeface="Times New Roman"/>
              </a:rPr>
              <a:t>и</a:t>
            </a:r>
            <a:endParaRPr sz="1800">
              <a:latin typeface="Times New Roman"/>
              <a:cs typeface="Times New Roman"/>
            </a:endParaRPr>
          </a:p>
          <a:p>
            <a:pPr marL="389255">
              <a:lnSpc>
                <a:spcPct val="100000"/>
              </a:lnSpc>
              <a:spcBef>
                <a:spcPts val="935"/>
              </a:spcBef>
              <a:tabLst>
                <a:tab pos="2228850" algn="l"/>
              </a:tabLst>
            </a:pPr>
            <a:r>
              <a:rPr sz="1800" spc="240" dirty="0">
                <a:solidFill>
                  <a:srgbClr val="1F2021"/>
                </a:solidFill>
                <a:latin typeface="Times New Roman"/>
                <a:cs typeface="Times New Roman"/>
              </a:rPr>
              <a:t>библиотекам.	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(переводы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сайта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проекта</a:t>
            </a:r>
            <a:r>
              <a:rPr sz="1800" spc="120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204" dirty="0">
                <a:solidFill>
                  <a:srgbClr val="1F2021"/>
                </a:solidFill>
                <a:latin typeface="Times New Roman"/>
                <a:cs typeface="Times New Roman"/>
              </a:rPr>
              <a:t>arduino.cc)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52342" y="6062603"/>
            <a:ext cx="9010650" cy="394970"/>
          </a:xfrm>
          <a:custGeom>
            <a:avLst/>
            <a:gdLst/>
            <a:ahLst/>
            <a:cxnLst/>
            <a:rect l="l" t="t" r="r" b="b"/>
            <a:pathLst>
              <a:path w="9010650" h="394970">
                <a:moveTo>
                  <a:pt x="0" y="394935"/>
                </a:moveTo>
                <a:lnTo>
                  <a:pt x="9010373" y="394935"/>
                </a:lnTo>
                <a:lnTo>
                  <a:pt x="9010373" y="0"/>
                </a:lnTo>
                <a:lnTo>
                  <a:pt x="0" y="0"/>
                </a:lnTo>
                <a:lnTo>
                  <a:pt x="0" y="3949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783185" y="6034263"/>
            <a:ext cx="31369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250" dirty="0">
                <a:solidFill>
                  <a:srgbClr val="1F2021"/>
                </a:solidFill>
                <a:latin typeface="Times New Roman"/>
                <a:cs typeface="Times New Roman"/>
              </a:rPr>
              <a:t>на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052342" y="6457538"/>
            <a:ext cx="9010650" cy="391795"/>
          </a:xfrm>
          <a:custGeom>
            <a:avLst/>
            <a:gdLst/>
            <a:ahLst/>
            <a:cxnLst/>
            <a:rect l="l" t="t" r="r" b="b"/>
            <a:pathLst>
              <a:path w="9010650" h="391795">
                <a:moveTo>
                  <a:pt x="0" y="391416"/>
                </a:moveTo>
                <a:lnTo>
                  <a:pt x="9010373" y="391416"/>
                </a:lnTo>
                <a:lnTo>
                  <a:pt x="9010373" y="0"/>
                </a:lnTo>
                <a:lnTo>
                  <a:pt x="0" y="0"/>
                </a:lnTo>
                <a:lnTo>
                  <a:pt x="0" y="3914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069755" y="5913436"/>
            <a:ext cx="8226425" cy="816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255" marR="5080" indent="-377190">
              <a:lnSpc>
                <a:spcPct val="144100"/>
              </a:lnSpc>
              <a:spcBef>
                <a:spcPts val="100"/>
              </a:spcBef>
              <a:buClr>
                <a:srgbClr val="23292D"/>
              </a:buClr>
              <a:buSzPct val="69444"/>
              <a:buFont typeface="Symbol"/>
              <a:buChar char=""/>
              <a:tabLst>
                <a:tab pos="389255" algn="l"/>
                <a:tab pos="389890" algn="l"/>
                <a:tab pos="3930650" algn="l"/>
                <a:tab pos="5102225" algn="l"/>
                <a:tab pos="6419215" algn="l"/>
                <a:tab pos="7236459" algn="l"/>
              </a:tabLst>
            </a:pPr>
            <a:r>
              <a:rPr sz="1800" u="sng" spc="31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L</a:t>
            </a:r>
            <a:r>
              <a:rPr sz="1800" u="sng" spc="35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X</a:t>
            </a:r>
            <a:r>
              <a:rPr sz="1800" u="sng" spc="28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1800" u="sng" spc="24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1800" u="sng" spc="24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0</a:t>
            </a:r>
            <a:r>
              <a:rPr sz="1800" u="sng" spc="26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0</a:t>
            </a:r>
            <a:r>
              <a:rPr sz="1800" u="sng" spc="17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-</a:t>
            </a:r>
            <a:r>
              <a:rPr sz="1800" u="sng" spc="245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10</a:t>
            </a:r>
            <a:r>
              <a:rPr sz="1800" u="sng" spc="26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1800" u="sng" spc="13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800" u="sng" spc="37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800" u="sng" spc="15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r</a:t>
            </a:r>
            <a:r>
              <a:rPr sz="1800" u="sng" spc="26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d</a:t>
            </a:r>
            <a:r>
              <a:rPr sz="1800" u="sng" spc="204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uin</a:t>
            </a:r>
            <a:r>
              <a:rPr sz="1800" u="sng" spc="270" dirty="0">
                <a:solidFill>
                  <a:srgbClr val="3366BA"/>
                </a:solidFill>
                <a:uFill>
                  <a:solidFill>
                    <a:srgbClr val="3366BA"/>
                  </a:solidFill>
                </a:uFill>
                <a:latin typeface="Times New Roman"/>
                <a:cs typeface="Times New Roman"/>
              </a:rPr>
              <a:t>o</a:t>
            </a:r>
            <a:r>
              <a:rPr sz="1800" spc="125" dirty="0">
                <a:solidFill>
                  <a:srgbClr val="1F2021"/>
                </a:solidFill>
                <a:latin typeface="Times New Roman"/>
                <a:cs typeface="Times New Roman"/>
              </a:rPr>
              <a:t>.</a:t>
            </a:r>
            <a:r>
              <a:rPr sz="1800" spc="114" dirty="0">
                <a:solidFill>
                  <a:srgbClr val="1F2021"/>
                </a:solidFill>
                <a:latin typeface="Times New Roman"/>
                <a:cs typeface="Times New Roman"/>
              </a:rPr>
              <a:t> </a:t>
            </a:r>
            <a:r>
              <a:rPr sz="1800" spc="509" dirty="0">
                <a:solidFill>
                  <a:srgbClr val="1F2021"/>
                </a:solidFill>
                <a:latin typeface="Times New Roman"/>
                <a:cs typeface="Times New Roman"/>
              </a:rPr>
              <a:t>—</a:t>
            </a:r>
            <a:r>
              <a:rPr sz="1800" dirty="0">
                <a:solidFill>
                  <a:srgbClr val="1F2021"/>
                </a:solidFill>
                <a:latin typeface="Times New Roman"/>
                <a:cs typeface="Times New Roman"/>
              </a:rPr>
              <a:t>	</a:t>
            </a:r>
            <a:r>
              <a:rPr sz="1800" spc="355" dirty="0">
                <a:solidFill>
                  <a:srgbClr val="1F2021"/>
                </a:solidFill>
                <a:latin typeface="Times New Roman"/>
                <a:cs typeface="Times New Roman"/>
              </a:rPr>
              <a:t>Ц</a:t>
            </a:r>
            <a:r>
              <a:rPr sz="1800" spc="254" dirty="0">
                <a:solidFill>
                  <a:srgbClr val="1F2021"/>
                </a:solidFill>
                <a:latin typeface="Times New Roman"/>
                <a:cs typeface="Times New Roman"/>
              </a:rPr>
              <a:t>икл</a:t>
            </a:r>
            <a:r>
              <a:rPr sz="1800" dirty="0">
                <a:solidFill>
                  <a:srgbClr val="1F2021"/>
                </a:solidFill>
                <a:latin typeface="Times New Roman"/>
                <a:cs typeface="Times New Roman"/>
              </a:rPr>
              <a:t>	</a:t>
            </a:r>
            <a:r>
              <a:rPr sz="1800" spc="225" dirty="0">
                <a:solidFill>
                  <a:srgbClr val="1F2021"/>
                </a:solidFill>
                <a:latin typeface="Times New Roman"/>
                <a:cs typeface="Times New Roman"/>
              </a:rPr>
              <a:t>с</a:t>
            </a:r>
            <a:r>
              <a:rPr sz="1800" spc="195" dirty="0">
                <a:solidFill>
                  <a:srgbClr val="1F2021"/>
                </a:solidFill>
                <a:latin typeface="Times New Roman"/>
                <a:cs typeface="Times New Roman"/>
              </a:rPr>
              <a:t>т</a:t>
            </a:r>
            <a:r>
              <a:rPr sz="1800" spc="235" dirty="0">
                <a:solidFill>
                  <a:srgbClr val="1F2021"/>
                </a:solidFill>
                <a:latin typeface="Times New Roman"/>
                <a:cs typeface="Times New Roman"/>
              </a:rPr>
              <a:t>атей</a:t>
            </a:r>
            <a:r>
              <a:rPr sz="1800" dirty="0">
                <a:solidFill>
                  <a:srgbClr val="1F2021"/>
                </a:solidFill>
                <a:latin typeface="Times New Roman"/>
                <a:cs typeface="Times New Roman"/>
              </a:rPr>
              <a:t>	</a:t>
            </a:r>
            <a:r>
              <a:rPr sz="1800" spc="254" dirty="0">
                <a:solidFill>
                  <a:srgbClr val="1F2021"/>
                </a:solidFill>
                <a:latin typeface="Times New Roman"/>
                <a:cs typeface="Times New Roman"/>
              </a:rPr>
              <a:t>по</a:t>
            </a:r>
            <a:r>
              <a:rPr sz="1800" dirty="0">
                <a:solidFill>
                  <a:srgbClr val="1F2021"/>
                </a:solidFill>
                <a:latin typeface="Times New Roman"/>
                <a:cs typeface="Times New Roman"/>
              </a:rPr>
              <a:t>	</a:t>
            </a:r>
            <a:r>
              <a:rPr sz="1800" spc="370" dirty="0">
                <a:solidFill>
                  <a:srgbClr val="1F2021"/>
                </a:solidFill>
                <a:latin typeface="Times New Roman"/>
                <a:cs typeface="Times New Roman"/>
              </a:rPr>
              <a:t>A</a:t>
            </a:r>
            <a:r>
              <a:rPr sz="1800" spc="150" dirty="0">
                <a:solidFill>
                  <a:srgbClr val="1F2021"/>
                </a:solidFill>
                <a:latin typeface="Times New Roman"/>
                <a:cs typeface="Times New Roman"/>
              </a:rPr>
              <a:t>r</a:t>
            </a:r>
            <a:r>
              <a:rPr sz="1800" spc="245" dirty="0">
                <a:solidFill>
                  <a:srgbClr val="1F2021"/>
                </a:solidFill>
                <a:latin typeface="Times New Roman"/>
                <a:cs typeface="Times New Roman"/>
              </a:rPr>
              <a:t>d</a:t>
            </a:r>
            <a:r>
              <a:rPr sz="1800" spc="260" dirty="0">
                <a:solidFill>
                  <a:srgbClr val="1F2021"/>
                </a:solidFill>
                <a:latin typeface="Times New Roman"/>
                <a:cs typeface="Times New Roman"/>
              </a:rPr>
              <a:t>u</a:t>
            </a:r>
            <a:r>
              <a:rPr sz="1800" spc="130" dirty="0">
                <a:solidFill>
                  <a:srgbClr val="1F2021"/>
                </a:solidFill>
                <a:latin typeface="Times New Roman"/>
                <a:cs typeface="Times New Roman"/>
              </a:rPr>
              <a:t>i</a:t>
            </a:r>
            <a:r>
              <a:rPr sz="1800" spc="260" dirty="0">
                <a:solidFill>
                  <a:srgbClr val="1F2021"/>
                </a:solidFill>
                <a:latin typeface="Times New Roman"/>
                <a:cs typeface="Times New Roman"/>
              </a:rPr>
              <a:t>n</a:t>
            </a:r>
            <a:r>
              <a:rPr sz="1800" spc="170" dirty="0">
                <a:solidFill>
                  <a:srgbClr val="1F2021"/>
                </a:solidFill>
                <a:latin typeface="Times New Roman"/>
                <a:cs typeface="Times New Roman"/>
              </a:rPr>
              <a:t>o  </a:t>
            </a:r>
            <a:r>
              <a:rPr sz="1800" spc="200" dirty="0">
                <a:solidFill>
                  <a:srgbClr val="1F2021"/>
                </a:solidFill>
                <a:latin typeface="Times New Roman"/>
                <a:cs typeface="Times New Roman"/>
              </a:rPr>
              <a:t>wiki.linuxformat.ru.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7361" y="3620632"/>
            <a:ext cx="376408" cy="2932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494" y="890777"/>
            <a:ext cx="11291011" cy="492443"/>
          </a:xfrm>
        </p:spPr>
        <p:txBody>
          <a:bodyPr/>
          <a:lstStyle/>
          <a:p>
            <a:r>
              <a:rPr lang="ru-RU" dirty="0"/>
              <a:t>Цель работы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4939" y="1769491"/>
            <a:ext cx="9467850" cy="4316566"/>
          </a:xfrm>
        </p:spPr>
        <p:txBody>
          <a:bodyPr/>
          <a:lstStyle/>
          <a:p>
            <a:pPr marL="12700">
              <a:spcBef>
                <a:spcPts val="100"/>
              </a:spcBef>
            </a:pPr>
            <a:r>
              <a:rPr lang="ru-RU" b="1" spc="-25" dirty="0">
                <a:latin typeface="Times New Roman"/>
                <a:cs typeface="Times New Roman"/>
              </a:rPr>
              <a:t>НАУЧИТЬСЯ</a:t>
            </a:r>
            <a:r>
              <a:rPr lang="ru-RU" b="1" spc="260" dirty="0">
                <a:latin typeface="Times New Roman"/>
                <a:cs typeface="Times New Roman"/>
              </a:rPr>
              <a:t> </a:t>
            </a:r>
            <a:r>
              <a:rPr lang="ru-RU" b="1" spc="-30" dirty="0">
                <a:latin typeface="Times New Roman"/>
                <a:cs typeface="Times New Roman"/>
              </a:rPr>
              <a:t>КОНСТРУИРОВАТЬ</a:t>
            </a:r>
            <a:r>
              <a:rPr lang="ru-RU" b="1" spc="27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265" dirty="0">
                <a:latin typeface="Times New Roman"/>
                <a:cs typeface="Times New Roman"/>
              </a:rPr>
              <a:t> </a:t>
            </a:r>
            <a:r>
              <a:rPr lang="ru-RU" b="1" spc="-40" dirty="0">
                <a:latin typeface="Times New Roman"/>
                <a:cs typeface="Times New Roman"/>
              </a:rPr>
              <a:t>СОЗДАВАТЬ</a:t>
            </a:r>
            <a:r>
              <a:rPr lang="ru-RU" b="1" spc="270" dirty="0">
                <a:latin typeface="Times New Roman"/>
                <a:cs typeface="Times New Roman"/>
              </a:rPr>
              <a:t> </a:t>
            </a:r>
            <a:r>
              <a:rPr lang="ru-RU" b="1" spc="-15" dirty="0">
                <a:latin typeface="Times New Roman"/>
                <a:cs typeface="Times New Roman"/>
              </a:rPr>
              <a:t>ЭЛЕКТРОННЫЕ</a:t>
            </a:r>
            <a:r>
              <a:rPr lang="ru-RU" b="1" spc="260" dirty="0">
                <a:latin typeface="Times New Roman"/>
                <a:cs typeface="Times New Roman"/>
              </a:rPr>
              <a:t> </a:t>
            </a:r>
            <a:r>
              <a:rPr lang="ru-RU" b="1" spc="-15" dirty="0">
                <a:latin typeface="Times New Roman"/>
                <a:cs typeface="Times New Roman"/>
              </a:rPr>
              <a:t>УСТРОЙСТВА</a:t>
            </a:r>
            <a:r>
              <a:rPr lang="ru-RU" b="1" spc="28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С</a:t>
            </a:r>
            <a:r>
              <a:rPr lang="ru-RU" b="1" spc="26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ПОМОЩЬЮ </a:t>
            </a:r>
            <a:r>
              <a:rPr lang="ru-RU" b="1" spc="-20" dirty="0">
                <a:latin typeface="Times New Roman"/>
                <a:cs typeface="Times New Roman"/>
              </a:rPr>
              <a:t>ПРОГРАММИРУЕМОЙ</a:t>
            </a:r>
            <a:r>
              <a:rPr lang="ru-RU" b="1" spc="-15" dirty="0">
                <a:latin typeface="Times New Roman"/>
                <a:cs typeface="Times New Roman"/>
              </a:rPr>
              <a:t> </a:t>
            </a:r>
            <a:r>
              <a:rPr lang="ru-RU" b="1" spc="-30" dirty="0">
                <a:latin typeface="Times New Roman"/>
                <a:cs typeface="Times New Roman"/>
              </a:rPr>
              <a:t>ПЛАТЫ</a:t>
            </a:r>
            <a:r>
              <a:rPr lang="ru-RU" b="1" spc="-7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ARDUINO</a:t>
            </a:r>
            <a:r>
              <a:rPr lang="ru-RU" b="1" spc="3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ДЛЯ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spc="-30" dirty="0">
                <a:latin typeface="Times New Roman"/>
                <a:cs typeface="Times New Roman"/>
              </a:rPr>
              <a:t>БУДУЩЕГО</a:t>
            </a:r>
            <a:r>
              <a:rPr lang="ru-RU" b="1" spc="-25" dirty="0">
                <a:latin typeface="Times New Roman"/>
                <a:cs typeface="Times New Roman"/>
              </a:rPr>
              <a:t> ИСПОЛЬЗОВАНИЯ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 И ПРИМЕНЕНИЯ В СИСТЕМЕ </a:t>
            </a:r>
            <a:r>
              <a:rPr lang="ru-RU" b="1" dirty="0">
                <a:solidFill>
                  <a:srgbClr val="FF0000"/>
                </a:solidFill>
                <a:latin typeface="Times New Roman"/>
                <a:cs typeface="Times New Roman"/>
              </a:rPr>
              <a:t>БЕЗОПАСНОСТИ УМНОГО ГОРОДА</a:t>
            </a:r>
            <a:r>
              <a:rPr lang="ru-RU" b="1" dirty="0">
                <a:latin typeface="Times New Roman"/>
                <a:cs typeface="Times New Roman"/>
              </a:rPr>
              <a:t> И ШКОЛЬНОГО КАБИНЕТА ФИЗИКИ</a:t>
            </a:r>
            <a:endParaRPr lang="ru-RU" dirty="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  <a:tabLst>
                <a:tab pos="1656714" algn="l"/>
              </a:tabLst>
            </a:pPr>
            <a:r>
              <a:rPr lang="ru-RU" sz="24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ЗАДАЧИ:	</a:t>
            </a:r>
            <a:r>
              <a:rPr lang="ru-RU" b="1" dirty="0">
                <a:latin typeface="Times New Roman"/>
                <a:cs typeface="Times New Roman"/>
              </a:rPr>
              <a:t>1.</a:t>
            </a:r>
            <a:r>
              <a:rPr lang="ru-RU" b="1" spc="555" dirty="0">
                <a:latin typeface="Times New Roman"/>
                <a:cs typeface="Times New Roman"/>
              </a:rPr>
              <a:t> </a:t>
            </a:r>
            <a:r>
              <a:rPr lang="ru-RU" b="1" spc="-20" dirty="0">
                <a:latin typeface="Times New Roman"/>
                <a:cs typeface="Times New Roman"/>
              </a:rPr>
              <a:t>НАУЧИТЬСЯ</a:t>
            </a:r>
            <a:r>
              <a:rPr lang="ru-RU" b="1" spc="52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ПРИМЕНЯТЬ</a:t>
            </a:r>
            <a:r>
              <a:rPr lang="ru-RU" b="1" spc="55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ЯЗЫК</a:t>
            </a:r>
            <a:r>
              <a:rPr lang="ru-RU" b="1" spc="550" dirty="0">
                <a:latin typeface="Times New Roman"/>
                <a:cs typeface="Times New Roman"/>
              </a:rPr>
              <a:t> </a:t>
            </a:r>
            <a:r>
              <a:rPr lang="ru-RU" b="1" spc="-25" dirty="0">
                <a:latin typeface="Times New Roman"/>
                <a:cs typeface="Times New Roman"/>
              </a:rPr>
              <a:t>ПРОГРАММИРОВАНИЯ</a:t>
            </a:r>
            <a:r>
              <a:rPr lang="ru-RU" b="1" spc="56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ARDUINO</a:t>
            </a:r>
            <a:r>
              <a:rPr lang="ru-RU" b="1" spc="55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545" dirty="0">
                <a:latin typeface="Times New Roman"/>
                <a:cs typeface="Times New Roman"/>
              </a:rPr>
              <a:t> </a:t>
            </a:r>
            <a:r>
              <a:rPr lang="ru-RU" b="1" spc="-25" dirty="0">
                <a:latin typeface="Times New Roman"/>
                <a:cs typeface="Times New Roman"/>
              </a:rPr>
              <a:t>ПРОГРАММУ</a:t>
            </a:r>
            <a:r>
              <a:rPr lang="ru-RU" b="1" spc="550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3Х-МЕРНОГО</a:t>
            </a:r>
            <a:endParaRPr lang="ru-RU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lang="ru-RU" b="1" dirty="0">
                <a:latin typeface="Times New Roman"/>
                <a:cs typeface="Times New Roman"/>
              </a:rPr>
              <a:t>М</a:t>
            </a:r>
            <a:r>
              <a:rPr lang="ru-RU" b="1" spc="-75" dirty="0">
                <a:latin typeface="Times New Roman"/>
                <a:cs typeface="Times New Roman"/>
              </a:rPr>
              <a:t>О</a:t>
            </a:r>
            <a:r>
              <a:rPr lang="ru-RU" b="1" dirty="0">
                <a:latin typeface="Times New Roman"/>
                <a:cs typeface="Times New Roman"/>
              </a:rPr>
              <a:t>Д</a:t>
            </a:r>
            <a:r>
              <a:rPr lang="ru-RU" b="1" spc="-30" dirty="0">
                <a:latin typeface="Times New Roman"/>
                <a:cs typeface="Times New Roman"/>
              </a:rPr>
              <a:t>Е</a:t>
            </a:r>
            <a:r>
              <a:rPr lang="ru-RU" b="1" spc="-5" dirty="0">
                <a:latin typeface="Times New Roman"/>
                <a:cs typeface="Times New Roman"/>
              </a:rPr>
              <a:t>ЛИ</a:t>
            </a:r>
            <a:r>
              <a:rPr lang="ru-RU" b="1" spc="-20" dirty="0">
                <a:latin typeface="Times New Roman"/>
                <a:cs typeface="Times New Roman"/>
              </a:rPr>
              <a:t>Р</a:t>
            </a:r>
            <a:r>
              <a:rPr lang="ru-RU" b="1" dirty="0">
                <a:latin typeface="Times New Roman"/>
                <a:cs typeface="Times New Roman"/>
              </a:rPr>
              <a:t>О</a:t>
            </a:r>
            <a:r>
              <a:rPr lang="ru-RU" b="1" spc="-105" dirty="0">
                <a:latin typeface="Times New Roman"/>
                <a:cs typeface="Times New Roman"/>
              </a:rPr>
              <a:t>В</a:t>
            </a:r>
            <a:r>
              <a:rPr lang="ru-RU" b="1" spc="-5" dirty="0">
                <a:latin typeface="Times New Roman"/>
                <a:cs typeface="Times New Roman"/>
              </a:rPr>
              <a:t>А</a:t>
            </a:r>
            <a:r>
              <a:rPr lang="ru-RU" b="1" spc="-10" dirty="0">
                <a:latin typeface="Times New Roman"/>
                <a:cs typeface="Times New Roman"/>
              </a:rPr>
              <a:t>Н</a:t>
            </a:r>
            <a:r>
              <a:rPr lang="ru-RU" b="1" dirty="0">
                <a:latin typeface="Times New Roman"/>
                <a:cs typeface="Times New Roman"/>
              </a:rPr>
              <a:t>ИЯ</a:t>
            </a:r>
            <a:r>
              <a:rPr lang="ru-RU" b="1" spc="-7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A</a:t>
            </a:r>
            <a:r>
              <a:rPr lang="ru-RU" b="1" spc="-15" dirty="0">
                <a:latin typeface="Times New Roman"/>
                <a:cs typeface="Times New Roman"/>
              </a:rPr>
              <a:t>U</a:t>
            </a:r>
            <a:r>
              <a:rPr lang="ru-RU" b="1" spc="-30" dirty="0">
                <a:latin typeface="Times New Roman"/>
                <a:cs typeface="Times New Roman"/>
              </a:rPr>
              <a:t>T</a:t>
            </a:r>
            <a:r>
              <a:rPr lang="ru-RU" b="1" spc="-5" dirty="0">
                <a:latin typeface="Times New Roman"/>
                <a:cs typeface="Times New Roman"/>
              </a:rPr>
              <a:t>O</a:t>
            </a:r>
            <a:r>
              <a:rPr lang="ru-RU" b="1" spc="-15" dirty="0">
                <a:latin typeface="Times New Roman"/>
                <a:cs typeface="Times New Roman"/>
              </a:rPr>
              <a:t>D</a:t>
            </a:r>
            <a:r>
              <a:rPr lang="ru-RU" b="1" spc="-5" dirty="0">
                <a:latin typeface="Times New Roman"/>
                <a:cs typeface="Times New Roman"/>
              </a:rPr>
              <a:t>ES</a:t>
            </a:r>
            <a:r>
              <a:rPr lang="ru-RU" b="1" dirty="0">
                <a:latin typeface="Times New Roman"/>
                <a:cs typeface="Times New Roman"/>
              </a:rPr>
              <a:t>K</a:t>
            </a:r>
            <a:r>
              <a:rPr lang="ru-RU" b="1" spc="5" dirty="0">
                <a:latin typeface="Times New Roman"/>
                <a:cs typeface="Times New Roman"/>
              </a:rPr>
              <a:t>123</a:t>
            </a:r>
            <a:r>
              <a:rPr lang="ru-RU" b="1" spc="-10" dirty="0">
                <a:latin typeface="Times New Roman"/>
                <a:cs typeface="Times New Roman"/>
              </a:rPr>
              <a:t>D</a:t>
            </a:r>
            <a:r>
              <a:rPr lang="ru-RU" b="1" dirty="0">
                <a:latin typeface="Times New Roman"/>
                <a:cs typeface="Times New Roman"/>
              </a:rPr>
              <a:t>-ДИЗ</a:t>
            </a:r>
            <a:r>
              <a:rPr lang="ru-RU" b="1" spc="-10" dirty="0">
                <a:latin typeface="Times New Roman"/>
                <a:cs typeface="Times New Roman"/>
              </a:rPr>
              <a:t>А</a:t>
            </a:r>
            <a:r>
              <a:rPr lang="ru-RU" b="1" dirty="0">
                <a:latin typeface="Times New Roman"/>
                <a:cs typeface="Times New Roman"/>
              </a:rPr>
              <a:t>Й</a:t>
            </a:r>
            <a:r>
              <a:rPr lang="ru-RU" b="1" spc="-10" dirty="0">
                <a:latin typeface="Times New Roman"/>
                <a:cs typeface="Times New Roman"/>
              </a:rPr>
              <a:t>Н</a:t>
            </a:r>
            <a:r>
              <a:rPr lang="ru-RU" b="1" dirty="0">
                <a:latin typeface="Times New Roman"/>
                <a:cs typeface="Times New Roman"/>
              </a:rPr>
              <a:t>.</a:t>
            </a:r>
            <a:endParaRPr lang="ru-RU" sz="2800" dirty="0">
              <a:latin typeface="Times New Roman"/>
              <a:cs typeface="Times New Roman"/>
            </a:endParaRPr>
          </a:p>
          <a:p>
            <a:pPr marL="698500" indent="-23622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698500" algn="l"/>
              </a:tabLst>
            </a:pPr>
            <a:r>
              <a:rPr lang="ru-RU" b="1" spc="-10" dirty="0">
                <a:latin typeface="Times New Roman"/>
                <a:cs typeface="Times New Roman"/>
              </a:rPr>
              <a:t>ИЗУЧИТЬ</a:t>
            </a:r>
            <a:r>
              <a:rPr lang="ru-RU" b="1" spc="36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УСТРОЙСТВО,</a:t>
            </a:r>
            <a:r>
              <a:rPr lang="ru-RU" b="1" spc="355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ПРИНЦИП</a:t>
            </a:r>
            <a:r>
              <a:rPr lang="ru-RU" b="1" spc="355" dirty="0">
                <a:latin typeface="Times New Roman"/>
                <a:cs typeface="Times New Roman"/>
              </a:rPr>
              <a:t> </a:t>
            </a:r>
            <a:r>
              <a:rPr lang="ru-RU" b="1" spc="-40" dirty="0">
                <a:latin typeface="Times New Roman"/>
                <a:cs typeface="Times New Roman"/>
              </a:rPr>
              <a:t>РАБОТЫ</a:t>
            </a:r>
            <a:r>
              <a:rPr lang="ru-RU" b="1" spc="365" dirty="0">
                <a:latin typeface="Times New Roman"/>
                <a:cs typeface="Times New Roman"/>
              </a:rPr>
              <a:t> </a:t>
            </a:r>
            <a:r>
              <a:rPr lang="ru-RU" b="1" spc="-25" dirty="0">
                <a:latin typeface="Times New Roman"/>
                <a:cs typeface="Times New Roman"/>
              </a:rPr>
              <a:t>ДАТЧИКОВ</a:t>
            </a:r>
            <a:r>
              <a:rPr lang="ru-RU" b="1" spc="34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350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СХЕМУ</a:t>
            </a:r>
            <a:r>
              <a:rPr lang="ru-RU" b="1" spc="36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ИХ</a:t>
            </a:r>
            <a:r>
              <a:rPr lang="ru-RU" b="1" spc="350" dirty="0">
                <a:latin typeface="Times New Roman"/>
                <a:cs typeface="Times New Roman"/>
              </a:rPr>
              <a:t> </a:t>
            </a:r>
            <a:r>
              <a:rPr lang="ru-RU" b="1" spc="-15" dirty="0">
                <a:latin typeface="Times New Roman"/>
                <a:cs typeface="Times New Roman"/>
              </a:rPr>
              <a:t>ПОДКЛЮЧЕНИЯ</a:t>
            </a:r>
            <a:r>
              <a:rPr lang="ru-RU" b="1" spc="35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К</a:t>
            </a:r>
            <a:r>
              <a:rPr lang="ru-RU" b="1" spc="360" dirty="0">
                <a:latin typeface="Times New Roman"/>
                <a:cs typeface="Times New Roman"/>
              </a:rPr>
              <a:t> </a:t>
            </a:r>
            <a:r>
              <a:rPr lang="ru-RU" b="1" spc="-40" dirty="0">
                <a:latin typeface="Times New Roman"/>
                <a:cs typeface="Times New Roman"/>
              </a:rPr>
              <a:t>ПЛАТАМ</a:t>
            </a:r>
            <a:r>
              <a:rPr lang="ru-RU" b="1" spc="37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ARDUINO</a:t>
            </a:r>
            <a:endParaRPr lang="ru-RU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ru-RU" b="1" spc="-5" dirty="0">
                <a:latin typeface="Times New Roman"/>
                <a:cs typeface="Times New Roman"/>
              </a:rPr>
              <a:t>NANO</a:t>
            </a:r>
            <a:r>
              <a:rPr lang="ru-RU" b="1" spc="-1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-35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UNO.</a:t>
            </a:r>
            <a:endParaRPr lang="ru-RU" dirty="0">
              <a:latin typeface="Times New Roman"/>
              <a:cs typeface="Times New Roman"/>
            </a:endParaRPr>
          </a:p>
          <a:p>
            <a:pPr marL="652780" indent="-190500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652780" algn="l"/>
              </a:tabLst>
            </a:pPr>
            <a:r>
              <a:rPr lang="ru-RU" b="1" spc="-10" dirty="0">
                <a:latin typeface="Times New Roman"/>
                <a:cs typeface="Times New Roman"/>
              </a:rPr>
              <a:t>ПРОВЕСТИ</a:t>
            </a:r>
            <a:r>
              <a:rPr lang="ru-RU" b="1" spc="20" dirty="0">
                <a:latin typeface="Times New Roman"/>
                <a:cs typeface="Times New Roman"/>
              </a:rPr>
              <a:t> </a:t>
            </a:r>
            <a:r>
              <a:rPr lang="ru-RU" b="1" spc="-20" dirty="0">
                <a:latin typeface="Times New Roman"/>
                <a:cs typeface="Times New Roman"/>
              </a:rPr>
              <a:t>МОНТАЖ</a:t>
            </a:r>
            <a:r>
              <a:rPr lang="ru-RU" b="1" dirty="0">
                <a:latin typeface="Times New Roman"/>
                <a:cs typeface="Times New Roman"/>
              </a:rPr>
              <a:t> И</a:t>
            </a:r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25" dirty="0">
                <a:latin typeface="Times New Roman"/>
                <a:cs typeface="Times New Roman"/>
              </a:rPr>
              <a:t>ПРОГРАММИРОВАНИЕ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spc="-25" dirty="0">
                <a:latin typeface="Times New Roman"/>
                <a:cs typeface="Times New Roman"/>
              </a:rPr>
              <a:t>ДАТЧИКОВ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spc="-30" dirty="0">
                <a:latin typeface="Times New Roman"/>
                <a:cs typeface="Times New Roman"/>
              </a:rPr>
              <a:t>ПИРОМЕТРА</a:t>
            </a:r>
            <a:r>
              <a:rPr lang="ru-RU" b="1" spc="1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МЕТЕОСТАНЦИИ.</a:t>
            </a:r>
            <a:endParaRPr lang="ru-RU" dirty="0">
              <a:latin typeface="Times New Roman"/>
              <a:cs typeface="Times New Roman"/>
            </a:endParaRPr>
          </a:p>
          <a:p>
            <a:pPr marL="652780" indent="-190500">
              <a:lnSpc>
                <a:spcPct val="100000"/>
              </a:lnSpc>
              <a:buAutoNum type="arabicPeriod" startAt="3"/>
              <a:tabLst>
                <a:tab pos="652780" algn="l"/>
              </a:tabLst>
            </a:pPr>
            <a:r>
              <a:rPr lang="ru-RU" b="1" dirty="0">
                <a:latin typeface="Times New Roman"/>
                <a:cs typeface="Times New Roman"/>
              </a:rPr>
              <a:t>С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ПОМОЩЬЮ</a:t>
            </a:r>
            <a:r>
              <a:rPr lang="ru-RU" b="1" spc="-1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ЭТИХ</a:t>
            </a:r>
            <a:r>
              <a:rPr lang="ru-RU" b="1" spc="-15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ПРИБОРОВ</a:t>
            </a:r>
            <a:r>
              <a:rPr lang="ru-RU" b="1" spc="-15" dirty="0">
                <a:latin typeface="Times New Roman"/>
                <a:cs typeface="Times New Roman"/>
              </a:rPr>
              <a:t> ВЫПОЛНИТЬ</a:t>
            </a:r>
            <a:r>
              <a:rPr lang="ru-RU" b="1" spc="-10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ФИЗИЧЕСКИЕ</a:t>
            </a:r>
            <a:r>
              <a:rPr lang="ru-RU" b="1" spc="5" dirty="0">
                <a:latin typeface="Times New Roman"/>
                <a:cs typeface="Times New Roman"/>
              </a:rPr>
              <a:t> </a:t>
            </a:r>
            <a:r>
              <a:rPr lang="ru-RU" b="1" spc="-15" dirty="0">
                <a:latin typeface="Times New Roman"/>
                <a:cs typeface="Times New Roman"/>
              </a:rPr>
              <a:t>ИССЛЕДОВАНИЯ.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26311" y="451180"/>
            <a:ext cx="9740265" cy="183133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878205" marR="869315" algn="ctr">
              <a:lnSpc>
                <a:spcPts val="3460"/>
              </a:lnSpc>
              <a:spcBef>
                <a:spcPts val="535"/>
              </a:spcBef>
            </a:pPr>
            <a:r>
              <a:rPr sz="3200" b="1" i="1" spc="-20" dirty="0">
                <a:solidFill>
                  <a:srgbClr val="FF0000"/>
                </a:solidFill>
                <a:latin typeface="Calibri"/>
                <a:cs typeface="Calibri"/>
              </a:rPr>
              <a:t>ИЗГОТОВЛЕНИЕ</a:t>
            </a:r>
            <a:r>
              <a:rPr sz="3200" b="1" i="1" spc="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ЭЛЕКТРОННОГО</a:t>
            </a:r>
            <a:r>
              <a:rPr sz="3200" b="1" i="1" spc="1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20" dirty="0">
                <a:solidFill>
                  <a:srgbClr val="FF0000"/>
                </a:solidFill>
                <a:latin typeface="Calibri"/>
                <a:cs typeface="Calibri"/>
              </a:rPr>
              <a:t>ПИРОМЕТРА </a:t>
            </a:r>
            <a:r>
              <a:rPr sz="3200" b="1" i="1" spc="-7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10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3200" b="1" i="1" spc="1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0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АЗЕ</a:t>
            </a:r>
            <a:r>
              <a:rPr sz="3200" b="1" i="1" spc="10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9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ОМПОН</a:t>
            </a:r>
            <a:r>
              <a:rPr sz="3200" b="1" i="1" spc="-15" dirty="0">
                <a:solidFill>
                  <a:srgbClr val="FF0000"/>
                </a:solidFill>
                <a:latin typeface="Calibri"/>
                <a:cs typeface="Calibri"/>
              </a:rPr>
              <a:t>Е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Н</a:t>
            </a:r>
            <a:r>
              <a:rPr sz="3200" b="1" i="1" spc="-7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3200" b="1" i="1" spc="1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45" dirty="0">
                <a:solidFill>
                  <a:srgbClr val="FF0000"/>
                </a:solidFill>
                <a:latin typeface="Arial"/>
                <a:cs typeface="Arial"/>
              </a:rPr>
              <a:t>ARDUINO</a:t>
            </a:r>
            <a:r>
              <a:rPr sz="3200" b="1" i="1" spc="-5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b="1" i="1" spc="-225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ts val="3210"/>
              </a:lnSpc>
            </a:pP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3200" b="1" i="1" spc="1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25" dirty="0">
                <a:solidFill>
                  <a:srgbClr val="FF0000"/>
                </a:solidFill>
                <a:latin typeface="Calibri"/>
                <a:cs typeface="Calibri"/>
              </a:rPr>
              <a:t>ЕГО</a:t>
            </a:r>
            <a:r>
              <a:rPr sz="3200" b="1" i="1" spc="1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5" dirty="0">
                <a:solidFill>
                  <a:srgbClr val="FF0000"/>
                </a:solidFill>
                <a:latin typeface="Calibri"/>
                <a:cs typeface="Calibri"/>
              </a:rPr>
              <a:t>ПРИМЕНЕНИЕ</a:t>
            </a:r>
            <a:r>
              <a:rPr sz="3200" b="1" i="1" spc="1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3200" b="1" i="1" spc="1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10" dirty="0">
                <a:solidFill>
                  <a:srgbClr val="FF0000"/>
                </a:solidFill>
                <a:latin typeface="Calibri"/>
                <a:cs typeface="Calibri"/>
              </a:rPr>
              <a:t>ФИЗИЧЕСКИХ</a:t>
            </a:r>
            <a:r>
              <a:rPr sz="3200" b="1" i="1" spc="1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30" dirty="0">
                <a:solidFill>
                  <a:srgbClr val="FF0000"/>
                </a:solidFill>
                <a:latin typeface="Calibri"/>
                <a:cs typeface="Calibri"/>
              </a:rPr>
              <a:t>ИССЛЕДОВАНИЯХ</a:t>
            </a:r>
            <a:r>
              <a:rPr sz="3200" b="1" i="1" spc="-30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ts val="3650"/>
              </a:lnSpc>
            </a:pPr>
            <a:r>
              <a:rPr sz="3200" b="1" i="1" spc="-25" dirty="0">
                <a:solidFill>
                  <a:srgbClr val="006FC0"/>
                </a:solidFill>
                <a:latin typeface="Calibri"/>
                <a:cs typeface="Calibri"/>
              </a:rPr>
              <a:t>АВТОР</a:t>
            </a:r>
            <a:r>
              <a:rPr sz="3200" b="1" i="1" spc="9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200" b="1" i="1" spc="-80" dirty="0">
                <a:solidFill>
                  <a:srgbClr val="006FC0"/>
                </a:solidFill>
                <a:latin typeface="Calibri"/>
                <a:cs typeface="Calibri"/>
              </a:rPr>
              <a:t>ПРОЕКТА</a:t>
            </a:r>
            <a:r>
              <a:rPr sz="3200" b="1" i="1" spc="-80" dirty="0">
                <a:solidFill>
                  <a:srgbClr val="006FC0"/>
                </a:solidFill>
                <a:latin typeface="Arial"/>
                <a:cs typeface="Arial"/>
              </a:rPr>
              <a:t>:</a:t>
            </a:r>
            <a:r>
              <a:rPr sz="3200" b="1" i="1" spc="-6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3200" b="1" i="1" dirty="0">
                <a:solidFill>
                  <a:srgbClr val="006FC0"/>
                </a:solidFill>
                <a:latin typeface="Calibri"/>
                <a:cs typeface="Calibri"/>
              </a:rPr>
              <a:t>ПЕРЕВЕДЕНЦЕВ</a:t>
            </a:r>
            <a:r>
              <a:rPr sz="3200" b="1" i="1" spc="8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200" b="1" i="1" spc="-65" dirty="0">
                <a:solidFill>
                  <a:srgbClr val="006FC0"/>
                </a:solidFill>
                <a:latin typeface="Calibri"/>
                <a:cs typeface="Calibri"/>
              </a:rPr>
              <a:t>ЕГОР</a:t>
            </a:r>
            <a:r>
              <a:rPr sz="3200" b="1" i="1" spc="-65" dirty="0">
                <a:solidFill>
                  <a:srgbClr val="006FC0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5200" y="2630423"/>
            <a:ext cx="5181600" cy="40248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31519" y="414654"/>
            <a:ext cx="10617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ИЗУЧЕНИЕ</a:t>
            </a:r>
            <a:r>
              <a:rPr sz="24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ЭЛЕКТРИЧЕСКОЙ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СХЕМЫ</a:t>
            </a:r>
            <a:r>
              <a:rPr sz="24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FF0000"/>
                </a:solidFill>
                <a:latin typeface="Times New Roman"/>
                <a:cs typeface="Times New Roman"/>
              </a:rPr>
              <a:t>ЭЛЕКТРОННОГО</a:t>
            </a:r>
            <a:r>
              <a:rPr sz="24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FF0000"/>
                </a:solidFill>
                <a:latin typeface="Times New Roman"/>
                <a:cs typeface="Times New Roman"/>
              </a:rPr>
              <a:t>ПИРОМЕТРА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883918"/>
            <a:ext cx="12191999" cy="59573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8553" y="774319"/>
            <a:ext cx="112071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0000"/>
                </a:solidFill>
              </a:rPr>
              <a:t>МОДЕЛИРОВАНИЕ</a:t>
            </a:r>
            <a:r>
              <a:rPr sz="2400" spc="70" dirty="0">
                <a:solidFill>
                  <a:srgbClr val="FF0000"/>
                </a:solidFill>
              </a:rPr>
              <a:t> </a:t>
            </a:r>
            <a:r>
              <a:rPr sz="2400" spc="-20" dirty="0">
                <a:solidFill>
                  <a:srgbClr val="FF0000"/>
                </a:solidFill>
              </a:rPr>
              <a:t>КОРПУСА</a:t>
            </a:r>
            <a:r>
              <a:rPr sz="2400" spc="100" dirty="0">
                <a:solidFill>
                  <a:srgbClr val="FF0000"/>
                </a:solidFill>
              </a:rPr>
              <a:t> </a:t>
            </a:r>
            <a:r>
              <a:rPr sz="2400" dirty="0">
                <a:solidFill>
                  <a:srgbClr val="FF0000"/>
                </a:solidFill>
              </a:rPr>
              <a:t>И</a:t>
            </a:r>
            <a:r>
              <a:rPr sz="2400" spc="95" dirty="0">
                <a:solidFill>
                  <a:srgbClr val="FF0000"/>
                </a:solidFill>
              </a:rPr>
              <a:t> </a:t>
            </a:r>
            <a:r>
              <a:rPr sz="2400" spc="-30" dirty="0">
                <a:solidFill>
                  <a:srgbClr val="FF0000"/>
                </a:solidFill>
              </a:rPr>
              <a:t>ПОДГОТОВКА</a:t>
            </a:r>
            <a:r>
              <a:rPr sz="2400" spc="95" dirty="0">
                <a:solidFill>
                  <a:srgbClr val="FF0000"/>
                </a:solidFill>
              </a:rPr>
              <a:t> </a:t>
            </a:r>
            <a:r>
              <a:rPr sz="2400" dirty="0">
                <a:solidFill>
                  <a:srgbClr val="FF0000"/>
                </a:solidFill>
              </a:rPr>
              <a:t>К</a:t>
            </a:r>
            <a:r>
              <a:rPr sz="2400" spc="100" dirty="0">
                <a:solidFill>
                  <a:srgbClr val="FF0000"/>
                </a:solidFill>
              </a:rPr>
              <a:t> </a:t>
            </a:r>
            <a:r>
              <a:rPr sz="2400" spc="-35" dirty="0">
                <a:solidFill>
                  <a:srgbClr val="FF0000"/>
                </a:solidFill>
              </a:rPr>
              <a:t>РАСПЕЧАТЫВАНИЮ</a:t>
            </a:r>
            <a:r>
              <a:rPr sz="2400" spc="100" dirty="0">
                <a:solidFill>
                  <a:srgbClr val="FF0000"/>
                </a:solidFill>
              </a:rPr>
              <a:t> </a:t>
            </a:r>
            <a:r>
              <a:rPr sz="2400" spc="-5" dirty="0">
                <a:solidFill>
                  <a:srgbClr val="FF0000"/>
                </a:solidFill>
              </a:rPr>
              <a:t>НА</a:t>
            </a:r>
            <a:r>
              <a:rPr sz="2400" spc="95" dirty="0">
                <a:solidFill>
                  <a:srgbClr val="FF0000"/>
                </a:solidFill>
              </a:rPr>
              <a:t> </a:t>
            </a:r>
            <a:r>
              <a:rPr sz="2400" spc="-35" dirty="0">
                <a:solidFill>
                  <a:srgbClr val="FF0000"/>
                </a:solidFill>
                <a:latin typeface="Arial"/>
                <a:cs typeface="Arial"/>
              </a:rPr>
              <a:t>3D-</a:t>
            </a:r>
            <a:r>
              <a:rPr sz="2400" spc="-35" dirty="0">
                <a:solidFill>
                  <a:srgbClr val="FF0000"/>
                </a:solidFill>
              </a:rPr>
              <a:t>ПРИНТЕРЕ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2205227"/>
            <a:ext cx="3017520" cy="38877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2200" y="2205227"/>
            <a:ext cx="53340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62252" y="889254"/>
            <a:ext cx="96685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5" dirty="0">
                <a:solidFill>
                  <a:srgbClr val="FF0000"/>
                </a:solidFill>
              </a:rPr>
              <a:t>РАСПЕЧАТКА</a:t>
            </a:r>
            <a:r>
              <a:rPr sz="2800" spc="170" dirty="0">
                <a:solidFill>
                  <a:srgbClr val="FF0000"/>
                </a:solidFill>
              </a:rPr>
              <a:t> </a:t>
            </a:r>
            <a:r>
              <a:rPr sz="2800" spc="-30" dirty="0">
                <a:solidFill>
                  <a:srgbClr val="FF0000"/>
                </a:solidFill>
              </a:rPr>
              <a:t>КОРПУСА</a:t>
            </a:r>
            <a:r>
              <a:rPr sz="2800" spc="125" dirty="0">
                <a:solidFill>
                  <a:srgbClr val="FF0000"/>
                </a:solidFill>
              </a:rPr>
              <a:t> </a:t>
            </a:r>
            <a:r>
              <a:rPr sz="2800" spc="-5" dirty="0">
                <a:solidFill>
                  <a:srgbClr val="FF0000"/>
                </a:solidFill>
              </a:rPr>
              <a:t>ИЗ</a:t>
            </a:r>
            <a:r>
              <a:rPr sz="2800" spc="114" dirty="0">
                <a:solidFill>
                  <a:srgbClr val="FF0000"/>
                </a:solidFill>
              </a:rPr>
              <a:t> </a:t>
            </a:r>
            <a:r>
              <a:rPr sz="2800" spc="-25" dirty="0">
                <a:solidFill>
                  <a:srgbClr val="FF0000"/>
                </a:solidFill>
                <a:latin typeface="Times New Roman"/>
                <a:cs typeface="Times New Roman"/>
              </a:rPr>
              <a:t>ПЛАСТИКА</a:t>
            </a:r>
            <a:r>
              <a:rPr sz="28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PLA</a:t>
            </a:r>
            <a:r>
              <a:rPr sz="2800" spc="-1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</a:rPr>
              <a:t>НА</a:t>
            </a:r>
            <a:r>
              <a:rPr sz="2800" spc="120" dirty="0">
                <a:solidFill>
                  <a:srgbClr val="FF0000"/>
                </a:solidFill>
              </a:rPr>
              <a:t> </a:t>
            </a:r>
            <a:r>
              <a:rPr sz="2800" spc="-40" dirty="0">
                <a:solidFill>
                  <a:srgbClr val="FF0000"/>
                </a:solidFill>
                <a:latin typeface="Arial"/>
                <a:cs typeface="Arial"/>
              </a:rPr>
              <a:t>3D-</a:t>
            </a:r>
            <a:r>
              <a:rPr sz="2800" spc="-40" dirty="0">
                <a:solidFill>
                  <a:srgbClr val="FF0000"/>
                </a:solidFill>
              </a:rPr>
              <a:t>ПРИНТЕРЕ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2205227"/>
            <a:ext cx="5334000" cy="40005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2200" y="2205227"/>
            <a:ext cx="53340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8664" y="155270"/>
            <a:ext cx="10551795" cy="95376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581910" marR="5080" indent="-2569845">
              <a:lnSpc>
                <a:spcPts val="3460"/>
              </a:lnSpc>
              <a:spcBef>
                <a:spcPts val="535"/>
              </a:spcBef>
              <a:tabLst>
                <a:tab pos="1469390" algn="l"/>
              </a:tabLst>
            </a:pPr>
            <a:r>
              <a:rPr dirty="0">
                <a:solidFill>
                  <a:srgbClr val="FF0000"/>
                </a:solidFill>
              </a:rPr>
              <a:t>ПАЙКА	</a:t>
            </a:r>
            <a:r>
              <a:rPr spc="-50" dirty="0">
                <a:solidFill>
                  <a:srgbClr val="FF0000"/>
                </a:solidFill>
              </a:rPr>
              <a:t>КОНТАКТОВ</a:t>
            </a:r>
            <a:r>
              <a:rPr spc="-50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r>
              <a:rPr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FF0000"/>
                </a:solidFill>
              </a:rPr>
              <a:t>СБОРКА</a:t>
            </a:r>
            <a:r>
              <a:rPr spc="105" dirty="0">
                <a:solidFill>
                  <a:srgbClr val="FF0000"/>
                </a:solidFill>
              </a:rPr>
              <a:t> </a:t>
            </a:r>
            <a:r>
              <a:rPr spc="-10" dirty="0">
                <a:solidFill>
                  <a:srgbClr val="FF0000"/>
                </a:solidFill>
              </a:rPr>
              <a:t>КОМПЛЕКТУЮЩИХ</a:t>
            </a:r>
            <a:r>
              <a:rPr spc="12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СХЕМЫ</a:t>
            </a:r>
            <a:r>
              <a:rPr spc="12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И </a:t>
            </a:r>
            <a:r>
              <a:rPr spc="-705" dirty="0">
                <a:solidFill>
                  <a:srgbClr val="FF0000"/>
                </a:solidFill>
              </a:rPr>
              <a:t> </a:t>
            </a:r>
            <a:r>
              <a:rPr spc="-15" dirty="0">
                <a:solidFill>
                  <a:srgbClr val="FF0000"/>
                </a:solidFill>
              </a:rPr>
              <a:t>ПРОГРАММИРОВАНИЕ</a:t>
            </a:r>
            <a:r>
              <a:rPr spc="90" dirty="0">
                <a:solidFill>
                  <a:srgbClr val="FF0000"/>
                </a:solidFill>
              </a:rPr>
              <a:t> </a:t>
            </a:r>
            <a:r>
              <a:rPr spc="-45" dirty="0">
                <a:solidFill>
                  <a:srgbClr val="FF0000"/>
                </a:solidFill>
              </a:rPr>
              <a:t>ПЛАТЫ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2133600"/>
            <a:ext cx="10668000" cy="41468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3899" y="273557"/>
            <a:ext cx="994346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dirty="0"/>
              <a:t>ПРИМЕНЕНИЕ</a:t>
            </a:r>
            <a:r>
              <a:rPr sz="2900" spc="60" dirty="0"/>
              <a:t> </a:t>
            </a:r>
            <a:r>
              <a:rPr sz="2900" spc="-20" dirty="0"/>
              <a:t>ПИРОМЕТРА</a:t>
            </a:r>
            <a:r>
              <a:rPr sz="2900" spc="85" dirty="0"/>
              <a:t> </a:t>
            </a:r>
            <a:r>
              <a:rPr sz="2900" dirty="0"/>
              <a:t>В</a:t>
            </a:r>
            <a:r>
              <a:rPr sz="2900" spc="130" dirty="0"/>
              <a:t> </a:t>
            </a:r>
            <a:r>
              <a:rPr sz="2900" spc="-10" dirty="0"/>
              <a:t>ФИЗИЧЕСКИХ</a:t>
            </a:r>
            <a:r>
              <a:rPr sz="2900" spc="95" dirty="0"/>
              <a:t> </a:t>
            </a:r>
            <a:r>
              <a:rPr sz="2900" spc="-15" dirty="0"/>
              <a:t>ИССЛЕДОВАНИЯХ</a:t>
            </a:r>
            <a:r>
              <a:rPr sz="2900" spc="-15" dirty="0">
                <a:latin typeface="Arial"/>
                <a:cs typeface="Arial"/>
              </a:rPr>
              <a:t>.</a:t>
            </a:r>
            <a:endParaRPr sz="29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5383" y="1069339"/>
            <a:ext cx="10582275" cy="467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spc="-65" dirty="0">
                <a:solidFill>
                  <a:srgbClr val="FF0000"/>
                </a:solidFill>
                <a:latin typeface="Arial"/>
                <a:cs typeface="Arial"/>
              </a:rPr>
              <a:t>1.</a:t>
            </a:r>
            <a:r>
              <a:rPr sz="2900" b="1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FF0000"/>
                </a:solidFill>
                <a:latin typeface="Calibri"/>
                <a:cs typeface="Calibri"/>
              </a:rPr>
              <a:t>ИЗМЕРЕНИЕ</a:t>
            </a:r>
            <a:r>
              <a:rPr sz="2900" b="1" spc="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900" b="1" spc="-35" dirty="0">
                <a:solidFill>
                  <a:srgbClr val="FF0000"/>
                </a:solidFill>
                <a:latin typeface="Calibri"/>
                <a:cs typeface="Calibri"/>
              </a:rPr>
              <a:t>ТЕМПЕРАТУРЫ</a:t>
            </a:r>
            <a:r>
              <a:rPr sz="2900" b="1" spc="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FF0000"/>
                </a:solidFill>
                <a:latin typeface="Calibri"/>
                <a:cs typeface="Calibri"/>
              </a:rPr>
              <a:t>НАГРЕВАНИЯ</a:t>
            </a:r>
            <a:r>
              <a:rPr sz="2900" b="1" spc="10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2900" b="1" spc="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FF0000"/>
                </a:solidFill>
                <a:latin typeface="Calibri"/>
                <a:cs typeface="Calibri"/>
              </a:rPr>
              <a:t>ПЛАВЛЕНИЯ</a:t>
            </a:r>
            <a:r>
              <a:rPr sz="2900" b="1" spc="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900" b="1" spc="-50" dirty="0">
                <a:solidFill>
                  <a:srgbClr val="FF0000"/>
                </a:solidFill>
                <a:latin typeface="Calibri"/>
                <a:cs typeface="Calibri"/>
              </a:rPr>
              <a:t>СНЕГА</a:t>
            </a:r>
            <a:r>
              <a:rPr sz="2900" b="1" spc="-50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1827276"/>
            <a:ext cx="12192000" cy="5035550"/>
            <a:chOff x="0" y="1827276"/>
            <a:chExt cx="12192000" cy="503555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827276"/>
              <a:ext cx="4945379" cy="503072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945380" y="1827276"/>
              <a:ext cx="7246620" cy="5031105"/>
            </a:xfrm>
            <a:custGeom>
              <a:avLst/>
              <a:gdLst/>
              <a:ahLst/>
              <a:cxnLst/>
              <a:rect l="l" t="t" r="r" b="b"/>
              <a:pathLst>
                <a:path w="7246620" h="5031105">
                  <a:moveTo>
                    <a:pt x="7246619" y="0"/>
                  </a:moveTo>
                  <a:lnTo>
                    <a:pt x="0" y="0"/>
                  </a:lnTo>
                  <a:lnTo>
                    <a:pt x="0" y="5030721"/>
                  </a:lnTo>
                  <a:lnTo>
                    <a:pt x="7246619" y="5030721"/>
                  </a:lnTo>
                  <a:lnTo>
                    <a:pt x="72466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01995" y="1935480"/>
              <a:ext cx="6763511" cy="492251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301995" y="1935480"/>
              <a:ext cx="6764020" cy="4922520"/>
            </a:xfrm>
            <a:custGeom>
              <a:avLst/>
              <a:gdLst/>
              <a:ahLst/>
              <a:cxnLst/>
              <a:rect l="l" t="t" r="r" b="b"/>
              <a:pathLst>
                <a:path w="6764020" h="4922520">
                  <a:moveTo>
                    <a:pt x="0" y="4271772"/>
                  </a:moveTo>
                  <a:lnTo>
                    <a:pt x="6763511" y="4271772"/>
                  </a:lnTo>
                </a:path>
                <a:path w="6764020" h="4922520">
                  <a:moveTo>
                    <a:pt x="0" y="3416808"/>
                  </a:moveTo>
                  <a:lnTo>
                    <a:pt x="6763511" y="3416808"/>
                  </a:lnTo>
                </a:path>
                <a:path w="6764020" h="4922520">
                  <a:moveTo>
                    <a:pt x="0" y="2561844"/>
                  </a:moveTo>
                  <a:lnTo>
                    <a:pt x="6763511" y="2561844"/>
                  </a:lnTo>
                </a:path>
                <a:path w="6764020" h="4922520">
                  <a:moveTo>
                    <a:pt x="0" y="1708404"/>
                  </a:moveTo>
                  <a:lnTo>
                    <a:pt x="6763511" y="1708404"/>
                  </a:lnTo>
                </a:path>
                <a:path w="6764020" h="4922520">
                  <a:moveTo>
                    <a:pt x="0" y="853440"/>
                  </a:moveTo>
                  <a:lnTo>
                    <a:pt x="6763511" y="853440"/>
                  </a:lnTo>
                </a:path>
                <a:path w="6764020" h="4922520">
                  <a:moveTo>
                    <a:pt x="0" y="0"/>
                  </a:moveTo>
                  <a:lnTo>
                    <a:pt x="6763511" y="0"/>
                  </a:lnTo>
                </a:path>
                <a:path w="6764020" h="4922520">
                  <a:moveTo>
                    <a:pt x="0" y="0"/>
                  </a:moveTo>
                  <a:lnTo>
                    <a:pt x="0" y="4922518"/>
                  </a:lnTo>
                </a:path>
                <a:path w="6764020" h="4922520">
                  <a:moveTo>
                    <a:pt x="1351787" y="0"/>
                  </a:moveTo>
                  <a:lnTo>
                    <a:pt x="1351787" y="4922518"/>
                  </a:lnTo>
                </a:path>
                <a:path w="6764020" h="4922520">
                  <a:moveTo>
                    <a:pt x="2705100" y="0"/>
                  </a:moveTo>
                  <a:lnTo>
                    <a:pt x="2705100" y="4922518"/>
                  </a:lnTo>
                </a:path>
                <a:path w="6764020" h="4922520">
                  <a:moveTo>
                    <a:pt x="4058411" y="0"/>
                  </a:moveTo>
                  <a:lnTo>
                    <a:pt x="4058411" y="4922518"/>
                  </a:lnTo>
                </a:path>
                <a:path w="6764020" h="4922520">
                  <a:moveTo>
                    <a:pt x="5410200" y="0"/>
                  </a:moveTo>
                  <a:lnTo>
                    <a:pt x="5410200" y="4922518"/>
                  </a:lnTo>
                </a:path>
                <a:path w="6764020" h="4922520">
                  <a:moveTo>
                    <a:pt x="6763511" y="0"/>
                  </a:moveTo>
                  <a:lnTo>
                    <a:pt x="6763511" y="4922518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977889" y="1934718"/>
              <a:ext cx="5410200" cy="4272280"/>
            </a:xfrm>
            <a:custGeom>
              <a:avLst/>
              <a:gdLst/>
              <a:ahLst/>
              <a:cxnLst/>
              <a:rect l="l" t="t" r="r" b="b"/>
              <a:pathLst>
                <a:path w="5410200" h="4272280">
                  <a:moveTo>
                    <a:pt x="0" y="4271772"/>
                  </a:moveTo>
                  <a:lnTo>
                    <a:pt x="1353312" y="1708404"/>
                  </a:lnTo>
                  <a:lnTo>
                    <a:pt x="2705100" y="0"/>
                  </a:lnTo>
                  <a:lnTo>
                    <a:pt x="4058412" y="0"/>
                  </a:lnTo>
                  <a:lnTo>
                    <a:pt x="5410200" y="0"/>
                  </a:lnTo>
                </a:path>
              </a:pathLst>
            </a:custGeom>
            <a:ln w="22859">
              <a:solidFill>
                <a:srgbClr val="E24A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029327" y="6086347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-5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29327" y="5231638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-4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29327" y="4377308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-3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29327" y="3522726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-2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029327" y="2668015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-1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79872" y="1813686"/>
            <a:ext cx="1098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585858"/>
                </a:solidFill>
                <a:latin typeface="Microsoft Sans Serif"/>
                <a:cs typeface="Microsoft Sans Serif"/>
              </a:rPr>
              <a:t>0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83607" y="4064268"/>
            <a:ext cx="177800" cy="8718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spc="-5" dirty="0">
                <a:solidFill>
                  <a:srgbClr val="585858"/>
                </a:solidFill>
                <a:latin typeface="Calibri"/>
                <a:cs typeface="Calibri"/>
              </a:rPr>
              <a:t>температура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945379" y="1827276"/>
            <a:ext cx="7246620" cy="5031105"/>
          </a:xfrm>
          <a:custGeom>
            <a:avLst/>
            <a:gdLst/>
            <a:ahLst/>
            <a:cxnLst/>
            <a:rect l="l" t="t" r="r" b="b"/>
            <a:pathLst>
              <a:path w="7246620" h="5031105">
                <a:moveTo>
                  <a:pt x="7246619" y="0"/>
                </a:moveTo>
                <a:lnTo>
                  <a:pt x="0" y="0"/>
                </a:lnTo>
                <a:lnTo>
                  <a:pt x="0" y="5030721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820</Words>
  <Application>Microsoft Office PowerPoint</Application>
  <PresentationFormat>Широкоэкранный</PresentationFormat>
  <Paragraphs>147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Arial MT</vt:lpstr>
      <vt:lpstr>Calibri</vt:lpstr>
      <vt:lpstr>Microsoft Sans Serif</vt:lpstr>
      <vt:lpstr>Symbol</vt:lpstr>
      <vt:lpstr>Times New Roman</vt:lpstr>
      <vt:lpstr>Office Theme</vt:lpstr>
      <vt:lpstr>ИЗГОТОВЛЕНИЕ ЭЛЕКТРОННЫХ ПИРОМЕТРА И МЕТЕОСТАНЦИИ  НА БАЗЕ КОМПОНЕНТОВ ARDUINO , ИХ ПРИМЕНЕНИЕ В ФИЗИЧЕСКИХ ИССЛЕДОВАНИЯХ.</vt:lpstr>
      <vt:lpstr> Одними из ключевых принципов в Управлении системой  «Умный город» является - повышение конкурентоспособности российских городов,   ориентация на человека;   создание комфортной и безопасной среды; акцент на экономическую эффективность.</vt:lpstr>
      <vt:lpstr>Цель работы</vt:lpstr>
      <vt:lpstr>Презентация PowerPoint</vt:lpstr>
      <vt:lpstr>ИЗУЧЕНИЕ ЭЛЕКТРИЧЕСКОЙ СХЕМЫ ЭЛЕКТРОННОГО ПИРОМЕТРА</vt:lpstr>
      <vt:lpstr>МОДЕЛИРОВАНИЕ КОРПУСА И ПОДГОТОВКА К РАСПЕЧАТЫВАНИЮ НА 3D-ПРИНТЕРЕ</vt:lpstr>
      <vt:lpstr>РАСПЕЧАТКА КОРПУСА ИЗ ПЛАСТИКА PLA НА 3D-ПРИНТЕРЕ</vt:lpstr>
      <vt:lpstr>ПАЙКА КОНТАКТОВ, СБОРКА КОМПЛЕКТУЮЩИХ СХЕМЫ И  ПРОГРАММИРОВАНИЕ ПЛАТЫ</vt:lpstr>
      <vt:lpstr>ПРИМЕНЕНИЕ ПИРОМЕТРА В ФИЗИЧЕСКИХ ИССЛЕДОВАНИЯХ.</vt:lpstr>
      <vt:lpstr>ИЗМЕРЕНИЕ ТЕМПЕРАТУРЫ НАГРЕВАНИЯ И КИПЕНИЯ ВОДЫ</vt:lpstr>
      <vt:lpstr>ИЗМЕРЕНИЕ ТЕМПЕРАТУРЫ БАТАРЕЙ ОТОПЛЕНИЯ  ШКОЛЫ</vt:lpstr>
      <vt:lpstr>ЭКОНОМИЧЕСКИЙ РАСЧЁТ на 2020год</vt:lpstr>
      <vt:lpstr>Презентация PowerPoint</vt:lpstr>
      <vt:lpstr> </vt:lpstr>
      <vt:lpstr>ПОДКЛЮЧЕНИЕ ДАТЧИКОВ К ПЛАТЕ ARDUINO UNO</vt:lpstr>
      <vt:lpstr>МОДЕЛИРОВАНИЕ КОРПУСА МЕТЕОСТАНЦИИ И ПОДГОТОВКА К  РАСПЕЧАТЫВАНИЮ НА 3D-ПРИНТЕРЕ</vt:lpstr>
      <vt:lpstr>Презентация PowerPoint</vt:lpstr>
      <vt:lpstr>СБОРКА МЕТЕОСТАНЦИИ, ПРОГРАММИРОВАНИЕ ПЛАТЫ</vt:lpstr>
      <vt:lpstr>ПРИМЕНЕНИЕ МЕТЕОСТАНЦИИ В ФИЗИЧЕСКИХ ИССЛЕДОВАНИЯХ.</vt:lpstr>
      <vt:lpstr>ИЗМЕРЕНИЕ КОНЦЕНТРАЦИИ УГЛЕКИСЛОГО ГАЗА В КАБИНЕТАХ ШКОЛЫ</vt:lpstr>
      <vt:lpstr>ЭКОНОМИЧЕСКИЙ РАСЧЁТ</vt:lpstr>
      <vt:lpstr>ЗАКЛЮЧЕНИЕ</vt:lpstr>
      <vt:lpstr>Робот-санитайзер</vt:lpstr>
      <vt:lpstr>СПИСОК ЛИТЕРАТУРЫ И ИНТЕРНЕТ – РЕСУРСОВ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теме  применение элементов электронного термометра-датчиков Arduino на макете термометра</dc:title>
  <dc:creator>УсмановаС.Т.</dc:creator>
  <cp:lastModifiedBy>Сергей Дубовик</cp:lastModifiedBy>
  <cp:revision>5</cp:revision>
  <dcterms:created xsi:type="dcterms:W3CDTF">2022-03-16T17:05:59Z</dcterms:created>
  <dcterms:modified xsi:type="dcterms:W3CDTF">2022-10-01T06:23:27Z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2022-02-11T00:00:00Z</vt:filetime>
  </property>
  <property fmtid="{D5CDD505-2E9C-101B-9397-08002B2CF9AE}" pid="3" name="Creator">
    <vt:lpwstr>Microsoft PowerPoint v16</vt:lpwstr>
  </property>
  <property fmtid="{D5CDD505-2E9C-101B-9397-08002B2CF9AE}" pid="4" name="LastSaved">
    <vt:filetime>2022-03-16T00:00:00Z</vt:filetime>
  </property>
</Properties>
</file>