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6" r:id="rId2"/>
    <p:sldId id="258" r:id="rId3"/>
    <p:sldId id="261" r:id="rId4"/>
    <p:sldId id="259" r:id="rId5"/>
    <p:sldId id="262" r:id="rId6"/>
    <p:sldId id="263" r:id="rId7"/>
    <p:sldId id="257" r:id="rId8"/>
    <p:sldId id="264" r:id="rId9"/>
    <p:sldId id="266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5" autoAdjust="0"/>
    <p:restoredTop sz="97436" autoAdjust="0"/>
  </p:normalViewPr>
  <p:slideViewPr>
    <p:cSldViewPr>
      <p:cViewPr varScale="1">
        <p:scale>
          <a:sx n="70" d="100"/>
          <a:sy n="70" d="100"/>
        </p:scale>
        <p:origin x="139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CF0E6-8ADE-4C9A-BDD8-79FE93D571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AE5C3-0E93-4ED8-8F55-5320E56534F9}" type="datetimeFigureOut">
              <a:rPr lang="ru-RU"/>
              <a:pPr>
                <a:defRPr/>
              </a:pPr>
              <a:t>27.02.2018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FD29C-BD71-4066-8846-CC51C2423D60}" type="datetimeFigureOut">
              <a:rPr lang="ru-RU"/>
              <a:pPr>
                <a:defRPr/>
              </a:pPr>
              <a:t>27.02.2018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97CC4-5115-43CA-BA50-068215434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9E2F9-5A35-4093-95DB-B7E4A1ECD755}" type="datetimeFigureOut">
              <a:rPr lang="ru-RU"/>
              <a:pPr>
                <a:defRPr/>
              </a:pPr>
              <a:t>27.02.2018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2997B-F95B-4D3F-B510-096B97E66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8E528-7072-4FD3-B336-BDC862136148}" type="datetimeFigureOut">
              <a:rPr lang="ru-RU"/>
              <a:pPr>
                <a:defRPr/>
              </a:pPr>
              <a:t>27.02.2018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5E7C3-CDEE-44CB-8110-81AD4B5A3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C65E4-B1C0-4FFC-98F6-E649F8925592}" type="datetimeFigureOut">
              <a:rPr lang="ru-RU"/>
              <a:pPr>
                <a:defRPr/>
              </a:pPr>
              <a:t>27.02.2018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6A424-FD69-4D45-9F26-7EB9798CD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47537-2DDB-4E03-90E7-4917E8F4744B}" type="datetimeFigureOut">
              <a:rPr lang="ru-RU"/>
              <a:pPr>
                <a:defRPr/>
              </a:pPr>
              <a:t>27.02.2018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5A38C-B225-41BB-BB86-00FD7BE76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2BD83-C81A-44C0-9949-93532B3C1DC4}" type="datetimeFigureOut">
              <a:rPr lang="ru-RU"/>
              <a:pPr>
                <a:defRPr/>
              </a:pPr>
              <a:t>27.02.2018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21B46-E082-416D-A519-B80781B60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78F0C-C4AE-4338-80BB-DB8D52280850}" type="datetimeFigureOut">
              <a:rPr lang="ru-RU"/>
              <a:pPr>
                <a:defRPr/>
              </a:pPr>
              <a:t>27.02.2018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7C00F-18D9-4E4A-ACC4-58B37C5EB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E8BAA-E0F6-441B-B6A5-7377B8A0506B}" type="datetimeFigureOut">
              <a:rPr lang="ru-RU"/>
              <a:pPr>
                <a:defRPr/>
              </a:pPr>
              <a:t>27.02.2018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EB5E1-E308-47BF-B9B9-41D3ED366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8DC0B-FF7D-4931-84BB-B8C376998BD0}" type="datetimeFigureOut">
              <a:rPr lang="ru-RU"/>
              <a:pPr>
                <a:defRPr/>
              </a:pPr>
              <a:t>27.02.2018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CF629-688B-49F6-BCBD-CC5CA51CE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B058F-18EF-4CCB-96CD-CB9E9FB27EEC}" type="datetimeFigureOut">
              <a:rPr lang="ru-RU"/>
              <a:pPr>
                <a:defRPr/>
              </a:pPr>
              <a:t>27.02.2018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D9E9C-55F1-467E-B793-F4CCE0573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01166BFA-9238-4FC9-83C5-D1629A8A13FD}" type="datetimeFigureOut">
              <a:rPr lang="ru-RU"/>
              <a:pPr>
                <a:defRPr/>
              </a:pPr>
              <a:t>27.02.2018</a:t>
            </a:fld>
            <a:endParaRPr lang="ru-RU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0C68B61B-2833-4D6C-9044-0AB9C4A95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87" r:id="rId2"/>
    <p:sldLayoutId id="2147483686" r:id="rId3"/>
    <p:sldLayoutId id="2147483685" r:id="rId4"/>
    <p:sldLayoutId id="2147483684" r:id="rId5"/>
    <p:sldLayoutId id="2147483683" r:id="rId6"/>
    <p:sldLayoutId id="2147483682" r:id="rId7"/>
    <p:sldLayoutId id="2147483681" r:id="rId8"/>
    <p:sldLayoutId id="2147483680" r:id="rId9"/>
    <p:sldLayoutId id="2147483679" r:id="rId10"/>
    <p:sldLayoutId id="2147483678" r:id="rId11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63" y="2143125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000" b="1" i="1" u="sng">
                <a:latin typeface="Georgia" pitchFamily="18" charset="0"/>
              </a:rPr>
              <a:t>Гормоны.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25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2875" y="428625"/>
            <a:ext cx="8501063" cy="6215063"/>
          </a:xfrm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ru-RU" sz="3600" b="1" i="1" u="sng"/>
              <a:t>По химическому строению гормоны делят на: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sz="3600">
                <a:solidFill>
                  <a:srgbClr val="898989"/>
                </a:solidFill>
              </a:rPr>
              <a:t>   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>
                <a:solidFill>
                  <a:schemeClr val="bg1"/>
                </a:solidFill>
              </a:rPr>
              <a:t>1. </a:t>
            </a:r>
            <a:r>
              <a:rPr lang="ru-RU"/>
              <a:t>Стероидные (стероиды)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/>
              <a:t>    </a:t>
            </a:r>
            <a:r>
              <a:rPr lang="ru-RU">
                <a:solidFill>
                  <a:schemeClr val="bg1"/>
                </a:solidFill>
              </a:rPr>
              <a:t>2. </a:t>
            </a:r>
            <a:r>
              <a:rPr lang="ru-RU"/>
              <a:t>Гормоны – производные аминокислот.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/>
              <a:t>    </a:t>
            </a:r>
            <a:r>
              <a:rPr lang="ru-RU">
                <a:solidFill>
                  <a:schemeClr val="bg1"/>
                </a:solidFill>
              </a:rPr>
              <a:t>3. </a:t>
            </a:r>
            <a:r>
              <a:rPr lang="ru-RU"/>
              <a:t>Пептидные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/>
              <a:t>    </a:t>
            </a:r>
            <a:r>
              <a:rPr lang="ru-RU">
                <a:solidFill>
                  <a:schemeClr val="bg1"/>
                </a:solidFill>
              </a:rPr>
              <a:t>4. </a:t>
            </a:r>
            <a:r>
              <a:rPr lang="ru-RU"/>
              <a:t>Белковые</a:t>
            </a:r>
          </a:p>
          <a:p>
            <a:pPr marL="0" indent="0" algn="ctr" eaLnBrk="1" hangingPunct="1">
              <a:buFontTx/>
              <a:buNone/>
              <a:defRPr/>
            </a:pPr>
            <a:endParaRPr lang="ru-RU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785938"/>
            <a:ext cx="7000875" cy="221456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200">
                <a:solidFill>
                  <a:srgbClr val="F2F2F2"/>
                </a:solidFill>
              </a:rPr>
              <a:t> С их помощью осуществляется координация и согласование работы всех органов и систем живого организма.</a:t>
            </a:r>
            <a:endParaRPr lang="ru-RU" sz="3200" b="1" i="1" u="sng">
              <a:solidFill>
                <a:srgbClr val="F2F2F2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85750" y="714375"/>
            <a:ext cx="8643938" cy="1357313"/>
          </a:xfrm>
        </p:spPr>
        <p:txBody>
          <a:bodyPr>
            <a:normAutofit/>
          </a:bodyPr>
          <a:lstStyle/>
          <a:p>
            <a:pPr marL="0" indent="0" algn="ctr" eaLnBrk="1" hangingPunct="1">
              <a:spcBef>
                <a:spcPct val="50000"/>
              </a:spcBef>
              <a:buFontTx/>
              <a:buNone/>
              <a:defRPr/>
            </a:pPr>
            <a:r>
              <a:rPr lang="ru-RU" b="1" i="1" u="sng"/>
              <a:t>Гормоны имеют огромное биологическое значение:</a:t>
            </a:r>
          </a:p>
          <a:p>
            <a:pPr marL="0" indent="0" algn="ctr" eaLnBrk="1" hangingPunct="1">
              <a:buFontTx/>
              <a:buNone/>
              <a:defRPr/>
            </a:pPr>
            <a:endParaRPr lang="ru-RU">
              <a:solidFill>
                <a:srgbClr val="898989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00375" y="4000500"/>
            <a:ext cx="61436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latin typeface="Calibri" pitchFamily="34" charset="0"/>
              </a:rPr>
              <a:t>Гормоны подчиняют единой цепи и синхронизируют ювелирную биологическую работу каждого органа и их систем.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13" y="-457200"/>
            <a:ext cx="9753601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071670" y="1000108"/>
            <a:ext cx="4929222" cy="2143140"/>
          </a:xfrm>
          <a:effectLst>
            <a:reflection blurRad="6350" stA="50000" endA="295" endPos="92000" dist="101600" dir="5400000" sy="-100000" algn="bl" rotWithShape="0"/>
          </a:effectLst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b="1" i="1" u="sng" kern="1200" dirty="0">
                <a:solidFill>
                  <a:schemeClr val="tx1"/>
                </a:solidFill>
                <a:effectLst/>
                <a:latin typeface="Georgia" pitchFamily="18" charset="0"/>
              </a:rPr>
              <a:t>Спасибо за внимание.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57192" y="1214422"/>
            <a:ext cx="8286808" cy="3457599"/>
          </a:xfrm>
          <a:ln w="57150"/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>
            <a:bevelT w="82550" h="44450" prst="angle"/>
            <a:bevelB w="82550" h="44450" prst="angle"/>
            <a:extrusionClr>
              <a:schemeClr val="bg1"/>
            </a:extrusionClr>
            <a:contourClr>
              <a:schemeClr val="bg1"/>
            </a:contourClr>
          </a:sp3d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u="sng" kern="1200" dirty="0" err="1">
                <a:solidFill>
                  <a:schemeClr val="tx1"/>
                </a:solidFill>
                <a:effectLst/>
                <a:latin typeface="Georgia" pitchFamily="18" charset="0"/>
              </a:rPr>
              <a:t>Гормоны</a:t>
            </a:r>
            <a:r>
              <a:rPr lang="ru-RU" sz="4000" kern="1200" dirty="0" err="1">
                <a:solidFill>
                  <a:schemeClr val="tx1"/>
                </a:solidFill>
                <a:effectLst/>
              </a:rPr>
              <a:t>-это</a:t>
            </a:r>
            <a:r>
              <a:rPr lang="ru-RU" sz="4000" kern="1200" dirty="0">
                <a:solidFill>
                  <a:schemeClr val="tx1"/>
                </a:solidFill>
                <a:effectLst/>
              </a:rPr>
              <a:t> органические вещества, вырабатываемые железами внутренней секреции и являющиеся регуляторами важнейших функций организма человека и животных: обмена веществ, роста, полового развития, размножения и т.д.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42938" y="0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i="1" u="sng"/>
              <a:t>Гормоны коры надпочечников.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357686" y="1357298"/>
            <a:ext cx="4786314" cy="6286544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b="1" i="1" u="sng" kern="1200" dirty="0">
                <a:solidFill>
                  <a:schemeClr val="bg1"/>
                </a:solidFill>
                <a:effectLst/>
              </a:rPr>
              <a:t>Кортизон</a:t>
            </a:r>
            <a:r>
              <a:rPr lang="ru-RU" sz="2800" b="1" i="1" kern="1200" dirty="0">
                <a:solidFill>
                  <a:schemeClr val="bg1"/>
                </a:solidFill>
                <a:effectLst/>
              </a:rPr>
              <a:t> </a:t>
            </a:r>
            <a:r>
              <a:rPr lang="ru-RU" sz="2800" kern="1200" dirty="0">
                <a:effectLst/>
              </a:rPr>
              <a:t>- один из 20 гормонов, вырабатываемых корой надпочечников, регулирует обмен углеводов, применяется при лечении многих тяжелых болезней(ревматизм, бронхиальная астма, воспалительные процессы, аллергические заболевания).</a:t>
            </a:r>
          </a:p>
        </p:txBody>
      </p:sp>
      <p:pic>
        <p:nvPicPr>
          <p:cNvPr id="2050" name="Picture 2" descr="C:\Documents and Settings\Алёнка\Рабочий стол\Новая папка\300px-Cortison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3857625"/>
            <a:ext cx="3702050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Documents and Settings\Алёнка\Рабочий стол\Новая папка\1215704462_140474_1_683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1143000"/>
            <a:ext cx="2428875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5857892"/>
            <a:ext cx="2148427" cy="82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14375" y="285750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i="1" u="sng">
                <a:latin typeface="Georgia" pitchFamily="18" charset="0"/>
              </a:rPr>
              <a:t>Гормоны вырабатываемые поджелудочной  железой.</a:t>
            </a:r>
            <a:endParaRPr lang="ru-RU" sz="32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2875" y="1785938"/>
            <a:ext cx="5072063" cy="4857750"/>
          </a:xfrm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ru-RU" sz="2800" b="1" i="1" u="sng">
                <a:solidFill>
                  <a:schemeClr val="bg1"/>
                </a:solidFill>
              </a:rPr>
              <a:t>Инсулин</a:t>
            </a:r>
            <a:r>
              <a:rPr lang="ru-RU" sz="2800">
                <a:solidFill>
                  <a:srgbClr val="898989"/>
                </a:solidFill>
              </a:rPr>
              <a:t> </a:t>
            </a:r>
            <a:r>
              <a:rPr lang="ru-RU" sz="2800"/>
              <a:t>-  гормон пептидной природы, образуется в бета-клетках поджелудочной железы. Оказывает многогранное влияние на обмен практически во всех тканях. Основное действие инсулина заключается в снижении концентрации глюкозы в крови.</a:t>
            </a:r>
          </a:p>
        </p:txBody>
      </p:sp>
      <p:pic>
        <p:nvPicPr>
          <p:cNvPr id="3074" name="Picture 2" descr="C:\Documents and Settings\Алёнка\Рабочий стол\Новая папка\insul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7338" y="2000240"/>
            <a:ext cx="3846662" cy="357190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14375" y="285750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i="1" u="sng">
                <a:latin typeface="Georgia" pitchFamily="18" charset="0"/>
              </a:rPr>
              <a:t>Гормоны вырабатываемые поджелудочной  железой.</a:t>
            </a:r>
            <a:endParaRPr lang="ru-RU" sz="32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57188" y="1643063"/>
            <a:ext cx="6500812" cy="2714625"/>
          </a:xfrm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ru-RU" sz="2400" b="1" i="1" u="sng">
                <a:solidFill>
                  <a:schemeClr val="bg1"/>
                </a:solidFill>
              </a:rPr>
              <a:t>Глюкагон</a:t>
            </a:r>
            <a:r>
              <a:rPr lang="ru-RU" sz="2400">
                <a:solidFill>
                  <a:srgbClr val="898989"/>
                </a:solidFill>
              </a:rPr>
              <a:t> </a:t>
            </a:r>
            <a:r>
              <a:rPr lang="ru-RU" sz="2400"/>
              <a:t>- гормон альфа-клеток поджелудочной железы. По химическому строению глюкагон является пептидным гормоном. Этот гормон повышает концентрацию сахара в крови.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4286250"/>
            <a:ext cx="7929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Первичная структура молекулы глюкагона следующая: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636"/>
            <a:ext cx="6786610" cy="726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90000" dir="5400000" sy="-100000" algn="bl" rotWithShape="0"/>
          </a:effectLst>
        </p:spPr>
      </p:pic>
      <p:pic>
        <p:nvPicPr>
          <p:cNvPr id="4099" name="Picture 3" descr="C:\Documents and Settings\Алёнка\Рабочий стол\Новая папка\200px-Glucago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83475" y="1500188"/>
            <a:ext cx="1660525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14375" y="285750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i="1" u="sng">
                <a:latin typeface="Georgia" pitchFamily="18" charset="0"/>
              </a:rPr>
              <a:t>Гормоны  вырабатываемые гипофизом.</a:t>
            </a:r>
            <a:endParaRPr lang="ru-RU" sz="32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500563" y="1500188"/>
            <a:ext cx="4500562" cy="5214937"/>
          </a:xfrm>
        </p:spPr>
        <p:txBody>
          <a:bodyPr>
            <a:normAutofit lnSpcReduction="10000"/>
          </a:bodyPr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3000" b="1" i="1" u="sng">
                <a:solidFill>
                  <a:schemeClr val="bg1"/>
                </a:solidFill>
              </a:rPr>
              <a:t>Соматотропин(соматотропный гормон, СТГ, соматропин, гормон роста)</a:t>
            </a:r>
            <a:r>
              <a:rPr lang="ru-RU" sz="3000"/>
              <a:t> - один из гормонов передней доли гипофиза. Относится к         пептидным гормонам, способствует непрерывному увеличению мышечной массы и укреплению костной ткани.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endParaRPr lang="ru-RU" sz="3000" b="1" i="1" u="sng">
              <a:solidFill>
                <a:schemeClr val="bg1"/>
              </a:solidFill>
            </a:endParaRPr>
          </a:p>
        </p:txBody>
      </p:sp>
      <p:pic>
        <p:nvPicPr>
          <p:cNvPr id="5122" name="Picture 2" descr="C:\Documents and Settings\Алёнка\Рабочий стол\Новая папка\300px-Somatotropi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857628"/>
            <a:ext cx="3857620" cy="2623182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pic>
        <p:nvPicPr>
          <p:cNvPr id="5123" name="Picture 3" descr="C:\Documents and Settings\Алёнка\Рабочий стол\Новая папка\dynatrop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14438"/>
            <a:ext cx="1876425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C:\Documents and Settings\Алёнка\Рабочий стол\Новая папка\temp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25" y="2143125"/>
            <a:ext cx="22225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42938" y="214313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i="1" u="sng"/>
              <a:t>Гормон щитовидной железы.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714500"/>
            <a:ext cx="6215063" cy="3924300"/>
          </a:xfrm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ru-RU" sz="2800" b="1" i="1" u="sng">
                <a:solidFill>
                  <a:schemeClr val="bg1"/>
                </a:solidFill>
              </a:rPr>
              <a:t>Тироксин</a:t>
            </a:r>
            <a:r>
              <a:rPr lang="ru-RU" sz="2800">
                <a:solidFill>
                  <a:srgbClr val="898989"/>
                </a:solidFill>
              </a:rPr>
              <a:t> </a:t>
            </a:r>
            <a:r>
              <a:rPr lang="ru-RU" sz="2800"/>
              <a:t>- основная форма тиреоидных гормонов щитовидной железы. Гормон усиливающий все виды обмена веществ.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286256"/>
            <a:ext cx="28670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6149" name="Picture 5" descr="C:\Documents and Settings\Алёнка\Рабочий стол\Новая папка\41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150018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C:\Documents and Settings\Алёнка\Рабочий стол\Новая папка\images.jpegвар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5" y="4714875"/>
            <a:ext cx="345916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25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63" y="142875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i="1" u="sng">
                <a:latin typeface="Georgia" pitchFamily="18" charset="0"/>
              </a:rPr>
              <a:t>Гормон мозгового вещества надпочечников</a:t>
            </a:r>
            <a:r>
              <a:rPr lang="ru-RU" sz="2400" b="1" i="1" u="sng">
                <a:latin typeface="Georgia" pitchFamily="18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572000" y="1571625"/>
            <a:ext cx="4057650" cy="4857750"/>
          </a:xfrm>
        </p:spPr>
        <p:txBody>
          <a:bodyPr>
            <a:normAutofit lnSpcReduction="10000"/>
          </a:bodyPr>
          <a:lstStyle/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3000" b="1" i="1" u="sng">
                <a:solidFill>
                  <a:schemeClr val="bg1"/>
                </a:solidFill>
              </a:rPr>
              <a:t>Адреналин (эпинефрин)</a:t>
            </a:r>
            <a:r>
              <a:rPr lang="ru-RU" sz="3000" b="1" i="1">
                <a:solidFill>
                  <a:schemeClr val="bg1"/>
                </a:solidFill>
              </a:rPr>
              <a:t> </a:t>
            </a:r>
            <a:r>
              <a:rPr lang="ru-RU" sz="3000"/>
              <a:t>- основной гормон мозгового вещества надпочечников, а также нейромедиатор. Адреналин содержится в разных органах и тканях, повышает кровяное давление, учащает ритм сердечных сокращений.</a:t>
            </a:r>
          </a:p>
        </p:txBody>
      </p:sp>
      <p:pic>
        <p:nvPicPr>
          <p:cNvPr id="7170" name="Picture 2" descr="C:\Documents and Settings\Алёнка\Рабочий стол\Новая папка\220px-Epinephrine-3d-CP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500188"/>
            <a:ext cx="3643313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Documents and Settings\Алёнка\Рабочий стол\Новая папка\adrenali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0570"/>
            <a:ext cx="4895850" cy="20955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25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57188" y="142875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i="1" u="sng">
                <a:latin typeface="Georgia" pitchFamily="18" charset="0"/>
              </a:rPr>
              <a:t>Свойства гормонов.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143000"/>
            <a:ext cx="9286875" cy="6143625"/>
          </a:xfrm>
        </p:spPr>
        <p:txBody>
          <a:bodyPr>
            <a:normAutofit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ru-RU" sz="2800">
                <a:solidFill>
                  <a:srgbClr val="FFFF00"/>
                </a:solidFill>
              </a:rPr>
              <a:t>   </a:t>
            </a:r>
            <a:r>
              <a:rPr lang="ru-RU" sz="2800">
                <a:solidFill>
                  <a:schemeClr val="bg1"/>
                </a:solidFill>
              </a:rPr>
              <a:t>1) </a:t>
            </a:r>
            <a:r>
              <a:rPr lang="ru-RU" sz="2800"/>
              <a:t>Чрезвычайно высокая физиологическая активность (вызывает значительные изменения в работе органов и тканей).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>
                <a:solidFill>
                  <a:srgbClr val="FFFF00"/>
                </a:solidFill>
              </a:rPr>
              <a:t>   </a:t>
            </a:r>
            <a:r>
              <a:rPr lang="ru-RU" sz="2800">
                <a:solidFill>
                  <a:schemeClr val="bg1"/>
                </a:solidFill>
              </a:rPr>
              <a:t>2) </a:t>
            </a:r>
            <a:r>
              <a:rPr lang="ru-RU" sz="2800"/>
              <a:t>Дистанционное действие (способность регулировать работу органов, удаленных от железы, вырабатывающей гормон).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>
                <a:solidFill>
                  <a:srgbClr val="FFFF00"/>
                </a:solidFill>
              </a:rPr>
              <a:t>   </a:t>
            </a:r>
            <a:r>
              <a:rPr lang="ru-RU" sz="2800">
                <a:solidFill>
                  <a:schemeClr val="bg1"/>
                </a:solidFill>
              </a:rPr>
              <a:t>3) </a:t>
            </a:r>
            <a:r>
              <a:rPr lang="ru-RU" sz="2800"/>
              <a:t>Быстрое разрушение в тканях (гормоны не должны в них накапливаться).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>
                <a:solidFill>
                  <a:srgbClr val="FFFF00"/>
                </a:solidFill>
              </a:rPr>
              <a:t>   </a:t>
            </a:r>
            <a:r>
              <a:rPr lang="ru-RU" sz="2800">
                <a:solidFill>
                  <a:schemeClr val="bg1"/>
                </a:solidFill>
              </a:rPr>
              <a:t>4) </a:t>
            </a:r>
            <a:r>
              <a:rPr lang="ru-RU" sz="2800"/>
              <a:t>Непрерывная секреция соответствующей железой (вызвано необходимостью воздействия на работу соответствующего органа в каждый момент времени).</a:t>
            </a:r>
          </a:p>
          <a:p>
            <a:pPr marL="0" indent="0" eaLnBrk="1" hangingPunct="1">
              <a:buFontTx/>
              <a:buNone/>
              <a:defRPr/>
            </a:pPr>
            <a:endParaRPr lang="ru-RU">
              <a:solidFill>
                <a:srgbClr val="898989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ru-RU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572</TotalTime>
  <Words>377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Georgia</vt:lpstr>
      <vt:lpstr>Tahoma</vt:lpstr>
      <vt:lpstr>Wingdings</vt:lpstr>
      <vt:lpstr>Океан</vt:lpstr>
      <vt:lpstr>Гормоны.</vt:lpstr>
      <vt:lpstr>Гормоны-это органические вещества, вырабатываемые железами внутренней секреции и являющиеся регуляторами важнейших функций организма человека и животных: обмена веществ, роста, полового развития, размножения и т.д.</vt:lpstr>
      <vt:lpstr>Гормоны коры надпочечников.</vt:lpstr>
      <vt:lpstr>Гормоны вырабатываемые поджелудочной  железой.</vt:lpstr>
      <vt:lpstr>Гормоны вырабатываемые поджелудочной  железой.</vt:lpstr>
      <vt:lpstr>Гормоны  вырабатываемые гипофизом.</vt:lpstr>
      <vt:lpstr>Гормон щитовидной железы.</vt:lpstr>
      <vt:lpstr>Гормон мозгового вещества надпочечников.</vt:lpstr>
      <vt:lpstr>Свойства гормонов.</vt:lpstr>
      <vt:lpstr>Презентация PowerPoint</vt:lpstr>
      <vt:lpstr> С их помощью осуществляется координация и согласование работы всех органов и систем живого организма.</vt:lpstr>
      <vt:lpstr>Спасибо за внимание.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Гармоны.</dc:title>
  <dc:creator>Алёнка</dc:creator>
  <cp:lastModifiedBy>галина</cp:lastModifiedBy>
  <cp:revision>44</cp:revision>
  <dcterms:created xsi:type="dcterms:W3CDTF">2010-05-13T19:04:30Z</dcterms:created>
  <dcterms:modified xsi:type="dcterms:W3CDTF">2018-02-27T14:00:33Z</dcterms:modified>
</cp:coreProperties>
</file>