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70" r:id="rId10"/>
    <p:sldId id="271" r:id="rId11"/>
    <p:sldId id="261" r:id="rId12"/>
    <p:sldId id="262" r:id="rId13"/>
    <p:sldId id="263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64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B958BF2-2F66-4072-ABAD-1FC8F2F84658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35A7B73-A336-4DB0-8FC5-3E9B811552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Стили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Стили речи — это разновидности русского литературного языка, для которых характерна определенная сфера применения и особые языковые средства и жанры.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509094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Пример:</a:t>
            </a:r>
            <a:endParaRPr lang="ru-RU" dirty="0" smtClean="0"/>
          </a:p>
          <a:p>
            <a:r>
              <a:rPr lang="ru-RU" dirty="0" smtClean="0"/>
              <a:t>«Фирмы также изменяют свою экономическую политику в условиях инфляции. Это выражается, например, в том, что они берутся лишь за реализацию краткосрочных проектов, которые сулят более быстрое возвращение инвестиций. Недостаток собственных оборотных средств толкает фирмы на поиск новых внешних источников финансирования через выпуск акций и облигаций, лизинг, факторинг». Экономическая теория.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Повествование </a:t>
            </a:r>
            <a:r>
              <a:rPr lang="ru-RU" sz="2700" b="0" dirty="0" smtClean="0"/>
              <a:t>(</a:t>
            </a:r>
            <a:r>
              <a:rPr lang="ru-RU" sz="2700" b="0" dirty="0" smtClean="0"/>
              <a:t>четкий рассказ о событиях и сопутствующих ему </a:t>
            </a:r>
            <a:r>
              <a:rPr lang="ru-RU" sz="2700" b="0" dirty="0" smtClean="0"/>
              <a:t>явлениях)</a:t>
            </a:r>
            <a:endParaRPr lang="ru-RU" sz="27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929718" cy="635556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Задание 68. Определите функционально-стилевую принадлежность </a:t>
            </a:r>
            <a:r>
              <a:rPr lang="ru-RU" b="1" dirty="0" smtClean="0"/>
              <a:t>каж</a:t>
            </a:r>
            <a:r>
              <a:rPr lang="ru-RU" dirty="0" smtClean="0"/>
              <a:t>дого </a:t>
            </a:r>
            <a:r>
              <a:rPr lang="ru-RU" dirty="0" smtClean="0"/>
              <a:t>слова, какие слова имеют нейтральный характер (являются </a:t>
            </a:r>
            <a:r>
              <a:rPr lang="ru-RU" dirty="0" err="1" smtClean="0"/>
              <a:t>межстилевыми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dirty="0" smtClean="0"/>
              <a:t>Иконопись, завороженный, болтовня, ваяние, игра, милосердие, </a:t>
            </a:r>
            <a:r>
              <a:rPr lang="ru-RU" dirty="0" smtClean="0"/>
              <a:t>объект</a:t>
            </a:r>
            <a:r>
              <a:rPr lang="ru-RU" dirty="0" smtClean="0"/>
              <a:t>, жалко, амвон, дать оценку, дружественный визит, обговорить, работа,</a:t>
            </a:r>
          </a:p>
          <a:p>
            <a:r>
              <a:rPr lang="ru-RU" dirty="0" smtClean="0"/>
              <a:t>адресант, плиссе, лаконичный, тоталитаризм, поразительный, дрыхнуть,</a:t>
            </a:r>
          </a:p>
          <a:p>
            <a:r>
              <a:rPr lang="ru-RU" dirty="0" smtClean="0"/>
              <a:t>глянцевый журнал, соната, отроковица, лакомый кусочек, архитектура, </a:t>
            </a:r>
            <a:r>
              <a:rPr lang="ru-RU" dirty="0" smtClean="0"/>
              <a:t>ассортимент </a:t>
            </a:r>
            <a:r>
              <a:rPr lang="ru-RU" dirty="0" smtClean="0"/>
              <a:t>товаров, брифинг, застопорить, черный пиар, подружка, </a:t>
            </a:r>
            <a:r>
              <a:rPr lang="ru-RU" dirty="0" smtClean="0"/>
              <a:t>ассимиляция</a:t>
            </a:r>
            <a:r>
              <a:rPr lang="ru-RU" dirty="0" smtClean="0"/>
              <a:t>, истец, хижина, аппликация, акустика, монтаж, </a:t>
            </a:r>
            <a:r>
              <a:rPr lang="ru-RU" dirty="0" err="1" smtClean="0"/>
              <a:t>киномания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Задание </a:t>
            </a:r>
            <a:r>
              <a:rPr lang="ru-RU" b="1" dirty="0" smtClean="0"/>
              <a:t>69. Определите, к какому стилю принадлежит каждый фрагмент </a:t>
            </a:r>
            <a:r>
              <a:rPr lang="ru-RU" b="1" dirty="0" smtClean="0"/>
              <a:t>тек</a:t>
            </a:r>
            <a:r>
              <a:rPr lang="ru-RU" dirty="0" smtClean="0"/>
              <a:t>ста</a:t>
            </a:r>
            <a:r>
              <a:rPr lang="ru-RU" dirty="0" smtClean="0"/>
              <a:t>. Каким темам посвящены тексты? Выделите ключевые понятия каждого текста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43710"/>
          </a:xfrm>
        </p:spPr>
        <p:txBody>
          <a:bodyPr>
            <a:normAutofit/>
          </a:bodyPr>
          <a:lstStyle/>
          <a:p>
            <a:r>
              <a:rPr lang="ru-RU" dirty="0" smtClean="0"/>
              <a:t>Множественность существующих определений понятия «</a:t>
            </a:r>
            <a:r>
              <a:rPr lang="ru-RU" dirty="0" smtClean="0"/>
              <a:t>межкультурная </a:t>
            </a:r>
            <a:r>
              <a:rPr lang="ru-RU" dirty="0" smtClean="0"/>
              <a:t>коммуникация» связана, очевидно, с одной стороны, с </a:t>
            </a:r>
            <a:r>
              <a:rPr lang="ru-RU" dirty="0" smtClean="0"/>
              <a:t>прозрачностью </a:t>
            </a:r>
            <a:r>
              <a:rPr lang="ru-RU" dirty="0" smtClean="0"/>
              <a:t>семантики данного термина, что легко позволяет использовать </a:t>
            </a:r>
            <a:r>
              <a:rPr lang="ru-RU" dirty="0" smtClean="0"/>
              <a:t>его без </a:t>
            </a:r>
            <a:r>
              <a:rPr lang="ru-RU" dirty="0" smtClean="0"/>
              <a:t>строгой дефиниции, а с другой – с выделением авторами </a:t>
            </a:r>
            <a:r>
              <a:rPr lang="ru-RU" dirty="0" smtClean="0"/>
              <a:t>определений той </a:t>
            </a:r>
            <a:r>
              <a:rPr lang="ru-RU" dirty="0" smtClean="0"/>
              <a:t>или иной составляющей этого понятия в зависимости от целей </a:t>
            </a:r>
            <a:r>
              <a:rPr lang="ru-RU" dirty="0" smtClean="0"/>
              <a:t>исследования</a:t>
            </a:r>
            <a:r>
              <a:rPr lang="ru-RU" dirty="0" smtClean="0"/>
              <a:t>. В работах последних лет используются также такие понятия, как</a:t>
            </a:r>
          </a:p>
          <a:p>
            <a:r>
              <a:rPr lang="ru-RU" dirty="0" smtClean="0"/>
              <a:t>«межкультурная коммуникация</a:t>
            </a:r>
            <a:r>
              <a:rPr lang="ru-RU" dirty="0" smtClean="0"/>
              <a:t>», «</a:t>
            </a:r>
            <a:r>
              <a:rPr lang="ru-RU" dirty="0" err="1" smtClean="0"/>
              <a:t>кросскультурная</a:t>
            </a:r>
            <a:r>
              <a:rPr lang="ru-RU" dirty="0" smtClean="0"/>
              <a:t> </a:t>
            </a:r>
            <a:r>
              <a:rPr lang="ru-RU" dirty="0" smtClean="0"/>
              <a:t>коммуникация/общение</a:t>
            </a:r>
            <a:r>
              <a:rPr lang="ru-RU" dirty="0" smtClean="0"/>
              <a:t>», «диалог культур»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Google-чтения проводились уже в третий раз, но в этом году </a:t>
            </a:r>
            <a:r>
              <a:rPr lang="ru-RU" dirty="0" smtClean="0"/>
              <a:t>организаторы </a:t>
            </a:r>
            <a:r>
              <a:rPr lang="ru-RU" dirty="0" smtClean="0"/>
              <a:t>приготовили для зрителей сразу несколько интересных новшеств.</a:t>
            </a:r>
          </a:p>
          <a:p>
            <a:r>
              <a:rPr lang="ru-RU" dirty="0" smtClean="0"/>
              <a:t>Одним из них были созданные художниками проекта пейзажи: Москва, </a:t>
            </a:r>
            <a:r>
              <a:rPr lang="ru-RU" dirty="0" smtClean="0"/>
              <a:t>заросшая </a:t>
            </a:r>
            <a:r>
              <a:rPr lang="ru-RU" dirty="0" smtClean="0"/>
              <a:t>желтыми цветами, </a:t>
            </a:r>
            <a:r>
              <a:rPr lang="ru-RU" dirty="0" err="1" smtClean="0"/>
              <a:t>Ершалаим</a:t>
            </a:r>
            <a:r>
              <a:rPr lang="ru-RU" dirty="0" smtClean="0"/>
              <a:t> на фоне огромных бутонов роз и </a:t>
            </a:r>
            <a:r>
              <a:rPr lang="ru-RU" dirty="0" smtClean="0"/>
              <a:t>другие </a:t>
            </a:r>
            <a:r>
              <a:rPr lang="ru-RU" dirty="0" smtClean="0"/>
              <a:t>картины, вдохновленные романом, которые в режиме прямой </a:t>
            </a:r>
            <a:r>
              <a:rPr lang="ru-RU" dirty="0" err="1" smtClean="0"/>
              <a:t>трансля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ции</a:t>
            </a:r>
            <a:r>
              <a:rPr lang="ru-RU" dirty="0" smtClean="0"/>
              <a:t> появлялись за спиной человека, читающего </a:t>
            </a:r>
            <a:r>
              <a:rPr lang="ru-RU" dirty="0" smtClean="0"/>
              <a:t>роман. Как </a:t>
            </a:r>
            <a:r>
              <a:rPr lang="ru-RU" dirty="0" smtClean="0"/>
              <a:t>и обещали организаторы, самой яркой и зрелищной оказалась</a:t>
            </a:r>
          </a:p>
          <a:p>
            <a:r>
              <a:rPr lang="ru-RU" dirty="0" smtClean="0"/>
              <a:t>одна из ключевых сцен романа, завершающая первый день чтений. </a:t>
            </a:r>
            <a:r>
              <a:rPr lang="ru-RU" dirty="0" smtClean="0"/>
              <a:t>Зрители </a:t>
            </a:r>
            <a:r>
              <a:rPr lang="ru-RU" dirty="0" smtClean="0"/>
              <a:t>и участники с помощью уникальной технологии «видео 360 </a:t>
            </a:r>
            <a:r>
              <a:rPr lang="ru-RU" dirty="0" smtClean="0"/>
              <a:t>градусов» и </a:t>
            </a:r>
            <a:r>
              <a:rPr lang="ru-RU" dirty="0" smtClean="0"/>
              <a:t>декораций «нехорошей квартиры» (воссозданной на «Мосфильме») </a:t>
            </a:r>
            <a:r>
              <a:rPr lang="ru-RU" dirty="0" smtClean="0"/>
              <a:t>оказались </a:t>
            </a:r>
            <a:r>
              <a:rPr lang="ru-RU" dirty="0" err="1" smtClean="0"/>
              <a:t>телепортированы</a:t>
            </a:r>
            <a:r>
              <a:rPr lang="ru-RU" dirty="0" smtClean="0"/>
              <a:t> на бал у сатаны.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Подготовить выступление на 3-5 минут  на любую тему, связанную с вашим обучением в техникуме.</a:t>
            </a:r>
          </a:p>
          <a:p>
            <a:r>
              <a:rPr lang="ru-RU" dirty="0" smtClean="0"/>
              <a:t>Например: тема выступления «Влияние сна на парах  на эффективность студента». Форма выступления - доклад.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Задание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Autofit/>
          </a:bodyPr>
          <a:lstStyle/>
          <a:p>
            <a:r>
              <a:rPr lang="ru-RU" sz="4000" dirty="0" smtClean="0"/>
              <a:t>В русском литературном языке различают следующие стили речи:</a:t>
            </a:r>
          </a:p>
          <a:p>
            <a:r>
              <a:rPr lang="ru-RU" sz="4000" dirty="0" smtClean="0"/>
              <a:t>научный стиль;</a:t>
            </a:r>
          </a:p>
          <a:p>
            <a:r>
              <a:rPr lang="ru-RU" sz="4000" dirty="0" smtClean="0"/>
              <a:t>публицистический стиль;</a:t>
            </a:r>
          </a:p>
          <a:p>
            <a:r>
              <a:rPr lang="ru-RU" sz="4000" dirty="0" smtClean="0"/>
              <a:t>официально-деловой стиль;</a:t>
            </a:r>
          </a:p>
          <a:p>
            <a:r>
              <a:rPr lang="ru-RU" sz="4000" dirty="0" smtClean="0"/>
              <a:t>художественный стиль;</a:t>
            </a:r>
          </a:p>
          <a:p>
            <a:r>
              <a:rPr lang="ru-RU" sz="4000" dirty="0" smtClean="0"/>
              <a:t>разговорный</a:t>
            </a:r>
            <a:r>
              <a:rPr lang="en-US" sz="4000" dirty="0" smtClean="0"/>
              <a:t> </a:t>
            </a:r>
            <a:r>
              <a:rPr lang="ru-RU" sz="4000" dirty="0" smtClean="0"/>
              <a:t>стиль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tili-rech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17826" b="5217"/>
          <a:stretch>
            <a:fillRect/>
          </a:stretch>
        </p:blipFill>
        <p:spPr bwMode="auto">
          <a:xfrm>
            <a:off x="0" y="14290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Nauchnyy-sti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Собственно-научный. </a:t>
            </a:r>
            <a:endParaRPr lang="ru-RU" sz="4400" b="1" dirty="0" smtClean="0"/>
          </a:p>
          <a:p>
            <a:r>
              <a:rPr lang="ru-RU" sz="4400" dirty="0" smtClean="0"/>
              <a:t>.</a:t>
            </a:r>
            <a:r>
              <a:rPr lang="ru-RU" sz="4400" b="1" dirty="0" smtClean="0"/>
              <a:t> </a:t>
            </a:r>
            <a:r>
              <a:rPr lang="ru-RU" sz="4400" b="1" dirty="0" smtClean="0"/>
              <a:t>Научно-информативный.</a:t>
            </a:r>
            <a:r>
              <a:rPr lang="ru-RU" sz="4400" dirty="0" smtClean="0"/>
              <a:t> </a:t>
            </a:r>
            <a:endParaRPr lang="ru-RU" sz="4400" dirty="0" smtClean="0"/>
          </a:p>
          <a:p>
            <a:r>
              <a:rPr lang="ru-RU" sz="4400" b="1" dirty="0" smtClean="0"/>
              <a:t>Научно-популярный</a:t>
            </a:r>
            <a:r>
              <a:rPr lang="ru-RU" sz="4400" b="1" dirty="0" smtClean="0"/>
              <a:t>. </a:t>
            </a:r>
            <a:endParaRPr lang="ru-RU" sz="4400" dirty="0" smtClean="0"/>
          </a:p>
          <a:p>
            <a:r>
              <a:rPr lang="ru-RU" sz="4400" b="1" dirty="0" smtClean="0"/>
              <a:t>Учебно-научный</a:t>
            </a:r>
            <a:r>
              <a:rPr lang="ru-RU" sz="4400" b="1" dirty="0" smtClean="0"/>
              <a:t>.</a:t>
            </a:r>
          </a:p>
          <a:p>
            <a:r>
              <a:rPr lang="ru-RU" sz="4400" b="1" dirty="0" smtClean="0"/>
              <a:t>Научно-справочный</a:t>
            </a:r>
            <a:r>
              <a:rPr lang="ru-RU" sz="4400" b="1" dirty="0" smtClean="0"/>
              <a:t>.</a:t>
            </a:r>
          </a:p>
          <a:p>
            <a:r>
              <a:rPr lang="ru-RU" sz="4400" b="1" dirty="0" smtClean="0"/>
              <a:t>Научно-деловой.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Подтипы научного стиля</a:t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Точность. </a:t>
            </a:r>
            <a:endParaRPr lang="ru-RU" sz="4400" dirty="0" smtClean="0"/>
          </a:p>
          <a:p>
            <a:r>
              <a:rPr lang="ru-RU" sz="4400" b="1" dirty="0" smtClean="0"/>
              <a:t>Логичность. </a:t>
            </a:r>
            <a:endParaRPr lang="ru-RU" sz="4400" dirty="0" smtClean="0"/>
          </a:p>
          <a:p>
            <a:r>
              <a:rPr lang="ru-RU" sz="4400" b="1" dirty="0" smtClean="0"/>
              <a:t>Последовательность. </a:t>
            </a:r>
            <a:endParaRPr lang="ru-RU" sz="4400" dirty="0" smtClean="0"/>
          </a:p>
          <a:p>
            <a:r>
              <a:rPr lang="ru-RU" sz="4400" b="1" dirty="0" smtClean="0"/>
              <a:t>Абстрактность. </a:t>
            </a:r>
            <a:endParaRPr lang="ru-RU" sz="4400" dirty="0" smtClean="0"/>
          </a:p>
          <a:p>
            <a:r>
              <a:rPr lang="ru-RU" sz="4400" b="1" dirty="0" smtClean="0"/>
              <a:t>Ясность. </a:t>
            </a:r>
            <a:endParaRPr lang="ru-RU" sz="4400" dirty="0" smtClean="0"/>
          </a:p>
          <a:p>
            <a:r>
              <a:rPr lang="ru-RU" sz="4400" b="1" dirty="0" smtClean="0"/>
              <a:t>Объективность. 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Признаки научного стиля</a:t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Описание</a:t>
            </a:r>
            <a:r>
              <a:rPr lang="ru-RU" dirty="0" smtClean="0"/>
              <a:t> </a:t>
            </a:r>
            <a:r>
              <a:rPr lang="ru-RU" sz="2000" dirty="0" smtClean="0"/>
              <a:t>(</a:t>
            </a:r>
            <a:r>
              <a:rPr lang="ru-RU" sz="2000" dirty="0" smtClean="0"/>
              <a:t>Изображает статичную </a:t>
            </a:r>
            <a:r>
              <a:rPr lang="ru-RU" sz="2000" dirty="0" smtClean="0"/>
              <a:t>действительность)</a:t>
            </a:r>
            <a:endParaRPr lang="ru-RU" sz="2000" dirty="0" smtClean="0"/>
          </a:p>
          <a:p>
            <a:r>
              <a:rPr lang="ru-RU" b="1" i="1" dirty="0" smtClean="0"/>
              <a:t>Пример: </a:t>
            </a:r>
            <a:endParaRPr lang="ru-RU" dirty="0" smtClean="0"/>
          </a:p>
          <a:p>
            <a:r>
              <a:rPr lang="ru-RU" dirty="0" smtClean="0"/>
              <a:t>Описание в химии свойств титана. Металл серого цвета, имеет две полиморфные модификации… Промышленный способ производства титана состоит в обогащении и хлорировании титановой руды с последующим ее восстановлением из четыреххлористого титана металлическим магнием… («Материаловедение»).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способы построения научного текста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/>
              <a:t>Пример:</a:t>
            </a:r>
            <a:endParaRPr lang="ru-RU" dirty="0" smtClean="0"/>
          </a:p>
          <a:p>
            <a:r>
              <a:rPr lang="ru-RU" dirty="0" smtClean="0"/>
              <a:t>В рассказе А. Чехова «Письмо ученому соседу» автор письма, помещик, рассуждает о мире: «Вы пишете, что на луне, т. е. на месяце, живут и обитают люди и племена. Этого не может быть никогда, потому что если бы люди жили на луне, то заслоняли бы для нас магический и волшебный свет ее своими домами и тучными пастбищами…Люди, живя на луне, падали бы вниз на землю, а этого не бывает…».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Рассуждение</a:t>
            </a:r>
            <a:r>
              <a:rPr lang="ru-RU" b="0" dirty="0" smtClean="0"/>
              <a:t> (</a:t>
            </a:r>
            <a:r>
              <a:rPr lang="ru-RU" sz="2700" b="0" dirty="0" smtClean="0"/>
              <a:t>Ищет причинно-следственные связи между событиями и </a:t>
            </a:r>
            <a:r>
              <a:rPr lang="ru-RU" sz="2700" b="0" dirty="0" smtClean="0"/>
              <a:t>явлениями</a:t>
            </a:r>
            <a:r>
              <a:rPr lang="ru-RU" b="0" dirty="0" smtClean="0"/>
              <a:t>)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</TotalTime>
  <Words>568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Стили речи</vt:lpstr>
      <vt:lpstr>Слайд 2</vt:lpstr>
      <vt:lpstr>Слайд 3</vt:lpstr>
      <vt:lpstr>Слайд 4</vt:lpstr>
      <vt:lpstr>Слайд 5</vt:lpstr>
      <vt:lpstr>Подтипы научного стиля </vt:lpstr>
      <vt:lpstr>Признаки научного стиля </vt:lpstr>
      <vt:lpstr>Основные способы построения научного текста </vt:lpstr>
      <vt:lpstr>Рассуждение (Ищет причинно-следственные связи между событиями и явлениями) </vt:lpstr>
      <vt:lpstr>Повествование (четкий рассказ о событиях и сопутствующих ему явлениях)</vt:lpstr>
      <vt:lpstr>Слайд 11</vt:lpstr>
      <vt:lpstr>Слайд 12</vt:lpstr>
      <vt:lpstr>Слайд 13</vt:lpstr>
      <vt:lpstr>Слайд 14</vt:lpstr>
      <vt:lpstr>                 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 речи</dc:title>
  <dc:creator>1</dc:creator>
  <cp:lastModifiedBy>1</cp:lastModifiedBy>
  <cp:revision>4</cp:revision>
  <dcterms:created xsi:type="dcterms:W3CDTF">2022-10-01T04:51:31Z</dcterms:created>
  <dcterms:modified xsi:type="dcterms:W3CDTF">2022-10-01T05:29:51Z</dcterms:modified>
</cp:coreProperties>
</file>