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8" r:id="rId4"/>
    <p:sldId id="259" r:id="rId5"/>
    <p:sldId id="263" r:id="rId6"/>
    <p:sldId id="264" r:id="rId7"/>
    <p:sldId id="265" r:id="rId8"/>
    <p:sldId id="266" r:id="rId9"/>
    <p:sldId id="271" r:id="rId10"/>
    <p:sldId id="273" r:id="rId11"/>
    <p:sldId id="270" r:id="rId12"/>
    <p:sldId id="272" r:id="rId13"/>
    <p:sldId id="274" r:id="rId14"/>
    <p:sldId id="260" r:id="rId15"/>
    <p:sldId id="261" r:id="rId16"/>
    <p:sldId id="276" r:id="rId17"/>
    <p:sldId id="277" r:id="rId18"/>
    <p:sldId id="278" r:id="rId19"/>
    <p:sldId id="267" r:id="rId20"/>
    <p:sldId id="268" r:id="rId21"/>
    <p:sldId id="25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929066"/>
            <a:ext cx="6172200" cy="1714512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/>
              <a:t> </a:t>
            </a:r>
            <a:r>
              <a:rPr lang="ru-RU" sz="3600" i="1" dirty="0" smtClean="0">
                <a:solidFill>
                  <a:schemeClr val="accent1">
                    <a:lumMod val="75000"/>
                  </a:schemeClr>
                </a:solidFill>
              </a:rPr>
              <a:t>Могу ли я научить других? (наставничество) </a:t>
            </a:r>
            <a:endParaRPr lang="ru-RU" sz="3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6000768"/>
            <a:ext cx="6572280" cy="374154"/>
          </a:xfrm>
        </p:spPr>
        <p:txBody>
          <a:bodyPr/>
          <a:lstStyle/>
          <a:p>
            <a:pPr algn="r"/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Ефременко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Е.В., преподаватель ГПОУ МПТ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50" name="AutoShape 2" descr="https://gymn1-sochi.ru/800/600/https/sun9-62.userapi.com/VGMZrW5EUA9XWkxl37gPA80RTYBS6cau0ls1pQ/vdQeOLvbhq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Markus\Desktop\разговоры-о-важном-классный-час-3-октября-2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0"/>
            <a:ext cx="6063118" cy="400050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50017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Кожемяко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Ирина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Леонидовна –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заслуженный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учитель Российской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Федерации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85720" y="1571612"/>
            <a:ext cx="4071966" cy="5072098"/>
          </a:xfrm>
        </p:spPr>
        <p:txBody>
          <a:bodyPr>
            <a:normAutofit fontScale="475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</a:rPr>
              <a:t>Ирина Леонидовна пришла работать в техникум в 1981 году преподавателем </a:t>
            </a:r>
            <a:r>
              <a:rPr lang="ru-RU" sz="3800" dirty="0" err="1" smtClean="0">
                <a:solidFill>
                  <a:schemeClr val="accent1">
                    <a:lumMod val="50000"/>
                  </a:schemeClr>
                </a:solidFill>
              </a:rPr>
              <a:t>спецдисциплин</a:t>
            </a: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ru-RU" sz="3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</a:rPr>
              <a:t>Почетный работник среднего профессионального образования Российской Федерации</a:t>
            </a: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ru-RU" sz="3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</a:rPr>
              <a:t>1998 году за заслуги в подготовке специалистов для лесной промышленности и многолетний добросовестный труд Кожемяко И. </a:t>
            </a: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</a:rPr>
              <a:t>Л. было присвоено почетное звание </a:t>
            </a: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</a:rPr>
              <a:t>«Заслуженный учитель Российской Федерации».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8" name="Picture 4" descr="https://marptex.ru/uploads/s/k/j/b/kjbkxhnz2rxb/img/full_KEzqZpim.jpg"/>
          <p:cNvPicPr>
            <a:picLocks noChangeAspect="1" noChangeArrowheads="1"/>
          </p:cNvPicPr>
          <p:nvPr/>
        </p:nvPicPr>
        <p:blipFill>
          <a:blip r:embed="rId2"/>
          <a:srcRect l="3647" t="47906" r="66773"/>
          <a:stretch>
            <a:fillRect/>
          </a:stretch>
        </p:blipFill>
        <p:spPr bwMode="auto">
          <a:xfrm>
            <a:off x="4429124" y="1172971"/>
            <a:ext cx="3929090" cy="5114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err="1" smtClean="0">
                <a:solidFill>
                  <a:schemeClr val="accent1">
                    <a:lumMod val="75000"/>
                  </a:schemeClr>
                </a:solidFill>
              </a:rPr>
              <a:t>Ефременко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 Елена Викторовна,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заслуженный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учитель Российской Федерации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Ефременко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t="1515" b="1515"/>
          <a:stretch>
            <a:fillRect/>
          </a:stretch>
        </p:blipFill>
        <p:spPr>
          <a:xfrm>
            <a:off x="4714876" y="1142984"/>
            <a:ext cx="4027305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14282" y="1428736"/>
          <a:ext cx="3649662" cy="5043488"/>
        </p:xfrm>
        <a:graphic>
          <a:graphicData uri="http://schemas.openxmlformats.org/presentationml/2006/ole">
            <p:oleObj spid="_x0000_s2050" name="Acrobat Document" r:id="rId4" imgW="4534293" imgH="6416596" progId="AcroExch.Document.2015">
              <p:embed/>
            </p:oleObj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70381">
            <a:off x="536112" y="4416454"/>
            <a:ext cx="2672708" cy="1911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357686" y="4714884"/>
            <a:ext cx="41434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Работает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техникуме с 1987 года, преподает русский язык и литературу.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Заслуженный учитель РФ (1999г.); Ветеран труда (2000); медаль «За служение Кузбассу» (2015).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Picture 3" descr="C:\Documents and Settings\Admin\Рабочий стол\аттестация Ефременко\папки(4)\почетная грамота-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214678" y="2643182"/>
            <a:ext cx="2945516" cy="2130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298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Дорошевич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Любовь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Васильевна-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Почетный работник среднего профессионального образования Российской Федерации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1285860"/>
            <a:ext cx="4429156" cy="5038740"/>
          </a:xfrm>
        </p:spPr>
        <p:txBody>
          <a:bodyPr>
            <a:normAutofit fontScale="775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</a:rPr>
              <a:t>Работает в техникуме с 19</a:t>
            </a:r>
            <a:r>
              <a:rPr lang="en-US" sz="2900" dirty="0" smtClean="0">
                <a:solidFill>
                  <a:schemeClr val="accent1">
                    <a:lumMod val="50000"/>
                  </a:schemeClr>
                </a:solidFill>
              </a:rPr>
              <a:t>7</a:t>
            </a: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</a:rPr>
              <a:t>6г. </a:t>
            </a: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</a:rPr>
              <a:t>Преподаватель высшей квалификационной категории, </a:t>
            </a: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</a:rPr>
              <a:t>Почетный работник среднего профессионального образования Российской Федерации</a:t>
            </a: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</a:rPr>
              <a:t>, преподает экономику </a:t>
            </a: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</a:rPr>
              <a:t>более </a:t>
            </a: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</a:rPr>
              <a:t>30 лет. </a:t>
            </a:r>
            <a:endParaRPr lang="ru-RU" sz="2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</a:rPr>
              <a:t>2006г. </a:t>
            </a: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</a:rPr>
              <a:t>Награждена Почетной грамотой Департамента науки и профессионального образования Кемеровской области.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34820" name="Picture 1" descr="G:\городская НПК\CIMG32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20579" r="19741"/>
          <a:stretch>
            <a:fillRect/>
          </a:stretch>
        </p:blipFill>
        <p:spPr>
          <a:xfrm>
            <a:off x="428596" y="3714752"/>
            <a:ext cx="3824549" cy="2838448"/>
          </a:xfrm>
        </p:spPr>
      </p:pic>
      <p:pic>
        <p:nvPicPr>
          <p:cNvPr id="34821" name="Picture 2" descr="C:\Documents and Settings\Администратор\Рабочий стол\IMG_07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285860"/>
            <a:ext cx="3505200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81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Затонская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валентина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700" b="1" dirty="0" err="1" smtClean="0">
                <a:solidFill>
                  <a:schemeClr val="accent1">
                    <a:lumMod val="50000"/>
                  </a:schemeClr>
                </a:solidFill>
              </a:rPr>
              <a:t>ростиславовна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-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почетный работник СПО РФ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0419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219200"/>
            <a:ext cx="4000528" cy="5105400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Работает в техникуме с 1994г. Преподаватель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спецдисциплин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20" name="Picture 6" descr="CIMG3849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 r="23286"/>
          <a:stretch>
            <a:fillRect/>
          </a:stretch>
        </p:blipFill>
        <p:spPr>
          <a:xfrm>
            <a:off x="357158" y="785794"/>
            <a:ext cx="3624258" cy="3543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F:\Скан_1\фото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163596"/>
            <a:ext cx="4429156" cy="2694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F:\Скан_1\фото_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143116"/>
            <a:ext cx="4429126" cy="145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E:\Скан_1\фото_медал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786190"/>
            <a:ext cx="4071894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186766" cy="150019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</a:rPr>
              <a:t>Невероятно много душевных сил и заботы вкладывают учителя в своих учеников.</a:t>
            </a:r>
            <a:br>
              <a:rPr lang="ru-RU" sz="27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435" name="Picture 3" descr="C:\Users\Markus\Desktop\article5d8d3ba3b4c881.8148375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r="13468"/>
          <a:stretch>
            <a:fillRect/>
          </a:stretch>
        </p:blipFill>
        <p:spPr bwMode="auto">
          <a:xfrm>
            <a:off x="1000100" y="1643050"/>
            <a:ext cx="6317302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467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символом конкурса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«Учитель года»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4578" name="Picture 2" descr="C:\Users\Markus\Desktop\uchitel-goda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14422"/>
            <a:ext cx="5659401" cy="41141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5691157"/>
            <a:ext cx="6000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Девиз конкурса «Учитель года России» − «Учить и учиться» − </a:t>
            </a: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115328" cy="107157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Преподаватели ГПОУ МПТ,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принявшие участие в областном конкурсе   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"Преподаватель года" 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Image al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2857520" cy="35416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000637"/>
            <a:ext cx="2928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Подберезина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Наталья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Ивановна,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2009 г.</a:t>
            </a:r>
            <a:endParaRPr lang="ru-RU" dirty="0"/>
          </a:p>
        </p:txBody>
      </p:sp>
      <p:pic>
        <p:nvPicPr>
          <p:cNvPr id="6" name="Picture 2" descr="Image a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500174"/>
            <a:ext cx="2857500" cy="3429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00429" y="5000636"/>
            <a:ext cx="20717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Кузнецова Галина Леонидовна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6866" name="Picture 2" descr="Image al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01067" y="1643050"/>
            <a:ext cx="2290483" cy="31289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429388" y="5000636"/>
            <a:ext cx="22145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Лушников Дмитрий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Сергеевич, 2016г.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115328" cy="107157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Преподаватели ГПОУ МПТ,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принявшие участие в областном конкурсе   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"Преподаватель года" 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5842" name="Picture 2" descr="Image a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21" y="1285860"/>
            <a:ext cx="2524143" cy="378621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3" y="5286388"/>
            <a:ext cx="2857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Колотов Дмитрий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Владимирович,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2017г.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5844" name="Picture 4" descr="Image a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500174"/>
            <a:ext cx="2928958" cy="351475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000760" y="5143512"/>
            <a:ext cx="2500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Соотс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Вельхида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Дмитриевна, 2015г.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5846" name="Picture 6" descr="https://is03.infourok.ru/img/01bf-00046e8e-c5090a06-250x3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3035" y="1404900"/>
            <a:ext cx="2653411" cy="371477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214678" y="5357827"/>
            <a:ext cx="2500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Носова Кристина Юрьевна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115328" cy="107157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Преподаватели ГПОУ МПТ,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принявшие участие в областном конкурсе   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"Преподаватель года" 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000637"/>
            <a:ext cx="2928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Алябьев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Сергей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Анатольевич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00429" y="4572008"/>
            <a:ext cx="2714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Ющенко Евгений Юрьевич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388" y="4786322"/>
            <a:ext cx="22145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Козлова Светлана Сергеевна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Picture 4" descr="_DSC076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67538" t="18297" b="11332"/>
          <a:stretch>
            <a:fillRect/>
          </a:stretch>
        </p:blipFill>
        <p:spPr bwMode="auto">
          <a:xfrm>
            <a:off x="357158" y="1285860"/>
            <a:ext cx="242410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F:\Новая папка (4)\_DSC0041.jpg"/>
          <p:cNvPicPr>
            <a:picLocks noChangeAspect="1" noChangeArrowheads="1"/>
          </p:cNvPicPr>
          <p:nvPr/>
        </p:nvPicPr>
        <p:blipFill>
          <a:blip r:embed="rId3" cstate="print"/>
          <a:srcRect l="4498" r="14724"/>
          <a:stretch>
            <a:fillRect/>
          </a:stretch>
        </p:blipFill>
        <p:spPr bwMode="auto">
          <a:xfrm>
            <a:off x="3071802" y="1785926"/>
            <a:ext cx="3214710" cy="2643206"/>
          </a:xfrm>
          <a:prstGeom prst="rect">
            <a:avLst/>
          </a:prstGeom>
          <a:noFill/>
        </p:spPr>
      </p:pic>
      <p:pic>
        <p:nvPicPr>
          <p:cNvPr id="13" name="Picture 2" descr="C:\Users\Markus\Desktop\i.jpg"/>
          <p:cNvPicPr>
            <a:picLocks noChangeAspect="1" noChangeArrowheads="1"/>
          </p:cNvPicPr>
          <p:nvPr/>
        </p:nvPicPr>
        <p:blipFill>
          <a:blip r:embed="rId4"/>
          <a:srcRect l="48697" t="21401" r="33713" b="55146"/>
          <a:stretch>
            <a:fillRect/>
          </a:stretch>
        </p:blipFill>
        <p:spPr bwMode="auto">
          <a:xfrm>
            <a:off x="6643702" y="1500174"/>
            <a:ext cx="1857388" cy="317502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список погибших педагогов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беслановской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школы N 1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142984"/>
            <a:ext cx="4572032" cy="5330968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1. </a:t>
            </a:r>
            <a:r>
              <a:rPr lang="ru-RU" sz="5500" b="1" dirty="0" err="1" smtClean="0">
                <a:solidFill>
                  <a:schemeClr val="accent1">
                    <a:lumMod val="50000"/>
                  </a:schemeClr>
                </a:solidFill>
              </a:rPr>
              <a:t>Ханаева</a:t>
            </a:r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 И. З., учитель начальных классов.</a:t>
            </a:r>
            <a:endParaRPr lang="ru-RU" sz="55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2. </a:t>
            </a:r>
            <a:r>
              <a:rPr lang="ru-RU" sz="5500" b="1" dirty="0" err="1" smtClean="0">
                <a:solidFill>
                  <a:schemeClr val="accent1">
                    <a:lumMod val="50000"/>
                  </a:schemeClr>
                </a:solidFill>
              </a:rPr>
              <a:t>Черджиева</a:t>
            </a:r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 Р. Т., учитель начальных классов.</a:t>
            </a:r>
            <a:endParaRPr lang="ru-RU" sz="55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3. </a:t>
            </a:r>
            <a:r>
              <a:rPr lang="ru-RU" sz="5500" b="1" dirty="0" err="1" smtClean="0">
                <a:solidFill>
                  <a:schemeClr val="accent1">
                    <a:lumMod val="50000"/>
                  </a:schemeClr>
                </a:solidFill>
              </a:rPr>
              <a:t>Бекмурзова</a:t>
            </a:r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 З. Г., учитель математики.</a:t>
            </a:r>
            <a:endParaRPr lang="ru-RU" sz="55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4. Назарова Н. И., учитель биологии.</a:t>
            </a:r>
            <a:endParaRPr lang="ru-RU" sz="55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5. </a:t>
            </a:r>
            <a:r>
              <a:rPr lang="ru-RU" sz="5500" b="1" dirty="0" err="1" smtClean="0">
                <a:solidFill>
                  <a:schemeClr val="accent1">
                    <a:lumMod val="50000"/>
                  </a:schemeClr>
                </a:solidFill>
              </a:rPr>
              <a:t>Каряеева</a:t>
            </a:r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 Э. Х., учительница начальных классов.</a:t>
            </a:r>
            <a:endParaRPr lang="ru-RU" sz="55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6. </a:t>
            </a:r>
            <a:r>
              <a:rPr lang="ru-RU" sz="5500" b="1" dirty="0" err="1" smtClean="0">
                <a:solidFill>
                  <a:schemeClr val="accent1">
                    <a:lumMod val="50000"/>
                  </a:schemeClr>
                </a:solidFill>
              </a:rPr>
              <a:t>Тебиева</a:t>
            </a:r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 А. В., преподаватель осетинского языка и литературы.</a:t>
            </a:r>
            <a:endParaRPr lang="ru-RU" sz="55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7. Хетагурова Т. К., учитель осетинского языка и литературы.</a:t>
            </a:r>
            <a:endParaRPr lang="ru-RU" sz="55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8. Руденок Н. А., учитель изобразительного искусства.</a:t>
            </a:r>
            <a:endParaRPr lang="ru-RU" sz="55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9. Михайлов А. М., учитель по труду.</a:t>
            </a:r>
            <a:endParaRPr lang="ru-RU" sz="55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10. </a:t>
            </a:r>
            <a:r>
              <a:rPr lang="ru-RU" sz="5500" b="1" dirty="0" err="1" smtClean="0">
                <a:solidFill>
                  <a:schemeClr val="accent1">
                    <a:lumMod val="50000"/>
                  </a:schemeClr>
                </a:solidFill>
              </a:rPr>
              <a:t>Каниди</a:t>
            </a:r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 И. К., учитель физкультуры.</a:t>
            </a:r>
          </a:p>
          <a:p>
            <a:pPr algn="just"/>
            <a:endParaRPr lang="ru-RU" sz="55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2" descr="C:\Users\Markus\Desktop\590581_original.jpg"/>
          <p:cNvPicPr>
            <a:picLocks noChangeAspect="1" noChangeArrowheads="1"/>
          </p:cNvPicPr>
          <p:nvPr/>
        </p:nvPicPr>
        <p:blipFill>
          <a:blip r:embed="rId2" cstate="print"/>
          <a:srcRect r="6819"/>
          <a:stretch>
            <a:fillRect/>
          </a:stretch>
        </p:blipFill>
        <p:spPr bwMode="auto">
          <a:xfrm>
            <a:off x="4857752" y="1714488"/>
            <a:ext cx="3871698" cy="311626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4929198"/>
            <a:ext cx="828680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До сих пор одиннадцать учителей и сотрудников школы числятся в списке без вести пропавших. Вот имена, которые удалось узнать: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1. Аликова А. В., преподаватель русского языка и литературы.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2. Аликова Д. Б., учитель истории.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3. </a:t>
            </a:r>
            <a:r>
              <a:rPr lang="ru-RU" sz="1400" b="1" dirty="0" err="1" smtClean="0">
                <a:solidFill>
                  <a:schemeClr val="accent1">
                    <a:lumMod val="50000"/>
                  </a:schemeClr>
                </a:solidFill>
              </a:rPr>
              <a:t>Азиева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 З. С., учитель информатики.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4. </a:t>
            </a:r>
            <a:r>
              <a:rPr lang="ru-RU" sz="1400" b="1" dirty="0" err="1" smtClean="0">
                <a:solidFill>
                  <a:schemeClr val="accent1">
                    <a:lumMod val="50000"/>
                  </a:schemeClr>
                </a:solidFill>
              </a:rPr>
              <a:t>Соскиева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 О. Н. учитель начальных классов.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5. </a:t>
            </a:r>
            <a:r>
              <a:rPr lang="ru-RU" sz="1400" b="1" dirty="0" err="1" smtClean="0">
                <a:solidFill>
                  <a:schemeClr val="accent1">
                    <a:lumMod val="50000"/>
                  </a:schemeClr>
                </a:solidFill>
              </a:rPr>
              <a:t>Бадикоева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 С. А., завхоз школы.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654164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 древних времен профессия учителя была очень востребованной.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Учителя уважали за его труд, понимали, что от него зависит будущее детей.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14554"/>
            <a:ext cx="4432824" cy="3191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86190"/>
            <a:ext cx="4308469" cy="2881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Трагедия в Ижевске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142844" y="857232"/>
            <a:ext cx="5715040" cy="2000264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Среди погибших 26 сентября 2022г. от рук безумного стрелка сотрудников ижевской школы № 88 были три учительницы: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2" descr="C:\Users\Markus\Desktop\c82e3773dc52ee7cedb50deaf5fb7055.jpg"/>
          <p:cNvPicPr>
            <a:picLocks noChangeAspect="1" noChangeArrowheads="1"/>
          </p:cNvPicPr>
          <p:nvPr/>
        </p:nvPicPr>
        <p:blipFill>
          <a:blip r:embed="rId2"/>
          <a:srcRect l="19184"/>
          <a:stretch>
            <a:fillRect/>
          </a:stretch>
        </p:blipFill>
        <p:spPr bwMode="auto">
          <a:xfrm>
            <a:off x="6072198" y="142852"/>
            <a:ext cx="2647952" cy="2452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Markus\Desktop\4b83c6b0001da4440b05de1f1a251ea4.jpg"/>
          <p:cNvPicPr>
            <a:picLocks noChangeAspect="1" noChangeArrowheads="1"/>
          </p:cNvPicPr>
          <p:nvPr/>
        </p:nvPicPr>
        <p:blipFill>
          <a:blip r:embed="rId3"/>
          <a:srcRect r="20920"/>
          <a:stretch>
            <a:fillRect/>
          </a:stretch>
        </p:blipFill>
        <p:spPr bwMode="auto">
          <a:xfrm>
            <a:off x="6072198" y="4085302"/>
            <a:ext cx="2928958" cy="2772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Users\Markus\Desktop\dde7fd13b77dafb7f0a7c0bae325024d.jpg"/>
          <p:cNvPicPr>
            <a:picLocks noChangeAspect="1" noChangeArrowheads="1"/>
          </p:cNvPicPr>
          <p:nvPr/>
        </p:nvPicPr>
        <p:blipFill>
          <a:blip r:embed="rId4"/>
          <a:srcRect l="10069" r="9201"/>
          <a:stretch>
            <a:fillRect/>
          </a:stretch>
        </p:blipFill>
        <p:spPr bwMode="auto">
          <a:xfrm>
            <a:off x="4786314" y="2643182"/>
            <a:ext cx="2485063" cy="2304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00034" y="5929330"/>
            <a:ext cx="535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английского языка Маргарита Михайловна Сахарных.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071942"/>
            <a:ext cx="4643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ИЗО – Светлана Ивановна Суханова,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43108" y="2000241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математики Наталья Игоревна Ведерникова, 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684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Педагог- это не профессия, а призвание.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5" name="Picture 1" descr="C:\Users\Markus\Desktop\aaaaaa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14422"/>
            <a:ext cx="7467600" cy="49206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Markus\Desktop\accb8f74-190c-46d5-8142-6063c7aeabe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8226" y="148046"/>
            <a:ext cx="8517178" cy="67099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785794"/>
            <a:ext cx="39290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Учитель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Лицо, преподающее какой-либо учебный предмет в школе, профессионально обучающее кого-либо</a:t>
            </a:r>
            <a:r>
              <a:rPr lang="ru-RU" sz="2400" dirty="0" smtClean="0">
                <a:solidFill>
                  <a:schemeClr val="bg1"/>
                </a:solidFill>
              </a:rPr>
              <a:t> 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Markus\Desktop\uchitelnica-s-ukazkoj-u-doski_018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429684" cy="64294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00364" y="714356"/>
            <a:ext cx="49292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Преподаватель 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тот, кто занимается преподаванием чего-либо (обычно в среднем специальном или высшем учебном заведении). 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Наставник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482" name="Picture 2" descr="C:\Users\Markus\Desktop\Nastavnik-eto-tot-kto-predlagaet-svoi-znaniya-opyt-sovety-i-rekomendacii-tem-u-kogo-menshe-opyta.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428" r="21874"/>
          <a:stretch>
            <a:fillRect/>
          </a:stretch>
        </p:blipFill>
        <p:spPr bwMode="auto">
          <a:xfrm>
            <a:off x="285720" y="1643050"/>
            <a:ext cx="3786214" cy="47015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1857364"/>
            <a:ext cx="392909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Руководитель, учитель. Кто обучает или дает помощь и советы менее опытному и часто более молодому человеку.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ДЕНИС МАЦУЕВ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2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500174"/>
            <a:ext cx="4187278" cy="4016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1214422"/>
            <a:ext cx="392909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Известный пианист, лауреат международных музыкальных конкурсов, народный артист России помнит всех своих преподавателей, начиная со своего отца, который был для него самым главным учителем.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«Я всегда говорил, что важно…, чтобы был человек, мнению которого ты доверяешь».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Воспоминания 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</a:rPr>
              <a:t>Д.Мацуева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 о своей школе: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«Весь класс был одной семьей. Любой мог прийти в любое время, хоть на дачу, хоть домой, и получить не только профессиональные советы, но и жизненные, самое важное»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5715015"/>
            <a:ext cx="3857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ианист-виртуоз и общественный деятель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Жорес Иванович Алферов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лауреат Нобелевской премии по физике </a:t>
            </a:r>
            <a:endParaRPr lang="ru-RU" sz="2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071678"/>
            <a:ext cx="3862657" cy="3973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1571612"/>
            <a:ext cx="44291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Воспоминания о своих школьных учителях: </a:t>
            </a:r>
          </a:p>
          <a:p>
            <a:endParaRPr lang="ru-RU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«В нашей школе собрался очень сильный учительский коллектив. Были потрясающий учитель физики Яков Борисович, великолепная учительница литературы, прекрасная учительница географии. 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Яков Борисович не представлял, как можно физику не любить. Лаборатории у нас не было, кабинета физического не было, он приходил и читал два урока-лекции. И никого не спрашивал.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Я.Б. МИЛЬЦЕРЗОН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учитель физики Ж.И.Алферова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357298"/>
            <a:ext cx="3611414" cy="2616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42844" y="1214422"/>
            <a:ext cx="50006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В конце четверти раздавал контрольную, по результатам которой выставлял четвертные оценки. Я получал то пятёрку, то четвёрку. </a:t>
            </a:r>
          </a:p>
          <a:p>
            <a:pPr algn="just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А в третьей четверти девятого класса вдруг получил три с плюсом… </a:t>
            </a:r>
          </a:p>
          <a:p>
            <a:pPr algn="just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Я пришёл расстроенный домой, рассказал об этом маме, мама на родительском собрании подошла к учителю и сказала, что ее сын очень любит физику и огорчён этой тройкой. Ему это крайне не понравилось.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4214818"/>
            <a:ext cx="86439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На следующей лекции он сказал: «Некоторые тут недовольны моими оценками, Алферов – к доске». Опрос продолжался в течение двух уроков. Наконец Яков Борисович закончил и сказал: «Хорошо, физику вы знаете» – и поставил мне 4 с плюсом. </a:t>
            </a:r>
          </a:p>
          <a:p>
            <a:pPr algn="just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А после этого до самого окончания школы было так: он что-то рассказывает на уроке и вдруг обращается ко мне: «А что думает Алфёров?» Я вставал и говорил, что мог, и тут же в журнале появлялась жирная пятёрка». 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Среди преподавателей техникума есть и свои выпускники: 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8802"/>
            <a:ext cx="2757478" cy="4243398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Пустынская И.Ю.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Науменко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Т.А.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Шаркунова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Л.И.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Андрусова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Т.В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2" descr="C:\Documents and Settings\Администратор\Рабочий стол\IMG_07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t="16110" r="63199" b="24820"/>
          <a:stretch>
            <a:fillRect/>
          </a:stretch>
        </p:blipFill>
        <p:spPr>
          <a:xfrm>
            <a:off x="3857620" y="1571612"/>
            <a:ext cx="2274330" cy="2428892"/>
          </a:xfrm>
          <a:noFill/>
        </p:spPr>
      </p:pic>
      <p:pic>
        <p:nvPicPr>
          <p:cNvPr id="25606" name="Picture 2" descr="C:\Documents and Settings\Администратор\Мои документы\Обл. ПГ\IMG_4134.jpg"/>
          <p:cNvPicPr>
            <a:picLocks noChangeAspect="1" noChangeArrowheads="1"/>
          </p:cNvPicPr>
          <p:nvPr/>
        </p:nvPicPr>
        <p:blipFill>
          <a:blip r:embed="rId3"/>
          <a:srcRect l="14151" r="15094"/>
          <a:stretch>
            <a:fillRect/>
          </a:stretch>
        </p:blipFill>
        <p:spPr bwMode="auto">
          <a:xfrm>
            <a:off x="3643306" y="4214818"/>
            <a:ext cx="257299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2" descr="C:\Documents and Settings\Администратор\Мои документы\год учителя (2)\препод\100OLYMP\PB1301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1071546"/>
            <a:ext cx="2139954" cy="2854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6" descr="C:\Documents and Settings\Администратор\Мои документы\год учителя (2)\1ка (3)\DSC_0052.jpg"/>
          <p:cNvPicPr>
            <a:picLocks noChangeAspect="1" noChangeArrowheads="1"/>
          </p:cNvPicPr>
          <p:nvPr/>
        </p:nvPicPr>
        <p:blipFill>
          <a:blip r:embed="rId5"/>
          <a:srcRect l="6522" r="8274"/>
          <a:stretch>
            <a:fillRect/>
          </a:stretch>
        </p:blipFill>
        <p:spPr bwMode="auto">
          <a:xfrm>
            <a:off x="6215074" y="4357694"/>
            <a:ext cx="2704827" cy="210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3955</TotalTime>
  <Words>833</Words>
  <PresentationFormat>Экран (4:3)</PresentationFormat>
  <Paragraphs>88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Эркер</vt:lpstr>
      <vt:lpstr>Adobe Acrobat Document</vt:lpstr>
      <vt:lpstr> Могу ли я научить других? (наставничество) </vt:lpstr>
      <vt:lpstr>С древних времен профессия учителя была очень востребованной.  Учителя уважали за его труд, понимали, что от него зависит будущее детей.</vt:lpstr>
      <vt:lpstr>Слайд 3</vt:lpstr>
      <vt:lpstr>Слайд 4</vt:lpstr>
      <vt:lpstr>Наставник</vt:lpstr>
      <vt:lpstr>ДЕНИС МАЦУЕВ </vt:lpstr>
      <vt:lpstr>Жорес Иванович Алферов  лауреат Нобелевской премии по физике </vt:lpstr>
      <vt:lpstr>Я.Б. МИЛЬЦЕРЗОН учитель физики Ж.И.Алферова</vt:lpstr>
      <vt:lpstr>Среди преподавателей техникума есть и свои выпускники: </vt:lpstr>
      <vt:lpstr>      Кожемяко Ирина Леонидовна – заслуженный учитель Российской Федерации </vt:lpstr>
      <vt:lpstr>Ефременко Елена Викторовна,  заслуженный учитель Российской Федерации</vt:lpstr>
      <vt:lpstr>  Дорошевич Любовь Васильевна- Почетный работник среднего профессионального образования Российской Федерации</vt:lpstr>
      <vt:lpstr>Затонская валентина ростиславовна- почетный работник СПО РФ</vt:lpstr>
      <vt:lpstr>Невероятно много душевных сил и заботы вкладывают учителя в своих учеников. </vt:lpstr>
      <vt:lpstr> символом конкурса  «Учитель года»</vt:lpstr>
      <vt:lpstr>Преподаватели ГПОУ МПТ, принявшие участие в областном конкурсе     "Преподаватель года" </vt:lpstr>
      <vt:lpstr>Преподаватели ГПОУ МПТ, принявшие участие в областном конкурсе     "Преподаватель года" </vt:lpstr>
      <vt:lpstr>Преподаватели ГПОУ МПТ, принявшие участие в областном конкурсе     "Преподаватель года" </vt:lpstr>
      <vt:lpstr>список погибших педагогов беслановской школы N 1</vt:lpstr>
      <vt:lpstr>Трагедия в Ижевске</vt:lpstr>
      <vt:lpstr>Педагог- это не профессия, а призвание.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Markus</dc:creator>
  <cp:lastModifiedBy>Markus</cp:lastModifiedBy>
  <cp:revision>105</cp:revision>
  <dcterms:created xsi:type="dcterms:W3CDTF">2022-09-26T10:39:23Z</dcterms:created>
  <dcterms:modified xsi:type="dcterms:W3CDTF">2022-10-01T06:36:39Z</dcterms:modified>
</cp:coreProperties>
</file>