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0279" y="1397000"/>
            <a:ext cx="8915399" cy="2802466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/>
              <a:t>УСТРОЙСТВО КОМПЬЮТЕРА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356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41071" y="239485"/>
            <a:ext cx="5542416" cy="1010924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Web</a:t>
            </a:r>
            <a:r>
              <a:rPr lang="ru-RU" dirty="0" smtClean="0">
                <a:hlinkClick r:id="rId2" action="ppaction://hlinksldjump"/>
              </a:rPr>
              <a:t> - камера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9949" y="1446350"/>
            <a:ext cx="5657508" cy="4987107"/>
          </a:xfrm>
        </p:spPr>
        <p:txBody>
          <a:bodyPr>
            <a:normAutofit/>
          </a:bodyPr>
          <a:lstStyle/>
          <a:p>
            <a:r>
              <a:rPr lang="ru-RU" sz="2600" b="1" dirty="0"/>
              <a:t>Веб-камера</a:t>
            </a:r>
            <a:r>
              <a:rPr lang="ru-RU" sz="2600" dirty="0"/>
              <a:t> – это малоразмерная цифровая видео или фотокамера, способная в реальном времени фиксировать изображения, предназначенные для дальнейшей передачи по сети Интернет</a:t>
            </a:r>
            <a:r>
              <a:rPr lang="ru-RU" sz="2600" dirty="0" smtClean="0"/>
              <a:t>.</a:t>
            </a:r>
          </a:p>
          <a:p>
            <a:r>
              <a:rPr lang="ru-RU" sz="2600" dirty="0" smtClean="0"/>
              <a:t>Веб-камера – это устройство </a:t>
            </a:r>
            <a:r>
              <a:rPr lang="ru-RU" sz="2600" b="1" dirty="0" smtClean="0"/>
              <a:t>ввода.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457" y="1665512"/>
            <a:ext cx="4016829" cy="401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5471" y="0"/>
            <a:ext cx="3321730" cy="1261295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Принтер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1522550"/>
            <a:ext cx="5366658" cy="4693192"/>
          </a:xfrm>
        </p:spPr>
        <p:txBody>
          <a:bodyPr>
            <a:normAutofit/>
          </a:bodyPr>
          <a:lstStyle/>
          <a:p>
            <a:r>
              <a:rPr lang="ru-RU" sz="3200" b="1" dirty="0"/>
              <a:t>Принтер</a:t>
            </a:r>
            <a:r>
              <a:rPr lang="ru-RU" sz="3200" dirty="0"/>
              <a:t> печатает на бумаге изображения и тексты, которые на него </a:t>
            </a:r>
            <a:r>
              <a:rPr lang="ru-RU" sz="3200" i="1" dirty="0"/>
              <a:t>выводит</a:t>
            </a:r>
            <a:r>
              <a:rPr lang="ru-RU" sz="3200" dirty="0"/>
              <a:t> компьютер. Принтер — это устройство </a:t>
            </a:r>
            <a:r>
              <a:rPr lang="ru-RU" sz="3200" b="1" dirty="0"/>
              <a:t>вывода</a:t>
            </a:r>
            <a:r>
              <a:rPr lang="ru-RU" sz="32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58" y="1261295"/>
            <a:ext cx="4626428" cy="46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8385" y="0"/>
            <a:ext cx="3561216" cy="1217752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Сканер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6441" y="1391921"/>
            <a:ext cx="6043159" cy="5085079"/>
          </a:xfrm>
        </p:spPr>
        <p:txBody>
          <a:bodyPr>
            <a:normAutofit/>
          </a:bodyPr>
          <a:lstStyle/>
          <a:p>
            <a:r>
              <a:rPr lang="ru-RU" sz="3200" dirty="0"/>
              <a:t>Сканер позволяет компьютеру </a:t>
            </a:r>
            <a:r>
              <a:rPr lang="ru-RU" sz="3200" i="1" dirty="0"/>
              <a:t>вводить</a:t>
            </a:r>
            <a:r>
              <a:rPr lang="ru-RU" sz="3200" dirty="0"/>
              <a:t> тексты и рисунки с бумаги в свою память. Сканер — это устройство </a:t>
            </a:r>
            <a:r>
              <a:rPr lang="ru-RU" sz="3200" b="1" dirty="0"/>
              <a:t>ввода</a:t>
            </a:r>
            <a:r>
              <a:rPr lang="ru-RU" sz="32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745" y="2913837"/>
            <a:ext cx="4437970" cy="347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21818" y="119743"/>
            <a:ext cx="7850187" cy="1979752"/>
          </a:xfrm>
        </p:spPr>
        <p:txBody>
          <a:bodyPr/>
          <a:lstStyle/>
          <a:p>
            <a:pPr algn="ctr"/>
            <a:r>
              <a:rPr lang="ru-RU" dirty="0" smtClean="0"/>
              <a:t>Устройства </a:t>
            </a:r>
            <a:br>
              <a:rPr lang="ru-RU" dirty="0" smtClean="0"/>
            </a:br>
            <a:r>
              <a:rPr lang="ru-RU" dirty="0" smtClean="0"/>
              <a:t>ввода и вывода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1" y="2611123"/>
            <a:ext cx="4334103" cy="654591"/>
          </a:xfrm>
        </p:spPr>
        <p:txBody>
          <a:bodyPr/>
          <a:lstStyle/>
          <a:p>
            <a:r>
              <a:rPr lang="ru-RU" sz="2800" dirty="0" smtClean="0"/>
              <a:t>Устройства ввода: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89211" y="3536409"/>
            <a:ext cx="3659190" cy="29188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Клавиатура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Мышь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Микрофон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Сканер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Веб-камера</a:t>
            </a: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046911" y="2611122"/>
            <a:ext cx="4334103" cy="6545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Устройства вывода: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046911" y="3536409"/>
            <a:ext cx="3659190" cy="29188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Монитор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Колонки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Наушники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Принтер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8" name="Прямая со стрелкой 7"/>
          <p:cNvCxnSpPr>
            <a:endCxn id="3" idx="0"/>
          </p:cNvCxnSpPr>
          <p:nvPr/>
        </p:nvCxnSpPr>
        <p:spPr>
          <a:xfrm flipH="1">
            <a:off x="4756263" y="2099495"/>
            <a:ext cx="1854087" cy="511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>
            <a:off x="7400925" y="2099495"/>
            <a:ext cx="1813038" cy="511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12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6260" y="43429"/>
            <a:ext cx="5013854" cy="945878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6787" y="4950835"/>
            <a:ext cx="8915399" cy="2322032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1. Воспроизводят </a:t>
            </a:r>
            <a:r>
              <a:rPr lang="ru-RU" sz="3400" dirty="0"/>
              <a:t>звуки, которые на них </a:t>
            </a:r>
            <a:r>
              <a:rPr lang="ru-RU" sz="3400" i="1" dirty="0"/>
              <a:t>выводит</a:t>
            </a:r>
            <a:r>
              <a:rPr lang="ru-RU" sz="3400" dirty="0"/>
              <a:t> </a:t>
            </a:r>
            <a:r>
              <a:rPr lang="ru-RU" sz="3400" dirty="0" smtClean="0"/>
              <a:t>компьютер. 2. </a:t>
            </a:r>
            <a:r>
              <a:rPr lang="ru-RU" sz="3400" dirty="0"/>
              <a:t>Компьютер </a:t>
            </a:r>
            <a:r>
              <a:rPr lang="ru-RU" sz="3400" i="1" dirty="0"/>
              <a:t>выводит</a:t>
            </a:r>
            <a:r>
              <a:rPr lang="ru-RU" sz="3400" dirty="0"/>
              <a:t> на его экран тексты и рисунки</a:t>
            </a:r>
            <a:r>
              <a:rPr lang="ru-RU" sz="3400" dirty="0" smtClean="0"/>
              <a:t>. 3. Она способна </a:t>
            </a:r>
            <a:r>
              <a:rPr lang="ru-RU" sz="3400" dirty="0"/>
              <a:t>в реальном времени фиксировать изображения, предназначенные для дальнейшей передачи по сети Интернет</a:t>
            </a:r>
            <a:r>
              <a:rPr lang="ru-RU" sz="3400" dirty="0" smtClean="0"/>
              <a:t>. 4. Печатает </a:t>
            </a:r>
            <a:r>
              <a:rPr lang="ru-RU" sz="3400" dirty="0"/>
              <a:t>на бумаге изображения и тексты, которые на него </a:t>
            </a:r>
            <a:r>
              <a:rPr lang="ru-RU" sz="3400" i="1" dirty="0"/>
              <a:t>выводит</a:t>
            </a:r>
            <a:r>
              <a:rPr lang="ru-RU" sz="3400" dirty="0"/>
              <a:t> компьютер. </a:t>
            </a:r>
            <a:r>
              <a:rPr lang="ru-RU" sz="3400" dirty="0" smtClean="0"/>
              <a:t>5. Её движения повторяет </a:t>
            </a:r>
            <a:r>
              <a:rPr lang="ru-RU" sz="3400" dirty="0"/>
              <a:t>стрелочка на экране монитора</a:t>
            </a:r>
            <a:r>
              <a:rPr lang="ru-RU" sz="3400" dirty="0" smtClean="0"/>
              <a:t>. 6. Клавишное </a:t>
            </a:r>
            <a:r>
              <a:rPr lang="ru-RU" sz="3400" dirty="0"/>
              <a:t>устройство управления персональным компьютером. </a:t>
            </a:r>
            <a:r>
              <a:rPr lang="ru-RU" sz="3400" dirty="0" smtClean="0"/>
              <a:t>7. Позволяет </a:t>
            </a:r>
            <a:r>
              <a:rPr lang="ru-RU" sz="3400" dirty="0"/>
              <a:t>компьютеру </a:t>
            </a:r>
            <a:r>
              <a:rPr lang="ru-RU" sz="3400" i="1" dirty="0"/>
              <a:t>вводить</a:t>
            </a:r>
            <a:r>
              <a:rPr lang="ru-RU" sz="3400" dirty="0"/>
              <a:t> тексты и рисунки с бумаги в свою память</a:t>
            </a:r>
            <a:r>
              <a:rPr lang="ru-RU" sz="3400" dirty="0" smtClean="0"/>
              <a:t>. 8. Дословный перевод с греческого означает «маленький голос»</a:t>
            </a:r>
            <a:endParaRPr lang="ru-RU" sz="3400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2072746" y="989307"/>
            <a:ext cx="6352864" cy="3861070"/>
            <a:chOff x="293465" y="1339911"/>
            <a:chExt cx="6352864" cy="386107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208867" y="1339914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699933" y="133991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0999" y="1339913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682065" y="1339912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173131" y="133991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664197" y="133991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155263" y="133991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08867" y="2200930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208867" y="2628765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208867" y="3057554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208867" y="3485819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08867" y="391596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08867" y="4342873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08867" y="3913254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208867" y="4340167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08867" y="4764850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3208067" y="1772534"/>
              <a:ext cx="491066" cy="4296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4189673" y="177253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4683117" y="1772536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173131" y="177253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664197" y="177254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696229" y="177253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715423" y="177253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715423" y="219861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2228439" y="2199146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702963" y="219832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4192724" y="220515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4684695" y="220515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3696229" y="219983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703489" y="1772233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702963" y="262767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4198153" y="2630939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4689219" y="263082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173131" y="2633807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5664194" y="2634773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148109" y="263464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2716342" y="305431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2233886" y="305431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1749977" y="305431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715423" y="390919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224357" y="390770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1749977" y="390919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258911" y="390770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776188" y="390770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3465" y="390770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707087" y="391596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198153" y="391596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4689219" y="391596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2716242" y="4333402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2228439" y="4338277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1743765" y="4338276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1262488" y="4339770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3699933" y="4345317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2723082" y="4768918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2232016" y="4767895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749977" y="4767894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3696187" y="4770839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4189673" y="4771362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4674573" y="477136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5165198" y="4771361"/>
              <a:ext cx="491066" cy="4296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067300" y="989829"/>
            <a:ext cx="3609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     о     л      о     н     к       и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4419600" y="1418926"/>
            <a:ext cx="3629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м     о      н     и      т      о     р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3918130" y="1854487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к      а     м     е     р     а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4985770" y="2284036"/>
            <a:ext cx="343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п     р      и     н     т       е     р</a:t>
            </a:r>
            <a:endParaRPr lang="ru-RU" dirty="0"/>
          </a:p>
        </p:txBody>
      </p:sp>
      <p:sp>
        <p:nvSpPr>
          <p:cNvPr id="100" name="TextBox 99"/>
          <p:cNvSpPr txBox="1"/>
          <p:nvPr/>
        </p:nvSpPr>
        <p:spPr>
          <a:xfrm>
            <a:off x="3523046" y="2703711"/>
            <a:ext cx="195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м     ы     ш     ь</a:t>
            </a:r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2072746" y="3557096"/>
            <a:ext cx="488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к     л      а     в      и     а      т      у      р     а</a:t>
            </a:r>
            <a:endParaRPr lang="ru-RU" dirty="0"/>
          </a:p>
        </p:txBody>
      </p:sp>
      <p:sp>
        <p:nvSpPr>
          <p:cNvPr id="103" name="TextBox 102"/>
          <p:cNvSpPr txBox="1"/>
          <p:nvPr/>
        </p:nvSpPr>
        <p:spPr>
          <a:xfrm>
            <a:off x="3057525" y="4010025"/>
            <a:ext cx="291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с      к     а      н     е     р</a:t>
            </a: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3532835" y="4412417"/>
            <a:ext cx="390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м     и      к     р     о     ф    о      н</a:t>
            </a:r>
            <a:endParaRPr lang="ru-RU" dirty="0"/>
          </a:p>
        </p:txBody>
      </p:sp>
      <p:sp>
        <p:nvSpPr>
          <p:cNvPr id="105" name="TextBox 104"/>
          <p:cNvSpPr txBox="1"/>
          <p:nvPr/>
        </p:nvSpPr>
        <p:spPr>
          <a:xfrm>
            <a:off x="5050420" y="2865536"/>
            <a:ext cx="3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3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2" grpId="0"/>
      <p:bldP spid="103" grpId="0"/>
      <p:bldP spid="104" grpId="0"/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214" y="1833956"/>
            <a:ext cx="4334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Основные устройства компьютера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559249" y="1833956"/>
            <a:ext cx="5105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Дополнительные устройства компьютера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678329" y="2623019"/>
            <a:ext cx="22364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Системный блок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Монитор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4" action="ppaction://hlinksldjump"/>
              </a:rPr>
              <a:t>Клавиатура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5" action="ppaction://hlinksldjump"/>
              </a:rPr>
              <a:t>Мышь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015343" y="399321"/>
            <a:ext cx="661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Устройство компьютера</a:t>
            </a:r>
            <a:endParaRPr lang="ru-RU" sz="3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9249" y="2623019"/>
            <a:ext cx="33902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Колонки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7" action="ppaction://hlinksldjump"/>
              </a:rPr>
              <a:t>Микрофон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8" action="ppaction://hlinksldjump"/>
              </a:rPr>
              <a:t>Наушники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9" action="ppaction://hlinksldjump"/>
              </a:rPr>
              <a:t>Web </a:t>
            </a:r>
            <a:r>
              <a:rPr lang="en-US" dirty="0" smtClean="0">
                <a:hlinkClick r:id="rId9" action="ppaction://hlinksldjump"/>
              </a:rPr>
              <a:t>– </a:t>
            </a:r>
            <a:r>
              <a:rPr lang="ru-RU" dirty="0" smtClean="0">
                <a:hlinkClick r:id="rId9" action="ppaction://hlinksldjump"/>
              </a:rPr>
              <a:t>камера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10" action="ppaction://hlinksldjump"/>
              </a:rPr>
              <a:t>Принтер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hlinkClick r:id="rId11" action="ppaction://hlinksldjump"/>
              </a:rPr>
              <a:t>Сканер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323281" y="1093935"/>
            <a:ext cx="2054262" cy="691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584045" y="1093935"/>
            <a:ext cx="2671837" cy="691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35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4556" y="0"/>
            <a:ext cx="8915399" cy="1141552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sldjump"/>
              </a:rPr>
              <a:t>Системный блок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4556" y="1402807"/>
            <a:ext cx="6761616" cy="5139507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sz="2000" b="1" dirty="0"/>
              <a:t>Системный блок </a:t>
            </a:r>
            <a:r>
              <a:rPr lang="ru-RU" sz="2000" dirty="0"/>
              <a:t>представляет собой основной узел, внутри которого установлены наиболее важные компоненты. Устройства, находящиеся внутри системного блока, называют </a:t>
            </a:r>
            <a:r>
              <a:rPr lang="ru-RU" sz="2000" i="1" dirty="0"/>
              <a:t>внутренними</a:t>
            </a:r>
            <a:r>
              <a:rPr lang="ru-RU" sz="2000" dirty="0"/>
              <a:t>, а устройства, подключаемые к нему снаружи, называют </a:t>
            </a:r>
            <a:r>
              <a:rPr lang="ru-RU" sz="2000" i="1" dirty="0"/>
              <a:t>внешними</a:t>
            </a:r>
            <a:r>
              <a:rPr lang="ru-RU" sz="2000" dirty="0"/>
              <a:t>.</a:t>
            </a:r>
            <a:endParaRPr lang="ru-RU" sz="2000" dirty="0" smtClean="0"/>
          </a:p>
          <a:p>
            <a:pPr fontAlgn="base"/>
            <a:r>
              <a:rPr lang="ru-RU" sz="2000" dirty="0" smtClean="0"/>
              <a:t>Системный </a:t>
            </a:r>
            <a:r>
              <a:rPr lang="ru-RU" sz="2000" dirty="0"/>
              <a:t>блок (разг. </a:t>
            </a:r>
            <a:r>
              <a:rPr lang="ru-RU" sz="2000" b="1" dirty="0"/>
              <a:t>корпус</a:t>
            </a:r>
            <a:r>
              <a:rPr lang="ru-RU" sz="2000" dirty="0"/>
              <a:t>, </a:t>
            </a:r>
            <a:r>
              <a:rPr lang="ru-RU" sz="2000" dirty="0" err="1"/>
              <a:t>системник</a:t>
            </a:r>
            <a:r>
              <a:rPr lang="ru-RU" sz="2000" dirty="0"/>
              <a:t>) — это элемент персонального компьютера, который защищает компоненты компьютера, находящиеся внутри, от механических повреждений и внешнего воздействия.</a:t>
            </a:r>
          </a:p>
          <a:p>
            <a:pPr fontAlgn="base"/>
            <a:r>
              <a:rPr lang="ru-RU" sz="2000" dirty="0"/>
              <a:t>Кроме этого он поддерживает внутри себя температуру, необходимую для стабильной работы, экранирует электромагнитное излучение, которое создается внутренними элементами.</a:t>
            </a:r>
          </a:p>
          <a:p>
            <a:r>
              <a:rPr lang="ru-RU" sz="2000" dirty="0"/>
              <a:t>Системные блоки для персональных компьютеров изготавливают промышленным способом из деталей, в основу которых входит сталь, пластик и алюминий. Для того, чтобы сделать системный блок оригинальным и неповторимым, используются древесина или органическое стекло.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72" y="1861457"/>
            <a:ext cx="3341914" cy="33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6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796042" y="283028"/>
            <a:ext cx="7001101" cy="1054467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Монитор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86442" y="1718494"/>
            <a:ext cx="8915399" cy="1449249"/>
          </a:xfrm>
        </p:spPr>
        <p:txBody>
          <a:bodyPr>
            <a:noAutofit/>
          </a:bodyPr>
          <a:lstStyle/>
          <a:p>
            <a:r>
              <a:rPr lang="ru-RU" sz="2800" b="1" dirty="0"/>
              <a:t>Монитор</a:t>
            </a:r>
            <a:r>
              <a:rPr lang="ru-RU" sz="2800" dirty="0"/>
              <a:t> —  Компьютер </a:t>
            </a:r>
            <a:r>
              <a:rPr lang="ru-RU" sz="2800" i="1" dirty="0"/>
              <a:t>выводит</a:t>
            </a:r>
            <a:r>
              <a:rPr lang="ru-RU" sz="2800" dirty="0"/>
              <a:t> на его экран тексты и рисунки. Монитор — это устройство </a:t>
            </a:r>
            <a:r>
              <a:rPr lang="ru-RU" sz="2800" b="1" dirty="0"/>
              <a:t>вывода</a:t>
            </a:r>
            <a:r>
              <a:rPr lang="ru-RU" sz="28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28" y="2688772"/>
            <a:ext cx="3989614" cy="398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6756" y="87086"/>
            <a:ext cx="4638901" cy="989152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Клавиатура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3414" y="1217750"/>
            <a:ext cx="5890758" cy="3212735"/>
          </a:xfrm>
        </p:spPr>
        <p:txBody>
          <a:bodyPr>
            <a:noAutofit/>
          </a:bodyPr>
          <a:lstStyle/>
          <a:p>
            <a:r>
              <a:rPr lang="ru-RU" sz="2400" b="1" dirty="0"/>
              <a:t>Клавиатура</a:t>
            </a:r>
            <a:r>
              <a:rPr lang="ru-RU" sz="2400" dirty="0"/>
              <a:t> — клавишное устройство управления персональным компьютером. Служит для </a:t>
            </a:r>
            <a:r>
              <a:rPr lang="ru-RU" sz="2400" b="1" dirty="0"/>
              <a:t>ввода</a:t>
            </a:r>
            <a:r>
              <a:rPr lang="ru-RU" sz="2400" dirty="0"/>
              <a:t> </a:t>
            </a:r>
            <a:r>
              <a:rPr lang="ru-RU" sz="2400" i="1" dirty="0"/>
              <a:t>алфавитно-цифровых</a:t>
            </a:r>
            <a:r>
              <a:rPr lang="ru-RU" sz="2400" dirty="0"/>
              <a:t> (</a:t>
            </a:r>
            <a:r>
              <a:rPr lang="ru-RU" sz="2400" i="1" dirty="0"/>
              <a:t>знаковых</a:t>
            </a:r>
            <a:r>
              <a:rPr lang="ru-RU" sz="2400" dirty="0"/>
              <a:t>) данных, а также команд управления. Комбинация монитора и клавиатуры обеспечивает простейший </a:t>
            </a:r>
            <a:r>
              <a:rPr lang="ru-RU" sz="2400" i="1" dirty="0"/>
              <a:t>интерфейс пользователя. </a:t>
            </a:r>
            <a:r>
              <a:rPr lang="ru-RU" sz="2400" dirty="0"/>
              <a:t>С помощью клавиатуры управляют компьютерной системой, а с помощью монитора получают от нее отклик.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034" y="1839687"/>
            <a:ext cx="4894941" cy="367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9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4071" y="-141514"/>
            <a:ext cx="2820987" cy="1206867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Мышь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7585" y="1228637"/>
            <a:ext cx="5271482" cy="4910906"/>
          </a:xfrm>
        </p:spPr>
        <p:txBody>
          <a:bodyPr>
            <a:normAutofit/>
          </a:bodyPr>
          <a:lstStyle/>
          <a:p>
            <a:r>
              <a:rPr lang="ru-RU" sz="2400" dirty="0"/>
              <a:t>Движение мыши повторяет стрелочка на экране монитора. Эта стрелочка — </a:t>
            </a:r>
            <a:r>
              <a:rPr lang="ru-RU" sz="2400" b="1" dirty="0"/>
              <a:t>курсор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У </a:t>
            </a:r>
            <a:r>
              <a:rPr lang="ru-RU" sz="2400" dirty="0"/>
              <a:t>мыши есть кнопки, которыми можно щёлкать — задавать (</a:t>
            </a:r>
            <a:r>
              <a:rPr lang="ru-RU" sz="2400" i="1" dirty="0"/>
              <a:t>вводить</a:t>
            </a:r>
            <a:r>
              <a:rPr lang="ru-RU" sz="2400" dirty="0"/>
              <a:t>) команды. </a:t>
            </a:r>
            <a:endParaRPr lang="ru-RU" sz="2400" dirty="0" smtClean="0"/>
          </a:p>
          <a:p>
            <a:r>
              <a:rPr lang="ru-RU" sz="2400" dirty="0" smtClean="0"/>
              <a:t>Мышь</a:t>
            </a:r>
            <a:r>
              <a:rPr lang="ru-RU" sz="2400" dirty="0"/>
              <a:t> — это устройство </a:t>
            </a:r>
            <a:r>
              <a:rPr lang="ru-RU" sz="2400" b="1" dirty="0"/>
              <a:t>ввода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"/>
          <a:stretch/>
        </p:blipFill>
        <p:spPr>
          <a:xfrm>
            <a:off x="7892142" y="1228637"/>
            <a:ext cx="3853543" cy="363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6356" y="-119743"/>
            <a:ext cx="3485016" cy="1272181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Колонки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0628" y="1424579"/>
            <a:ext cx="4578236" cy="2875278"/>
          </a:xfrm>
        </p:spPr>
        <p:txBody>
          <a:bodyPr>
            <a:noAutofit/>
          </a:bodyPr>
          <a:lstStyle/>
          <a:p>
            <a:r>
              <a:rPr lang="ru-RU" sz="2800" b="1" dirty="0"/>
              <a:t>Звуковые колонки </a:t>
            </a:r>
            <a:r>
              <a:rPr lang="ru-RU" sz="2800" dirty="0"/>
              <a:t>воспроизводят звуки, которые на них </a:t>
            </a:r>
            <a:r>
              <a:rPr lang="ru-RU" sz="2800" i="1" dirty="0"/>
              <a:t>выводит</a:t>
            </a:r>
            <a:r>
              <a:rPr lang="ru-RU" sz="2800" dirty="0"/>
              <a:t> компьютер. Звуковые колонки — это устройство </a:t>
            </a:r>
            <a:r>
              <a:rPr lang="ru-RU" sz="2800" b="1" dirty="0"/>
              <a:t>вывода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64" y="1338943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0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7386" y="0"/>
            <a:ext cx="4475616" cy="1272181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Микрофон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7494" y="1609636"/>
            <a:ext cx="5911735" cy="4616993"/>
          </a:xfrm>
        </p:spPr>
        <p:txBody>
          <a:bodyPr>
            <a:noAutofit/>
          </a:bodyPr>
          <a:lstStyle/>
          <a:p>
            <a:r>
              <a:rPr lang="ru-RU" sz="2800" b="1" dirty="0" err="1"/>
              <a:t>Микрофо́н</a:t>
            </a:r>
            <a:r>
              <a:rPr lang="ru-RU" sz="2800" dirty="0"/>
              <a:t> (от греч. </a:t>
            </a:r>
            <a:r>
              <a:rPr lang="ru-RU" sz="2800" dirty="0" err="1"/>
              <a:t>μικρός</a:t>
            </a:r>
            <a:r>
              <a:rPr lang="ru-RU" sz="2800" dirty="0"/>
              <a:t> — маленький, </a:t>
            </a:r>
            <a:r>
              <a:rPr lang="ru-RU" sz="2800" dirty="0" err="1"/>
              <a:t>φωνη</a:t>
            </a:r>
            <a:r>
              <a:rPr lang="ru-RU" sz="2800" dirty="0"/>
              <a:t> — голос) — электроакустический прибор, преобразующий акустические колебания в электрический </a:t>
            </a:r>
            <a:r>
              <a:rPr lang="ru-RU" sz="2800" dirty="0" smtClean="0"/>
              <a:t>сигнал. </a:t>
            </a:r>
          </a:p>
          <a:p>
            <a:r>
              <a:rPr lang="ru-RU" sz="2800" dirty="0"/>
              <a:t>C микрофона компьютер </a:t>
            </a:r>
            <a:r>
              <a:rPr lang="ru-RU" sz="2800" i="1" dirty="0"/>
              <a:t>вводит</a:t>
            </a:r>
            <a:r>
              <a:rPr lang="ru-RU" sz="2800" dirty="0"/>
              <a:t> звук в свою память. Микрофон — это устройство </a:t>
            </a:r>
            <a:r>
              <a:rPr lang="ru-RU" sz="2800" b="1" dirty="0"/>
              <a:t>ввода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897" y="1977977"/>
            <a:ext cx="3496274" cy="399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85356" y="0"/>
            <a:ext cx="4094616" cy="1141552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Наушники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1128" y="1315722"/>
            <a:ext cx="4693330" cy="3310707"/>
          </a:xfrm>
        </p:spPr>
        <p:txBody>
          <a:bodyPr>
            <a:noAutofit/>
          </a:bodyPr>
          <a:lstStyle/>
          <a:p>
            <a:r>
              <a:rPr lang="ru-RU" sz="3200" b="1" dirty="0"/>
              <a:t>Наушники</a:t>
            </a:r>
            <a:r>
              <a:rPr lang="ru-RU" sz="3200" dirty="0"/>
              <a:t> воспроизводят звуки, которые на них </a:t>
            </a:r>
            <a:r>
              <a:rPr lang="ru-RU" sz="3200" i="1" dirty="0"/>
              <a:t>выводит</a:t>
            </a:r>
            <a:r>
              <a:rPr lang="ru-RU" sz="3200" dirty="0"/>
              <a:t> компьютер. Наушники — это устройство </a:t>
            </a:r>
            <a:r>
              <a:rPr lang="ru-RU" sz="3200" b="1" dirty="0"/>
              <a:t>вывода</a:t>
            </a:r>
            <a:r>
              <a:rPr lang="ru-RU" sz="32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"/>
          <a:stretch/>
        </p:blipFill>
        <p:spPr>
          <a:xfrm>
            <a:off x="6949222" y="1315722"/>
            <a:ext cx="4650811" cy="458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374</TotalTime>
  <Words>200</Words>
  <Application>Microsoft Office PowerPoint</Application>
  <PresentationFormat>Широкоэкранный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УСТРОЙСТВО КОМПЬЮТЕРА</vt:lpstr>
      <vt:lpstr>Презентация PowerPoint</vt:lpstr>
      <vt:lpstr>Системный блок</vt:lpstr>
      <vt:lpstr>Монитор</vt:lpstr>
      <vt:lpstr>Клавиатура</vt:lpstr>
      <vt:lpstr>Мышь</vt:lpstr>
      <vt:lpstr>Колонки</vt:lpstr>
      <vt:lpstr>Микрофон</vt:lpstr>
      <vt:lpstr>Наушники</vt:lpstr>
      <vt:lpstr>Web - камера</vt:lpstr>
      <vt:lpstr>Принтер</vt:lpstr>
      <vt:lpstr>Сканер</vt:lpstr>
      <vt:lpstr>Устройства  ввода и вывода</vt:lpstr>
      <vt:lpstr>КРОССВОРД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КОМПЬЮТЕРА</dc:title>
  <dc:creator>Учитель</dc:creator>
  <cp:lastModifiedBy>Учитель</cp:lastModifiedBy>
  <cp:revision>26</cp:revision>
  <dcterms:created xsi:type="dcterms:W3CDTF">2021-11-14T19:36:22Z</dcterms:created>
  <dcterms:modified xsi:type="dcterms:W3CDTF">2022-09-24T20:23:13Z</dcterms:modified>
</cp:coreProperties>
</file>