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71" r:id="rId4"/>
    <p:sldId id="270" r:id="rId5"/>
    <p:sldId id="274" r:id="rId6"/>
    <p:sldId id="286" r:id="rId7"/>
    <p:sldId id="275" r:id="rId8"/>
    <p:sldId id="276" r:id="rId9"/>
    <p:sldId id="285" r:id="rId10"/>
    <p:sldId id="290" r:id="rId11"/>
    <p:sldId id="277" r:id="rId12"/>
    <p:sldId id="287" r:id="rId13"/>
    <p:sldId id="278" r:id="rId14"/>
    <p:sldId id="279" r:id="rId15"/>
    <p:sldId id="288" r:id="rId16"/>
    <p:sldId id="280" r:id="rId17"/>
    <p:sldId id="289" r:id="rId18"/>
    <p:sldId id="281" r:id="rId19"/>
    <p:sldId id="282" r:id="rId20"/>
    <p:sldId id="283" r:id="rId21"/>
    <p:sldId id="28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5" d="100"/>
          <a:sy n="75" d="100"/>
        </p:scale>
        <p:origin x="324" y="3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9/24/2022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9/24/2022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 Target="slide4.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4.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7.xml"/><Relationship Id="rId7" Type="http://schemas.openxmlformats.org/officeDocument/2006/relationships/slide" Target="slide14.xml"/><Relationship Id="rId12" Type="http://schemas.openxmlformats.org/officeDocument/2006/relationships/slide" Target="slide21.xml"/><Relationship Id="rId2" Type="http://schemas.openxmlformats.org/officeDocument/2006/relationships/slide" Target="slide5.xml"/><Relationship Id="rId1" Type="http://schemas.openxmlformats.org/officeDocument/2006/relationships/slideLayout" Target="../slideLayouts/slideLayout1.xml"/><Relationship Id="rId6" Type="http://schemas.openxmlformats.org/officeDocument/2006/relationships/slide" Target="slide13.xml"/><Relationship Id="rId11" Type="http://schemas.openxmlformats.org/officeDocument/2006/relationships/slide" Target="slide20.xml"/><Relationship Id="rId5" Type="http://schemas.openxmlformats.org/officeDocument/2006/relationships/slide" Target="slide11.xml"/><Relationship Id="rId10" Type="http://schemas.openxmlformats.org/officeDocument/2006/relationships/slide" Target="slide19.xml"/><Relationship Id="rId4" Type="http://schemas.openxmlformats.org/officeDocument/2006/relationships/slide" Target="slide8.xml"/><Relationship Id="rId9" Type="http://schemas.openxmlformats.org/officeDocument/2006/relationships/slide" Target="slide18.xml"/></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810279" y="1397000"/>
            <a:ext cx="8915399" cy="2802466"/>
          </a:xfrm>
        </p:spPr>
        <p:txBody>
          <a:bodyPr>
            <a:normAutofit fontScale="90000"/>
          </a:bodyPr>
          <a:lstStyle/>
          <a:p>
            <a:pPr algn="ctr"/>
            <a:r>
              <a:rPr lang="ru-RU" sz="8000" b="1" dirty="0" smtClean="0"/>
              <a:t>УСТРОЙСТВО СИСТЕМНОГО БЛОКА</a:t>
            </a:r>
            <a:endParaRPr lang="ru-RU" sz="8000" b="1" dirty="0"/>
          </a:p>
        </p:txBody>
      </p:sp>
    </p:spTree>
    <p:extLst>
      <p:ext uri="{BB962C8B-B14F-4D97-AF65-F5344CB8AC3E}">
        <p14:creationId xmlns:p14="http://schemas.microsoft.com/office/powerpoint/2010/main" val="4356184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7879" y="1985773"/>
            <a:ext cx="8839200" cy="2031325"/>
          </a:xfrm>
          <a:prstGeom prst="rect">
            <a:avLst/>
          </a:prstGeom>
          <a:noFill/>
        </p:spPr>
        <p:txBody>
          <a:bodyPr wrap="square" rtlCol="0">
            <a:spAutoFit/>
          </a:bodyPr>
          <a:lstStyle/>
          <a:p>
            <a:r>
              <a:rPr lang="ru-RU" b="1" dirty="0"/>
              <a:t>Тактовая</a:t>
            </a:r>
            <a:r>
              <a:rPr lang="ru-RU" dirty="0"/>
              <a:t> </a:t>
            </a:r>
            <a:r>
              <a:rPr lang="ru-RU" b="1" dirty="0"/>
              <a:t>частота</a:t>
            </a:r>
            <a:r>
              <a:rPr lang="ru-RU" dirty="0"/>
              <a:t> ― число выполненных операций в секунду. Измеряется в мегагерцах (МГц — миллион </a:t>
            </a:r>
            <a:r>
              <a:rPr lang="ru-RU" b="1" dirty="0"/>
              <a:t>тактов</a:t>
            </a:r>
            <a:r>
              <a:rPr lang="ru-RU" dirty="0"/>
              <a:t> в секунду) и гигагерцах (ГГц — миллиард </a:t>
            </a:r>
            <a:r>
              <a:rPr lang="ru-RU" b="1" dirty="0"/>
              <a:t>тактов</a:t>
            </a:r>
            <a:r>
              <a:rPr lang="ru-RU" dirty="0"/>
              <a:t> в секунду). Чем больше </a:t>
            </a:r>
            <a:r>
              <a:rPr lang="ru-RU" b="1" dirty="0"/>
              <a:t>тактовая</a:t>
            </a:r>
            <a:r>
              <a:rPr lang="ru-RU" dirty="0"/>
              <a:t> </a:t>
            </a:r>
            <a:r>
              <a:rPr lang="ru-RU" b="1" dirty="0"/>
              <a:t>частота</a:t>
            </a:r>
            <a:r>
              <a:rPr lang="ru-RU" dirty="0"/>
              <a:t>, тем быстрее </a:t>
            </a:r>
            <a:r>
              <a:rPr lang="ru-RU" dirty="0" smtClean="0"/>
              <a:t>работает ПК. </a:t>
            </a:r>
          </a:p>
          <a:p>
            <a:r>
              <a:rPr lang="ru-RU" b="1" dirty="0" smtClean="0"/>
              <a:t>Разрядность</a:t>
            </a:r>
            <a:r>
              <a:rPr lang="ru-RU" dirty="0" smtClean="0"/>
              <a:t> </a:t>
            </a:r>
            <a:r>
              <a:rPr lang="ru-RU" dirty="0"/>
              <a:t>― количество информации (байт), которое можно передать за такт. Разрядность </a:t>
            </a:r>
            <a:r>
              <a:rPr lang="ru-RU" b="1" dirty="0"/>
              <a:t>процессора</a:t>
            </a:r>
            <a:r>
              <a:rPr lang="ru-RU" dirty="0"/>
              <a:t> бывает 8, 16, 32, 64 бита. Современные </a:t>
            </a:r>
            <a:r>
              <a:rPr lang="ru-RU" b="1" dirty="0"/>
              <a:t>процессоры</a:t>
            </a:r>
            <a:r>
              <a:rPr lang="ru-RU" dirty="0"/>
              <a:t> 32-х и 64-битные.</a:t>
            </a:r>
          </a:p>
        </p:txBody>
      </p:sp>
      <p:sp>
        <p:nvSpPr>
          <p:cNvPr id="3" name="Подзаголовок 2"/>
          <p:cNvSpPr txBox="1">
            <a:spLocks/>
          </p:cNvSpPr>
          <p:nvPr/>
        </p:nvSpPr>
        <p:spPr>
          <a:xfrm>
            <a:off x="1657879" y="859490"/>
            <a:ext cx="8915399" cy="1126283"/>
          </a:xfrm>
          <a:prstGeom prst="rect">
            <a:avLst/>
          </a:prstGeom>
        </p:spPr>
        <p:txBody>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ru-RU" dirty="0" smtClean="0"/>
              <a:t>Помимо количества ядер на производительность влияет </a:t>
            </a:r>
            <a:r>
              <a:rPr lang="ru-RU" b="1" dirty="0" smtClean="0"/>
              <a:t>тактовая частота</a:t>
            </a:r>
            <a:r>
              <a:rPr lang="ru-RU" dirty="0" smtClean="0"/>
              <a:t>. Значение этой характеристики отражает производительность CPU в количестве тактов (операций) в секунду.</a:t>
            </a:r>
            <a:endParaRPr lang="ru-RU" dirty="0"/>
          </a:p>
        </p:txBody>
      </p:sp>
    </p:spTree>
    <p:extLst>
      <p:ext uri="{BB962C8B-B14F-4D97-AF65-F5344CB8AC3E}">
        <p14:creationId xmlns:p14="http://schemas.microsoft.com/office/powerpoint/2010/main" val="1614875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1013" y="160867"/>
            <a:ext cx="8798454" cy="1720914"/>
          </a:xfrm>
        </p:spPr>
        <p:txBody>
          <a:bodyPr>
            <a:normAutofit fontScale="90000"/>
          </a:bodyPr>
          <a:lstStyle/>
          <a:p>
            <a:pPr algn="ctr"/>
            <a:r>
              <a:rPr lang="ru-RU" dirty="0" smtClean="0">
                <a:hlinkClick r:id="rId2" action="ppaction://hlinksldjump"/>
              </a:rPr>
              <a:t>Материнская (системная) плата</a:t>
            </a:r>
            <a:endParaRPr lang="ru-RU" dirty="0"/>
          </a:p>
        </p:txBody>
      </p:sp>
      <p:sp>
        <p:nvSpPr>
          <p:cNvPr id="3" name="Подзаголовок 2"/>
          <p:cNvSpPr>
            <a:spLocks noGrp="1"/>
          </p:cNvSpPr>
          <p:nvPr>
            <p:ph type="subTitle" idx="1"/>
          </p:nvPr>
        </p:nvSpPr>
        <p:spPr>
          <a:xfrm>
            <a:off x="1454680" y="1983379"/>
            <a:ext cx="8915399" cy="1126283"/>
          </a:xfrm>
        </p:spPr>
        <p:txBody>
          <a:bodyPr>
            <a:normAutofit lnSpcReduction="10000"/>
          </a:bodyPr>
          <a:lstStyle/>
          <a:p>
            <a:r>
              <a:rPr lang="ru-RU" dirty="0"/>
              <a:t>Материнская плата (мать, материнка, системная плата, главная плата) – это основная плата компьютера. На ней расположены слоты и разъемы для подключения комплектующих ПК, таких как: видеокарты, оперативная память, процессор, накопители данных, а также периферии.</a:t>
            </a:r>
          </a:p>
        </p:txBody>
      </p:sp>
      <p:sp>
        <p:nvSpPr>
          <p:cNvPr id="6" name="TextBox 5"/>
          <p:cNvSpPr txBox="1"/>
          <p:nvPr/>
        </p:nvSpPr>
        <p:spPr>
          <a:xfrm>
            <a:off x="1507067" y="3310467"/>
            <a:ext cx="8847666" cy="2862322"/>
          </a:xfrm>
          <a:prstGeom prst="rect">
            <a:avLst/>
          </a:prstGeom>
          <a:noFill/>
        </p:spPr>
        <p:txBody>
          <a:bodyPr wrap="square" rtlCol="0">
            <a:spAutoFit/>
          </a:bodyPr>
          <a:lstStyle/>
          <a:p>
            <a:r>
              <a:rPr lang="ru-RU" dirty="0"/>
              <a:t>Какими бы быстрыми не были оперативная память, процессор, видеокарта и накопители данных, сами по себе они – кучка компьютерного железа. Чтобы превратить ее в рабочую машину необходима платформа, объединяющая все компоненты в работающий системный блок. Эту функцию и выполняет материнская плата.</a:t>
            </a:r>
          </a:p>
          <a:p>
            <a:r>
              <a:rPr lang="ru-RU" dirty="0"/>
              <a:t>Кроме внутренних слотов, для подключения основных комплектующих, на материках также распаяны разъемы для подключения внешних устройств и периферии. Поэтому материнская плата так же объединяет все устройства в полноценно работающий компьютер.</a:t>
            </a:r>
          </a:p>
          <a:p>
            <a:endParaRPr lang="ru-RU" dirty="0"/>
          </a:p>
        </p:txBody>
      </p:sp>
    </p:spTree>
    <p:extLst>
      <p:ext uri="{BB962C8B-B14F-4D97-AF65-F5344CB8AC3E}">
        <p14:creationId xmlns:p14="http://schemas.microsoft.com/office/powerpoint/2010/main" val="15279065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353483"/>
            <a:ext cx="9525000" cy="6286500"/>
          </a:xfrm>
          <a:prstGeom prst="rect">
            <a:avLst/>
          </a:prstGeom>
        </p:spPr>
      </p:pic>
    </p:spTree>
    <p:extLst>
      <p:ext uri="{BB962C8B-B14F-4D97-AF65-F5344CB8AC3E}">
        <p14:creationId xmlns:p14="http://schemas.microsoft.com/office/powerpoint/2010/main" val="510900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3346" y="84667"/>
            <a:ext cx="8915399" cy="1653181"/>
          </a:xfrm>
        </p:spPr>
        <p:txBody>
          <a:bodyPr>
            <a:normAutofit fontScale="90000"/>
          </a:bodyPr>
          <a:lstStyle/>
          <a:p>
            <a:pPr algn="ctr"/>
            <a:r>
              <a:rPr lang="ru-RU" dirty="0" smtClean="0">
                <a:hlinkClick r:id="rId2" action="ppaction://hlinksldjump"/>
              </a:rPr>
              <a:t>Корпусный вентилятор (кулер)</a:t>
            </a:r>
            <a:endParaRPr lang="ru-RU" dirty="0"/>
          </a:p>
        </p:txBody>
      </p:sp>
      <p:sp>
        <p:nvSpPr>
          <p:cNvPr id="3" name="Подзаголовок 2"/>
          <p:cNvSpPr>
            <a:spLocks noGrp="1"/>
          </p:cNvSpPr>
          <p:nvPr>
            <p:ph type="subTitle" idx="1"/>
          </p:nvPr>
        </p:nvSpPr>
        <p:spPr>
          <a:xfrm>
            <a:off x="2267479" y="1737848"/>
            <a:ext cx="4954587" cy="4629085"/>
          </a:xfrm>
        </p:spPr>
        <p:txBody>
          <a:bodyPr>
            <a:normAutofit/>
          </a:bodyPr>
          <a:lstStyle/>
          <a:p>
            <a:r>
              <a:rPr lang="ru-RU" b="1" dirty="0" err="1">
                <a:solidFill>
                  <a:schemeClr val="tx1"/>
                </a:solidFill>
              </a:rPr>
              <a:t>Ку́лер</a:t>
            </a:r>
            <a:r>
              <a:rPr lang="ru-RU" dirty="0">
                <a:solidFill>
                  <a:schemeClr val="tx1"/>
                </a:solidFill>
              </a:rPr>
              <a:t> — в применении к компьютерной тематике — русское название сборки вентилятора с радиатором, устанавливаемой для воздушного охлаждения электронных компонентов компьютера с повышенным тепловыделением</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938" y="3358379"/>
            <a:ext cx="3673082" cy="3673082"/>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9135" y="1085084"/>
            <a:ext cx="3834171" cy="3834171"/>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2817" y="3817404"/>
            <a:ext cx="3673376" cy="2755032"/>
          </a:xfrm>
          <a:prstGeom prst="rect">
            <a:avLst/>
          </a:prstGeom>
        </p:spPr>
      </p:pic>
    </p:spTree>
    <p:extLst>
      <p:ext uri="{BB962C8B-B14F-4D97-AF65-F5344CB8AC3E}">
        <p14:creationId xmlns:p14="http://schemas.microsoft.com/office/powerpoint/2010/main" val="34779416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0837" y="174171"/>
            <a:ext cx="7521438" cy="1790341"/>
          </a:xfrm>
        </p:spPr>
        <p:txBody>
          <a:bodyPr/>
          <a:lstStyle/>
          <a:p>
            <a:pPr algn="ctr"/>
            <a:r>
              <a:rPr lang="ru-RU" dirty="0" smtClean="0">
                <a:hlinkClick r:id="rId2" action="ppaction://hlinksldjump"/>
              </a:rPr>
              <a:t>Оперативная память (ОЗУ)</a:t>
            </a:r>
            <a:endParaRPr lang="ru-RU" dirty="0"/>
          </a:p>
        </p:txBody>
      </p:sp>
      <p:sp>
        <p:nvSpPr>
          <p:cNvPr id="3" name="Подзаголовок 2"/>
          <p:cNvSpPr>
            <a:spLocks noGrp="1"/>
          </p:cNvSpPr>
          <p:nvPr>
            <p:ph type="subTitle" idx="1"/>
          </p:nvPr>
        </p:nvSpPr>
        <p:spPr>
          <a:xfrm>
            <a:off x="1813856" y="2190934"/>
            <a:ext cx="8915399" cy="1126283"/>
          </a:xfrm>
        </p:spPr>
        <p:txBody>
          <a:bodyPr/>
          <a:lstStyle/>
          <a:p>
            <a:r>
              <a:rPr lang="ru-RU" dirty="0"/>
              <a:t>В компьютере есть несколько видов памяти: </a:t>
            </a:r>
            <a:r>
              <a:rPr lang="ru-RU" dirty="0" err="1"/>
              <a:t>энерго</a:t>
            </a:r>
            <a:r>
              <a:rPr lang="ru-RU" b="1" dirty="0" err="1"/>
              <a:t>НЕ</a:t>
            </a:r>
            <a:r>
              <a:rPr lang="ru-RU" dirty="0" err="1"/>
              <a:t>зависимая</a:t>
            </a:r>
            <a:r>
              <a:rPr lang="ru-RU" dirty="0"/>
              <a:t> и энергозависимая или временная.</a:t>
            </a:r>
          </a:p>
        </p:txBody>
      </p:sp>
      <p:sp>
        <p:nvSpPr>
          <p:cNvPr id="4" name="TextBox 3"/>
          <p:cNvSpPr txBox="1"/>
          <p:nvPr/>
        </p:nvSpPr>
        <p:spPr>
          <a:xfrm>
            <a:off x="1907177" y="2865120"/>
            <a:ext cx="7698377" cy="3693319"/>
          </a:xfrm>
          <a:prstGeom prst="rect">
            <a:avLst/>
          </a:prstGeom>
          <a:noFill/>
        </p:spPr>
        <p:txBody>
          <a:bodyPr wrap="square" rtlCol="0">
            <a:spAutoFit/>
          </a:bodyPr>
          <a:lstStyle/>
          <a:p>
            <a:r>
              <a:rPr lang="ru-RU" dirty="0"/>
              <a:t>Энергонезависимая память представляет из себя любое устройство памяти, которое может хранить данные независимо от того подается на него питание или нет. В компьютере таковым является жесткий </a:t>
            </a:r>
            <a:r>
              <a:rPr lang="ru-RU" dirty="0" smtClean="0"/>
              <a:t>диск</a:t>
            </a:r>
            <a:r>
              <a:rPr lang="ru-RU" dirty="0"/>
              <a:t>.</a:t>
            </a:r>
            <a:r>
              <a:rPr lang="ru-RU" dirty="0" smtClean="0"/>
              <a:t> </a:t>
            </a:r>
            <a:r>
              <a:rPr lang="ru-RU" dirty="0"/>
              <a:t>Вы можете сохранить на нем файл, отключить компьютер от сети и при следующем включении все останется на месте.</a:t>
            </a:r>
          </a:p>
          <a:p>
            <a:r>
              <a:rPr lang="ru-RU" dirty="0"/>
              <a:t>Энергозависимая память — это компьютерная память, которой для хранения информации необходимо постоянное питание. Таковой памятью в компьютере и является оперативная. Это означает, что если перестать подавать на нее электропитание (выключить компьютер), вся хранящаяся в ней информация исчезнет. </a:t>
            </a:r>
            <a:r>
              <a:rPr lang="ru-RU" dirty="0" smtClean="0"/>
              <a:t>Каждый </a:t>
            </a:r>
            <a:r>
              <a:rPr lang="ru-RU" dirty="0"/>
              <a:t>раз, когда вы включаете компьютер, его оперативная память пуста.</a:t>
            </a:r>
          </a:p>
        </p:txBody>
      </p:sp>
    </p:spTree>
    <p:extLst>
      <p:ext uri="{BB962C8B-B14F-4D97-AF65-F5344CB8AC3E}">
        <p14:creationId xmlns:p14="http://schemas.microsoft.com/office/powerpoint/2010/main" val="5278055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38161" y="557081"/>
            <a:ext cx="8020594" cy="923330"/>
          </a:xfrm>
          <a:prstGeom prst="rect">
            <a:avLst/>
          </a:prstGeom>
          <a:noFill/>
        </p:spPr>
        <p:txBody>
          <a:bodyPr wrap="square" rtlCol="0">
            <a:spAutoFit/>
          </a:bodyPr>
          <a:lstStyle/>
          <a:p>
            <a:r>
              <a:rPr lang="ru-RU" dirty="0"/>
              <a:t>О</a:t>
            </a:r>
            <a:r>
              <a:rPr lang="ru-RU" dirty="0" smtClean="0"/>
              <a:t>перативная </a:t>
            </a:r>
            <a:r>
              <a:rPr lang="ru-RU" dirty="0"/>
              <a:t>память нужна для увеличения производительности компьютера, за счет того, что дает возможность последнему быстрее получать необходимые данные.</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1" y="3875284"/>
            <a:ext cx="3544387" cy="2798200"/>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2847" y="947179"/>
            <a:ext cx="3311816" cy="1933272"/>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7544" y="2022573"/>
            <a:ext cx="4292828" cy="2100746"/>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4697" y="2868431"/>
            <a:ext cx="4852451" cy="3639338"/>
          </a:xfrm>
          <a:prstGeom prst="rect">
            <a:avLst/>
          </a:prstGeom>
        </p:spPr>
      </p:pic>
    </p:spTree>
    <p:extLst>
      <p:ext uri="{BB962C8B-B14F-4D97-AF65-F5344CB8AC3E}">
        <p14:creationId xmlns:p14="http://schemas.microsoft.com/office/powerpoint/2010/main" val="4250746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96747" y="101600"/>
            <a:ext cx="5157787" cy="967381"/>
          </a:xfrm>
        </p:spPr>
        <p:txBody>
          <a:bodyPr/>
          <a:lstStyle/>
          <a:p>
            <a:r>
              <a:rPr lang="ru-RU" dirty="0" smtClean="0">
                <a:hlinkClick r:id="rId2" action="ppaction://hlinksldjump"/>
              </a:rPr>
              <a:t>Жесткий диск</a:t>
            </a:r>
            <a:endParaRPr lang="ru-RU" dirty="0"/>
          </a:p>
        </p:txBody>
      </p:sp>
      <p:sp>
        <p:nvSpPr>
          <p:cNvPr id="4" name="Rectangle 1"/>
          <p:cNvSpPr>
            <a:spLocks noGrp="1" noChangeArrowheads="1"/>
          </p:cNvSpPr>
          <p:nvPr>
            <p:ph type="subTitle" idx="1"/>
          </p:nvPr>
        </p:nvSpPr>
        <p:spPr bwMode="auto">
          <a:xfrm>
            <a:off x="1075267" y="1068981"/>
            <a:ext cx="987343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b="1" i="1" u="none" strike="noStrike" cap="none" normalizeH="0" baseline="0" dirty="0" smtClean="0">
                <a:ln>
                  <a:noFill/>
                </a:ln>
                <a:effectLst/>
                <a:latin typeface="+mn-lt"/>
              </a:rPr>
              <a:t>Жесткий диск</a:t>
            </a:r>
            <a:r>
              <a:rPr kumimoji="0" lang="ru-RU" altLang="ru-RU" b="0" i="0" u="none" strike="noStrike" cap="none" normalizeH="0" baseline="0" dirty="0" smtClean="0">
                <a:ln>
                  <a:noFill/>
                </a:ln>
                <a:effectLst/>
                <a:latin typeface="+mn-lt"/>
              </a:rPr>
              <a:t> (винт, винчестер, накопитель на жестких магнитных дисках, НЖМД, HDD, HMDD) – запоминающее устройство произвольного доступа, основанное на принципе магнитной записи.</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smtClean="0">
                <a:ln>
                  <a:noFill/>
                </a:ln>
                <a:effectLst/>
                <a:latin typeface="+mn-lt"/>
              </a:rPr>
              <a:t>Используются в подавляющем большинстве компьютеров, а также как отдельно подключаемые устройства для хранения резервных копий данных, в качестве файлового хранилища и т.п.</a:t>
            </a:r>
          </a:p>
        </p:txBody>
      </p:sp>
      <p:sp>
        <p:nvSpPr>
          <p:cNvPr id="5" name="TextBox 4"/>
          <p:cNvSpPr txBox="1"/>
          <p:nvPr/>
        </p:nvSpPr>
        <p:spPr>
          <a:xfrm>
            <a:off x="1075267" y="2891040"/>
            <a:ext cx="9423400" cy="1200329"/>
          </a:xfrm>
          <a:prstGeom prst="rect">
            <a:avLst/>
          </a:prstGeom>
          <a:noFill/>
        </p:spPr>
        <p:txBody>
          <a:bodyPr wrap="square" rtlCol="0">
            <a:spAutoFit/>
          </a:bodyPr>
          <a:lstStyle/>
          <a:p>
            <a:r>
              <a:rPr lang="ru-RU" dirty="0"/>
              <a:t>HDD – устройство, предназначение которого длительное время хранить записанные на него данные. Основой HDD являются жесткие (алюминиевые) диски со специальным покрытием, на которое при помощи специальных головок записывается информация.</a:t>
            </a:r>
          </a:p>
        </p:txBody>
      </p:sp>
      <p:sp>
        <p:nvSpPr>
          <p:cNvPr id="7" name="TextBox 6"/>
          <p:cNvSpPr txBox="1"/>
          <p:nvPr/>
        </p:nvSpPr>
        <p:spPr>
          <a:xfrm>
            <a:off x="1753250" y="4159102"/>
            <a:ext cx="4258734" cy="2308324"/>
          </a:xfrm>
          <a:prstGeom prst="rect">
            <a:avLst/>
          </a:prstGeom>
          <a:noFill/>
        </p:spPr>
        <p:txBody>
          <a:bodyPr wrap="square" rtlCol="0">
            <a:spAutoFit/>
          </a:bodyPr>
          <a:lstStyle/>
          <a:p>
            <a:r>
              <a:rPr lang="ru-RU" dirty="0"/>
              <a:t>Важным является тот факт, что память HDD не энергозависима, то есть не важно подключено питание или нет, записанная на устройство информация никуда не исчезнет. Это важное отличие постоянной памяти компьютера, от временной (ОЗУ).</a:t>
            </a: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967" y="3606013"/>
            <a:ext cx="3501534" cy="3501534"/>
          </a:xfrm>
          <a:prstGeom prst="rect">
            <a:avLst/>
          </a:prstGeom>
        </p:spPr>
      </p:pic>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7958" y="3606013"/>
            <a:ext cx="3386725" cy="3386725"/>
          </a:xfrm>
          <a:prstGeom prst="rect">
            <a:avLst/>
          </a:prstGeom>
        </p:spPr>
      </p:pic>
    </p:spTree>
    <p:extLst>
      <p:ext uri="{BB962C8B-B14F-4D97-AF65-F5344CB8AC3E}">
        <p14:creationId xmlns:p14="http://schemas.microsoft.com/office/powerpoint/2010/main" val="34277236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1805" t="26543" r="36320" b="6420"/>
          <a:stretch/>
        </p:blipFill>
        <p:spPr>
          <a:xfrm>
            <a:off x="2878666" y="406399"/>
            <a:ext cx="8729134" cy="6345275"/>
          </a:xfrm>
          <a:prstGeom prst="rect">
            <a:avLst/>
          </a:prstGeom>
        </p:spPr>
      </p:pic>
    </p:spTree>
    <p:extLst>
      <p:ext uri="{BB962C8B-B14F-4D97-AF65-F5344CB8AC3E}">
        <p14:creationId xmlns:p14="http://schemas.microsoft.com/office/powerpoint/2010/main" val="1110412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77747" y="160866"/>
            <a:ext cx="4666720" cy="916581"/>
          </a:xfrm>
        </p:spPr>
        <p:txBody>
          <a:bodyPr/>
          <a:lstStyle/>
          <a:p>
            <a:r>
              <a:rPr lang="ru-RU" dirty="0" smtClean="0">
                <a:hlinkClick r:id="rId2" action="ppaction://hlinksldjump"/>
              </a:rPr>
              <a:t>Видеокарта</a:t>
            </a:r>
            <a:endParaRPr lang="ru-RU" dirty="0"/>
          </a:p>
        </p:txBody>
      </p:sp>
      <p:sp>
        <p:nvSpPr>
          <p:cNvPr id="3" name="Подзаголовок 2"/>
          <p:cNvSpPr>
            <a:spLocks noGrp="1"/>
          </p:cNvSpPr>
          <p:nvPr>
            <p:ph type="subTitle" idx="1"/>
          </p:nvPr>
        </p:nvSpPr>
        <p:spPr>
          <a:xfrm>
            <a:off x="1691747" y="1314512"/>
            <a:ext cx="8915399" cy="1126283"/>
          </a:xfrm>
        </p:spPr>
        <p:txBody>
          <a:bodyPr/>
          <a:lstStyle/>
          <a:p>
            <a:r>
              <a:rPr lang="ru-RU" dirty="0"/>
              <a:t>В</a:t>
            </a:r>
            <a:r>
              <a:rPr lang="ru-RU" dirty="0" smtClean="0"/>
              <a:t>идеокарта</a:t>
            </a:r>
            <a:r>
              <a:rPr lang="ru-RU" dirty="0"/>
              <a:t>, или видеоадаптер – деталь компьютера (часто подключаемая плата) которая обрабатывает информацию и передает её на экран. </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4631" y="3619811"/>
            <a:ext cx="5067728" cy="3141991"/>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205" y="2145870"/>
            <a:ext cx="3914674" cy="2947881"/>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4779" y="2047441"/>
            <a:ext cx="3663909" cy="3011733"/>
          </a:xfrm>
          <a:prstGeom prst="rect">
            <a:avLst/>
          </a:prstGeom>
        </p:spPr>
      </p:pic>
    </p:spTree>
    <p:extLst>
      <p:ext uri="{BB962C8B-B14F-4D97-AF65-F5344CB8AC3E}">
        <p14:creationId xmlns:p14="http://schemas.microsoft.com/office/powerpoint/2010/main" val="16772233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45947" y="160867"/>
            <a:ext cx="5733520" cy="1085914"/>
          </a:xfrm>
        </p:spPr>
        <p:txBody>
          <a:bodyPr/>
          <a:lstStyle/>
          <a:p>
            <a:r>
              <a:rPr lang="ru-RU" dirty="0" smtClean="0">
                <a:hlinkClick r:id="rId2" action="ppaction://hlinksldjump"/>
              </a:rPr>
              <a:t>Звуковая карта</a:t>
            </a:r>
            <a:endParaRPr lang="ru-RU" dirty="0"/>
          </a:p>
        </p:txBody>
      </p:sp>
      <p:sp>
        <p:nvSpPr>
          <p:cNvPr id="3" name="Подзаголовок 2"/>
          <p:cNvSpPr>
            <a:spLocks noGrp="1"/>
          </p:cNvSpPr>
          <p:nvPr>
            <p:ph type="subTitle" idx="1"/>
          </p:nvPr>
        </p:nvSpPr>
        <p:spPr>
          <a:xfrm>
            <a:off x="1955007" y="1627779"/>
            <a:ext cx="8915399" cy="1126283"/>
          </a:xfrm>
        </p:spPr>
        <p:txBody>
          <a:bodyPr>
            <a:normAutofit lnSpcReduction="10000"/>
          </a:bodyPr>
          <a:lstStyle/>
          <a:p>
            <a:r>
              <a:rPr lang="ru-RU" b="1" dirty="0">
                <a:solidFill>
                  <a:schemeClr val="tx1"/>
                </a:solidFill>
              </a:rPr>
              <a:t>Звуковая карта</a:t>
            </a:r>
            <a:r>
              <a:rPr lang="ru-RU" dirty="0">
                <a:solidFill>
                  <a:schemeClr val="tx1"/>
                </a:solidFill>
              </a:rPr>
              <a:t> (звуковая плата, </a:t>
            </a:r>
            <a:r>
              <a:rPr lang="ru-RU" dirty="0" err="1">
                <a:solidFill>
                  <a:schemeClr val="tx1"/>
                </a:solidFill>
              </a:rPr>
              <a:t>аудиокарта</a:t>
            </a:r>
            <a:r>
              <a:rPr lang="ru-RU" dirty="0">
                <a:solidFill>
                  <a:schemeClr val="tx1"/>
                </a:solidFill>
              </a:rPr>
              <a:t>; англ. </a:t>
            </a:r>
            <a:r>
              <a:rPr lang="ru-RU" i="1" dirty="0" err="1">
                <a:solidFill>
                  <a:schemeClr val="tx1"/>
                </a:solidFill>
              </a:rPr>
              <a:t>sound</a:t>
            </a:r>
            <a:r>
              <a:rPr lang="ru-RU" i="1" dirty="0">
                <a:solidFill>
                  <a:schemeClr val="tx1"/>
                </a:solidFill>
              </a:rPr>
              <a:t> </a:t>
            </a:r>
            <a:r>
              <a:rPr lang="ru-RU" i="1" dirty="0" err="1">
                <a:solidFill>
                  <a:schemeClr val="tx1"/>
                </a:solidFill>
              </a:rPr>
              <a:t>card</a:t>
            </a:r>
            <a:r>
              <a:rPr lang="ru-RU" dirty="0">
                <a:solidFill>
                  <a:schemeClr val="tx1"/>
                </a:solidFill>
              </a:rPr>
              <a:t>) — дополнительное оборудование персонального компьютера и ноутбука, позволяющее обрабатывать звук (выводить на акустические системы и/или записывать).</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29" y="2921000"/>
            <a:ext cx="5087435" cy="3229782"/>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2518" y="3447443"/>
            <a:ext cx="4094665" cy="3070999"/>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5767" y="1701635"/>
            <a:ext cx="4149233" cy="2766155"/>
          </a:xfrm>
          <a:prstGeom prst="rect">
            <a:avLst/>
          </a:prstGeom>
        </p:spPr>
      </p:pic>
    </p:spTree>
    <p:extLst>
      <p:ext uri="{BB962C8B-B14F-4D97-AF65-F5344CB8AC3E}">
        <p14:creationId xmlns:p14="http://schemas.microsoft.com/office/powerpoint/2010/main" val="31692100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1794556" y="0"/>
            <a:ext cx="8915399" cy="1141552"/>
          </a:xfrm>
        </p:spPr>
        <p:txBody>
          <a:bodyPr/>
          <a:lstStyle/>
          <a:p>
            <a:pPr algn="ctr"/>
            <a:r>
              <a:rPr lang="ru-RU" dirty="0" smtClean="0">
                <a:hlinkClick r:id="rId2" action="ppaction://hlinksldjump"/>
              </a:rPr>
              <a:t>Системный блок</a:t>
            </a:r>
            <a:endParaRPr lang="ru-RU" dirty="0"/>
          </a:p>
        </p:txBody>
      </p:sp>
      <p:sp>
        <p:nvSpPr>
          <p:cNvPr id="4" name="Подзаголовок 3"/>
          <p:cNvSpPr>
            <a:spLocks noGrp="1"/>
          </p:cNvSpPr>
          <p:nvPr>
            <p:ph type="subTitle" idx="1"/>
          </p:nvPr>
        </p:nvSpPr>
        <p:spPr>
          <a:xfrm>
            <a:off x="1794556" y="1402807"/>
            <a:ext cx="6761616" cy="5139507"/>
          </a:xfrm>
        </p:spPr>
        <p:txBody>
          <a:bodyPr>
            <a:normAutofit fontScale="85000" lnSpcReduction="10000"/>
          </a:bodyPr>
          <a:lstStyle/>
          <a:p>
            <a:pPr fontAlgn="base"/>
            <a:r>
              <a:rPr lang="ru-RU" sz="2000" b="1" dirty="0"/>
              <a:t>Системный блок </a:t>
            </a:r>
            <a:r>
              <a:rPr lang="ru-RU" sz="2000" dirty="0"/>
              <a:t>представляет собой основной узел, внутри которого установлены наиболее важные компоненты. Устройства, находящиеся внутри системного блока, называют </a:t>
            </a:r>
            <a:r>
              <a:rPr lang="ru-RU" sz="2000" i="1" dirty="0"/>
              <a:t>внутренними</a:t>
            </a:r>
            <a:r>
              <a:rPr lang="ru-RU" sz="2000" dirty="0"/>
              <a:t>, а устройства, подключаемые к нему снаружи, называют </a:t>
            </a:r>
            <a:r>
              <a:rPr lang="ru-RU" sz="2000" i="1" dirty="0"/>
              <a:t>внешними</a:t>
            </a:r>
            <a:r>
              <a:rPr lang="ru-RU" sz="2000" dirty="0"/>
              <a:t>.</a:t>
            </a:r>
            <a:endParaRPr lang="ru-RU" sz="2000" dirty="0" smtClean="0"/>
          </a:p>
          <a:p>
            <a:pPr fontAlgn="base"/>
            <a:r>
              <a:rPr lang="ru-RU" sz="2000" dirty="0" smtClean="0"/>
              <a:t>Системный </a:t>
            </a:r>
            <a:r>
              <a:rPr lang="ru-RU" sz="2000" dirty="0"/>
              <a:t>блок (разг. </a:t>
            </a:r>
            <a:r>
              <a:rPr lang="ru-RU" sz="2000" b="1" dirty="0"/>
              <a:t>корпус</a:t>
            </a:r>
            <a:r>
              <a:rPr lang="ru-RU" sz="2000" dirty="0"/>
              <a:t>, </a:t>
            </a:r>
            <a:r>
              <a:rPr lang="ru-RU" sz="2000" dirty="0" err="1"/>
              <a:t>системник</a:t>
            </a:r>
            <a:r>
              <a:rPr lang="ru-RU" sz="2000" dirty="0"/>
              <a:t>) — это элемент персонального компьютера, который защищает компоненты компьютера, находящиеся внутри, от механических повреждений и внешнего воздействия.</a:t>
            </a:r>
          </a:p>
          <a:p>
            <a:pPr fontAlgn="base"/>
            <a:r>
              <a:rPr lang="ru-RU" sz="2000" dirty="0"/>
              <a:t>Кроме этого он поддерживает внутри себя температуру, необходимую для стабильной работы, экранирует электромагнитное излучение, которое создается внутренними элементами.</a:t>
            </a:r>
          </a:p>
          <a:p>
            <a:r>
              <a:rPr lang="ru-RU" sz="2000" dirty="0"/>
              <a:t>Системные блоки для персональных компьютеров изготавливают промышленным способом из деталей, в основу которых входит сталь, пластик и алюминий. Для того, чтобы сделать системный блок оригинальным и неповторимым, используются древесина или органическое стекло.</a:t>
            </a: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6172" y="1861457"/>
            <a:ext cx="3341914" cy="3341914"/>
          </a:xfrm>
          <a:prstGeom prst="rect">
            <a:avLst/>
          </a:prstGeom>
        </p:spPr>
      </p:pic>
    </p:spTree>
    <p:extLst>
      <p:ext uri="{BB962C8B-B14F-4D97-AF65-F5344CB8AC3E}">
        <p14:creationId xmlns:p14="http://schemas.microsoft.com/office/powerpoint/2010/main" val="12010673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9814" y="262467"/>
            <a:ext cx="5572654" cy="1195981"/>
          </a:xfrm>
        </p:spPr>
        <p:txBody>
          <a:bodyPr/>
          <a:lstStyle/>
          <a:p>
            <a:r>
              <a:rPr lang="ru-RU" dirty="0" smtClean="0">
                <a:hlinkClick r:id="rId2" action="ppaction://hlinksldjump"/>
              </a:rPr>
              <a:t>Сетевая карта</a:t>
            </a:r>
            <a:endParaRPr lang="ru-RU" dirty="0"/>
          </a:p>
        </p:txBody>
      </p:sp>
      <p:sp>
        <p:nvSpPr>
          <p:cNvPr id="3" name="Подзаголовок 2"/>
          <p:cNvSpPr>
            <a:spLocks noGrp="1"/>
          </p:cNvSpPr>
          <p:nvPr>
            <p:ph type="subTitle" idx="1"/>
          </p:nvPr>
        </p:nvSpPr>
        <p:spPr>
          <a:xfrm>
            <a:off x="1751014" y="1551578"/>
            <a:ext cx="8915399" cy="1126283"/>
          </a:xfrm>
        </p:spPr>
        <p:txBody>
          <a:bodyPr>
            <a:normAutofit fontScale="92500" lnSpcReduction="10000"/>
          </a:bodyPr>
          <a:lstStyle/>
          <a:p>
            <a:r>
              <a:rPr lang="ru-RU" b="1" dirty="0">
                <a:solidFill>
                  <a:schemeClr val="tx1"/>
                </a:solidFill>
              </a:rPr>
              <a:t>Сетевая плата</a:t>
            </a:r>
            <a:r>
              <a:rPr lang="ru-RU" dirty="0">
                <a:solidFill>
                  <a:schemeClr val="tx1"/>
                </a:solidFill>
              </a:rPr>
              <a:t> (в англоязычной среде </a:t>
            </a:r>
            <a:r>
              <a:rPr lang="ru-RU" b="1" dirty="0">
                <a:solidFill>
                  <a:schemeClr val="tx1"/>
                </a:solidFill>
              </a:rPr>
              <a:t>NIC</a:t>
            </a:r>
            <a:r>
              <a:rPr lang="ru-RU" dirty="0">
                <a:solidFill>
                  <a:schemeClr val="tx1"/>
                </a:solidFill>
              </a:rPr>
              <a:t> — англ. </a:t>
            </a:r>
            <a:r>
              <a:rPr lang="ru-RU" i="1" dirty="0" err="1">
                <a:solidFill>
                  <a:schemeClr val="tx1"/>
                </a:solidFill>
              </a:rPr>
              <a:t>network</a:t>
            </a:r>
            <a:r>
              <a:rPr lang="ru-RU" i="1" dirty="0">
                <a:solidFill>
                  <a:schemeClr val="tx1"/>
                </a:solidFill>
              </a:rPr>
              <a:t> </a:t>
            </a:r>
            <a:r>
              <a:rPr lang="ru-RU" i="1" dirty="0" err="1">
                <a:solidFill>
                  <a:schemeClr val="tx1"/>
                </a:solidFill>
              </a:rPr>
              <a:t>interface</a:t>
            </a:r>
            <a:r>
              <a:rPr lang="ru-RU" i="1" dirty="0">
                <a:solidFill>
                  <a:schemeClr val="tx1"/>
                </a:solidFill>
              </a:rPr>
              <a:t> </a:t>
            </a:r>
            <a:r>
              <a:rPr lang="ru-RU" i="1" dirty="0" err="1">
                <a:solidFill>
                  <a:schemeClr val="tx1"/>
                </a:solidFill>
              </a:rPr>
              <a:t>controller</a:t>
            </a:r>
            <a:r>
              <a:rPr lang="ru-RU" dirty="0">
                <a:solidFill>
                  <a:schemeClr val="tx1"/>
                </a:solidFill>
              </a:rPr>
              <a:t>), также известная как </a:t>
            </a:r>
            <a:r>
              <a:rPr lang="ru-RU" b="1" dirty="0">
                <a:solidFill>
                  <a:schemeClr val="tx1"/>
                </a:solidFill>
              </a:rPr>
              <a:t>сетевая карта</a:t>
            </a:r>
            <a:r>
              <a:rPr lang="ru-RU" dirty="0">
                <a:solidFill>
                  <a:schemeClr val="tx1"/>
                </a:solidFill>
              </a:rPr>
              <a:t>, </a:t>
            </a:r>
            <a:r>
              <a:rPr lang="ru-RU" b="1" dirty="0">
                <a:solidFill>
                  <a:schemeClr val="tx1"/>
                </a:solidFill>
              </a:rPr>
              <a:t>сетевой </a:t>
            </a:r>
            <a:r>
              <a:rPr lang="ru-RU" b="1" dirty="0" smtClean="0">
                <a:solidFill>
                  <a:schemeClr val="tx1"/>
                </a:solidFill>
              </a:rPr>
              <a:t>адаптер</a:t>
            </a:r>
            <a:r>
              <a:rPr lang="ru-RU" dirty="0" smtClean="0">
                <a:solidFill>
                  <a:schemeClr val="tx1"/>
                </a:solidFill>
              </a:rPr>
              <a:t>.</a:t>
            </a:r>
            <a:r>
              <a:rPr lang="ru-RU" dirty="0">
                <a:solidFill>
                  <a:schemeClr val="tx1"/>
                </a:solidFill>
              </a:rPr>
              <a:t> </a:t>
            </a:r>
            <a:r>
              <a:rPr lang="ru-RU" dirty="0" smtClean="0">
                <a:solidFill>
                  <a:schemeClr val="tx1"/>
                </a:solidFill>
              </a:rPr>
              <a:t>По </a:t>
            </a:r>
            <a:r>
              <a:rPr lang="ru-RU" dirty="0">
                <a:solidFill>
                  <a:schemeClr val="tx1"/>
                </a:solidFill>
              </a:rPr>
              <a:t>названию технологии — дополнительное устройство, позволяющее компьютеру взаимодействовать с другими устройствами сети. </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147" y="1117599"/>
            <a:ext cx="5875867" cy="5875867"/>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5800" y="3517269"/>
            <a:ext cx="5886733" cy="3115584"/>
          </a:xfrm>
          <a:prstGeom prst="rect">
            <a:avLst/>
          </a:prstGeom>
        </p:spPr>
      </p:pic>
    </p:spTree>
    <p:extLst>
      <p:ext uri="{BB962C8B-B14F-4D97-AF65-F5344CB8AC3E}">
        <p14:creationId xmlns:p14="http://schemas.microsoft.com/office/powerpoint/2010/main" val="29152873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96546" y="169334"/>
            <a:ext cx="8915399" cy="1822514"/>
          </a:xfrm>
        </p:spPr>
        <p:txBody>
          <a:bodyPr>
            <a:normAutofit/>
          </a:bodyPr>
          <a:lstStyle/>
          <a:p>
            <a:pPr algn="ctr"/>
            <a:r>
              <a:rPr lang="ru-RU" dirty="0">
                <a:hlinkClick r:id="rId2" action="ppaction://hlinksldjump"/>
              </a:rPr>
              <a:t>Оптический накопитель (</a:t>
            </a:r>
            <a:r>
              <a:rPr lang="en-US" dirty="0">
                <a:hlinkClick r:id="rId2" action="ppaction://hlinksldjump"/>
              </a:rPr>
              <a:t>CD/DVD</a:t>
            </a:r>
            <a:r>
              <a:rPr lang="en-US" dirty="0" smtClean="0">
                <a:hlinkClick r:id="rId2" action="ppaction://hlinksldjump"/>
              </a:rPr>
              <a:t>)</a:t>
            </a:r>
            <a:endParaRPr lang="ru-RU" dirty="0"/>
          </a:p>
        </p:txBody>
      </p:sp>
      <p:sp>
        <p:nvSpPr>
          <p:cNvPr id="3" name="Подзаголовок 2"/>
          <p:cNvSpPr>
            <a:spLocks noGrp="1"/>
          </p:cNvSpPr>
          <p:nvPr>
            <p:ph type="subTitle" idx="1"/>
          </p:nvPr>
        </p:nvSpPr>
        <p:spPr>
          <a:xfrm>
            <a:off x="1844146" y="2127313"/>
            <a:ext cx="8915399" cy="1126283"/>
          </a:xfrm>
        </p:spPr>
        <p:txBody>
          <a:bodyPr/>
          <a:lstStyle/>
          <a:p>
            <a:r>
              <a:rPr lang="ru-RU" dirty="0"/>
              <a:t>Оптические накопители предназначены для чтения и, как правило, записи/перезаписи с оптических дисков.</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9841" y="4545574"/>
            <a:ext cx="2413915" cy="2413915"/>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2453" y="3645567"/>
            <a:ext cx="3810000" cy="3810000"/>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0150" y="2438706"/>
            <a:ext cx="3364933" cy="3364933"/>
          </a:xfrm>
          <a:prstGeom prst="rect">
            <a:avLst/>
          </a:prstGeom>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2442" y="1334703"/>
            <a:ext cx="3386417" cy="3358430"/>
          </a:xfrm>
          <a:prstGeom prst="rect">
            <a:avLst/>
          </a:prstGeom>
        </p:spPr>
      </p:pic>
      <p:pic>
        <p:nvPicPr>
          <p:cNvPr id="8" name="Рисунок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02897" y="2391992"/>
            <a:ext cx="3158575" cy="3158575"/>
          </a:xfrm>
          <a:prstGeom prst="rect">
            <a:avLst/>
          </a:prstGeom>
        </p:spPr>
      </p:pic>
      <p:pic>
        <p:nvPicPr>
          <p:cNvPr id="9" name="Рисунок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7752" y="2834881"/>
            <a:ext cx="3472944" cy="1910120"/>
          </a:xfrm>
          <a:prstGeom prst="rect">
            <a:avLst/>
          </a:prstGeom>
        </p:spPr>
      </p:pic>
      <p:pic>
        <p:nvPicPr>
          <p:cNvPr id="10" name="Рисунок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6708" y="4283002"/>
            <a:ext cx="4055032" cy="3041274"/>
          </a:xfrm>
          <a:prstGeom prst="rect">
            <a:avLst/>
          </a:prstGeom>
        </p:spPr>
      </p:pic>
    </p:spTree>
    <p:extLst>
      <p:ext uri="{BB962C8B-B14F-4D97-AF65-F5344CB8AC3E}">
        <p14:creationId xmlns:p14="http://schemas.microsoft.com/office/powerpoint/2010/main" val="38602324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12266" y="109411"/>
            <a:ext cx="8915399" cy="1513353"/>
          </a:xfrm>
        </p:spPr>
        <p:txBody>
          <a:bodyPr>
            <a:normAutofit/>
          </a:bodyPr>
          <a:lstStyle/>
          <a:p>
            <a:r>
              <a:rPr lang="ru-RU" sz="3000" b="1" dirty="0"/>
              <a:t>Передняя панель системного блока ПК, как правило, содержит две кнопки:</a:t>
            </a:r>
            <a:br>
              <a:rPr lang="ru-RU" sz="3000" b="1" dirty="0"/>
            </a:br>
            <a:endParaRPr lang="ru-RU" sz="3000" dirty="0"/>
          </a:p>
        </p:txBody>
      </p:sp>
      <p:sp>
        <p:nvSpPr>
          <p:cNvPr id="3" name="Текст 2"/>
          <p:cNvSpPr>
            <a:spLocks noGrp="1"/>
          </p:cNvSpPr>
          <p:nvPr>
            <p:ph type="body" idx="1"/>
          </p:nvPr>
        </p:nvSpPr>
        <p:spPr>
          <a:xfrm>
            <a:off x="2012266" y="1231552"/>
            <a:ext cx="8915399" cy="1555864"/>
          </a:xfrm>
        </p:spPr>
        <p:txBody>
          <a:bodyPr/>
          <a:lstStyle/>
          <a:p>
            <a:pPr marL="285750" indent="-285750" fontAlgn="base">
              <a:buFont typeface="Arial" panose="020B0604020202020204" pitchFamily="34" charset="0"/>
              <a:buChar char="•"/>
            </a:pPr>
            <a:r>
              <a:rPr lang="ru-RU" sz="2400" b="1" dirty="0" err="1"/>
              <a:t>Power</a:t>
            </a:r>
            <a:r>
              <a:rPr lang="ru-RU" sz="2400" dirty="0"/>
              <a:t> – используется для включения компьютера;</a:t>
            </a:r>
          </a:p>
          <a:p>
            <a:pPr marL="285750" indent="-285750" fontAlgn="base">
              <a:buFont typeface="Arial" panose="020B0604020202020204" pitchFamily="34" charset="0"/>
              <a:buChar char="•"/>
            </a:pPr>
            <a:r>
              <a:rPr lang="ru-RU" sz="2400" b="1" dirty="0" err="1"/>
              <a:t>Reset</a:t>
            </a:r>
            <a:r>
              <a:rPr lang="ru-RU" sz="2400" dirty="0"/>
              <a:t> - используется при необходимости экстренной перезагрузки компьютера, если он завис.</a:t>
            </a:r>
          </a:p>
          <a:p>
            <a:endParaRPr lang="ru-RU" dirty="0"/>
          </a:p>
        </p:txBody>
      </p:sp>
      <p:sp>
        <p:nvSpPr>
          <p:cNvPr id="4" name="Заголовок 1"/>
          <p:cNvSpPr txBox="1">
            <a:spLocks/>
          </p:cNvSpPr>
          <p:nvPr/>
        </p:nvSpPr>
        <p:spPr>
          <a:xfrm>
            <a:off x="2012265" y="2380055"/>
            <a:ext cx="8915399" cy="1164652"/>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800" b="0" kern="1200" cap="none">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base"/>
            <a:r>
              <a:rPr lang="ru-RU" sz="3000" b="1" dirty="0"/>
              <a:t>Также на передней панели можно найти такие элементы:</a:t>
            </a:r>
          </a:p>
        </p:txBody>
      </p:sp>
      <p:sp>
        <p:nvSpPr>
          <p:cNvPr id="5" name="Текст 2"/>
          <p:cNvSpPr txBox="1">
            <a:spLocks/>
          </p:cNvSpPr>
          <p:nvPr/>
        </p:nvSpPr>
        <p:spPr>
          <a:xfrm>
            <a:off x="2012265" y="3544707"/>
            <a:ext cx="8915399" cy="3384978"/>
          </a:xfrm>
          <a:prstGeom prst="rect">
            <a:avLst/>
          </a:prstGeom>
        </p:spPr>
        <p:txBody>
          <a:bodyPr vert="horz" lIns="91440" tIns="45720" rIns="91440" bIns="45720" rtlCol="0" anchor="ctr">
            <a:normAutofit fontScale="77500" lnSpcReduction="2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pPr marL="342900" indent="-342900" fontAlgn="base">
              <a:buFont typeface="Arial" panose="020B0604020202020204" pitchFamily="34" charset="0"/>
              <a:buChar char="•"/>
            </a:pPr>
            <a:r>
              <a:rPr lang="ru-RU" sz="2800" b="1" dirty="0"/>
              <a:t>индикаторы</a:t>
            </a:r>
            <a:r>
              <a:rPr lang="ru-RU" sz="2800" dirty="0"/>
              <a:t> – светодиоды и лампочки, отображающие работу ПК: индикация работы компьютера, индикация состояния жесткого диска.</a:t>
            </a:r>
          </a:p>
          <a:p>
            <a:pPr marL="342900" indent="-342900" fontAlgn="base">
              <a:buFont typeface="Arial" panose="020B0604020202020204" pitchFamily="34" charset="0"/>
              <a:buChar char="•"/>
            </a:pPr>
            <a:r>
              <a:rPr lang="ru-RU" sz="2800" b="1" dirty="0"/>
              <a:t>дисководы и оптические накопители</a:t>
            </a:r>
            <a:r>
              <a:rPr lang="ru-RU" sz="2800" dirty="0"/>
              <a:t> - это устройства, предназначенные для работы с такими носителями информации как дискеты и оптические диски.</a:t>
            </a:r>
          </a:p>
          <a:p>
            <a:pPr marL="342900" indent="-342900" fontAlgn="base">
              <a:buFont typeface="Arial" panose="020B0604020202020204" pitchFamily="34" charset="0"/>
              <a:buChar char="•"/>
            </a:pPr>
            <a:r>
              <a:rPr lang="ru-RU" sz="2800" b="1" dirty="0"/>
              <a:t>разъемы</a:t>
            </a:r>
            <a:r>
              <a:rPr lang="ru-RU" sz="2800" dirty="0"/>
              <a:t> - предназначены для подключения некоторых внешних устройств. Чаще всего это разъемы USB, а также гнездо для подключения наушников и микрофона.</a:t>
            </a:r>
          </a:p>
          <a:p>
            <a:endParaRPr lang="ru-RU" dirty="0"/>
          </a:p>
        </p:txBody>
      </p:sp>
    </p:spTree>
    <p:extLst>
      <p:ext uri="{BB962C8B-B14F-4D97-AF65-F5344CB8AC3E}">
        <p14:creationId xmlns:p14="http://schemas.microsoft.com/office/powerpoint/2010/main" val="36926462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915784" y="0"/>
            <a:ext cx="7599816" cy="1555210"/>
          </a:xfrm>
        </p:spPr>
        <p:txBody>
          <a:bodyPr>
            <a:normAutofit/>
          </a:bodyPr>
          <a:lstStyle/>
          <a:p>
            <a:pPr algn="ctr"/>
            <a:r>
              <a:rPr lang="ru-RU" sz="4500" b="1" dirty="0" smtClean="0"/>
              <a:t>Состав системного блока</a:t>
            </a:r>
            <a:endParaRPr lang="ru-RU" sz="4500" b="1" dirty="0"/>
          </a:p>
        </p:txBody>
      </p:sp>
      <p:sp>
        <p:nvSpPr>
          <p:cNvPr id="3" name="Подзаголовок 2"/>
          <p:cNvSpPr>
            <a:spLocks noGrp="1"/>
          </p:cNvSpPr>
          <p:nvPr>
            <p:ph type="subTitle" idx="1"/>
          </p:nvPr>
        </p:nvSpPr>
        <p:spPr>
          <a:xfrm>
            <a:off x="2676299" y="1457236"/>
            <a:ext cx="8915399" cy="4856478"/>
          </a:xfrm>
        </p:spPr>
        <p:txBody>
          <a:bodyPr>
            <a:noAutofit/>
          </a:bodyPr>
          <a:lstStyle/>
          <a:p>
            <a:r>
              <a:rPr lang="ru-RU" sz="2000" dirty="0" smtClean="0">
                <a:hlinkClick r:id="rId2" action="ppaction://hlinksldjump"/>
              </a:rPr>
              <a:t>Корпус</a:t>
            </a:r>
            <a:endParaRPr lang="ru-RU" sz="2000" dirty="0"/>
          </a:p>
          <a:p>
            <a:r>
              <a:rPr lang="ru-RU" sz="2000" dirty="0" smtClean="0">
                <a:hlinkClick r:id="rId3" action="ppaction://hlinksldjump"/>
              </a:rPr>
              <a:t>Блок питания</a:t>
            </a:r>
            <a:endParaRPr lang="ru-RU" sz="2000" dirty="0"/>
          </a:p>
          <a:p>
            <a:r>
              <a:rPr lang="ru-RU" sz="2000" dirty="0" smtClean="0">
                <a:hlinkClick r:id="rId4" action="ppaction://hlinksldjump"/>
              </a:rPr>
              <a:t>Процессор</a:t>
            </a:r>
            <a:endParaRPr lang="ru-RU" sz="2000" dirty="0"/>
          </a:p>
          <a:p>
            <a:r>
              <a:rPr lang="ru-RU" sz="2000" dirty="0" smtClean="0">
                <a:hlinkClick r:id="rId5" action="ppaction://hlinksldjump"/>
              </a:rPr>
              <a:t>Материнская (системная) плата</a:t>
            </a:r>
            <a:endParaRPr lang="ru-RU" sz="2000" dirty="0" smtClean="0"/>
          </a:p>
          <a:p>
            <a:r>
              <a:rPr lang="ru-RU" sz="2000" dirty="0" smtClean="0">
                <a:hlinkClick r:id="rId6" action="ppaction://hlinksldjump"/>
              </a:rPr>
              <a:t>Корпусный вентилятор (кулер)</a:t>
            </a:r>
            <a:endParaRPr lang="ru-RU" sz="2000" dirty="0" smtClean="0"/>
          </a:p>
          <a:p>
            <a:r>
              <a:rPr lang="ru-RU" sz="2000" dirty="0" smtClean="0">
                <a:hlinkClick r:id="rId7" action="ppaction://hlinksldjump"/>
              </a:rPr>
              <a:t>Оперативная память (ОЗУ)</a:t>
            </a:r>
            <a:endParaRPr lang="ru-RU" sz="2000" dirty="0" smtClean="0"/>
          </a:p>
          <a:p>
            <a:r>
              <a:rPr lang="ru-RU" sz="2000" dirty="0" smtClean="0">
                <a:hlinkClick r:id="rId8" action="ppaction://hlinksldjump"/>
              </a:rPr>
              <a:t>Жесткий диск</a:t>
            </a:r>
            <a:endParaRPr lang="ru-RU" sz="2000" dirty="0" smtClean="0"/>
          </a:p>
          <a:p>
            <a:r>
              <a:rPr lang="ru-RU" sz="2000" dirty="0" smtClean="0">
                <a:hlinkClick r:id="rId9" action="ppaction://hlinksldjump"/>
              </a:rPr>
              <a:t>Видеокарта</a:t>
            </a:r>
            <a:endParaRPr lang="ru-RU" sz="2000" dirty="0" smtClean="0"/>
          </a:p>
          <a:p>
            <a:r>
              <a:rPr lang="ru-RU" sz="2000" dirty="0" smtClean="0">
                <a:hlinkClick r:id="rId10" action="ppaction://hlinksldjump"/>
              </a:rPr>
              <a:t>Звуковая карта</a:t>
            </a:r>
            <a:endParaRPr lang="ru-RU" sz="2000" dirty="0" smtClean="0"/>
          </a:p>
          <a:p>
            <a:r>
              <a:rPr lang="ru-RU" sz="2000" dirty="0" smtClean="0">
                <a:hlinkClick r:id="rId11" action="ppaction://hlinksldjump"/>
              </a:rPr>
              <a:t>Сетевая карта</a:t>
            </a:r>
            <a:endParaRPr lang="ru-RU" sz="2000" dirty="0" smtClean="0"/>
          </a:p>
          <a:p>
            <a:r>
              <a:rPr lang="ru-RU" sz="2000" dirty="0" smtClean="0">
                <a:hlinkClick r:id="rId12" action="ppaction://hlinksldjump"/>
              </a:rPr>
              <a:t>Оптический накопитель (</a:t>
            </a:r>
            <a:r>
              <a:rPr lang="en-US" sz="2000" dirty="0" smtClean="0">
                <a:hlinkClick r:id="rId12" action="ppaction://hlinksldjump"/>
              </a:rPr>
              <a:t>CD/DVD)</a:t>
            </a:r>
            <a:endParaRPr lang="ru-RU" sz="2000" dirty="0" smtClean="0"/>
          </a:p>
        </p:txBody>
      </p:sp>
    </p:spTree>
    <p:extLst>
      <p:ext uri="{BB962C8B-B14F-4D97-AF65-F5344CB8AC3E}">
        <p14:creationId xmlns:p14="http://schemas.microsoft.com/office/powerpoint/2010/main" val="30934831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824414" y="186267"/>
            <a:ext cx="3007254" cy="908114"/>
          </a:xfrm>
        </p:spPr>
        <p:txBody>
          <a:bodyPr>
            <a:normAutofit fontScale="90000"/>
          </a:bodyPr>
          <a:lstStyle/>
          <a:p>
            <a:r>
              <a:rPr lang="ru-RU" dirty="0" smtClean="0">
                <a:hlinkClick r:id="rId2" action="ppaction://hlinksldjump"/>
              </a:rPr>
              <a:t>Корпус</a:t>
            </a:r>
            <a:endParaRPr lang="ru-RU" dirty="0"/>
          </a:p>
        </p:txBody>
      </p:sp>
      <p:sp>
        <p:nvSpPr>
          <p:cNvPr id="3" name="Подзаголовок 2"/>
          <p:cNvSpPr>
            <a:spLocks noGrp="1"/>
          </p:cNvSpPr>
          <p:nvPr>
            <p:ph type="subTitle" idx="1"/>
          </p:nvPr>
        </p:nvSpPr>
        <p:spPr>
          <a:xfrm>
            <a:off x="1674813" y="1263713"/>
            <a:ext cx="8915399" cy="3138954"/>
          </a:xfrm>
        </p:spPr>
        <p:txBody>
          <a:bodyPr>
            <a:noAutofit/>
          </a:bodyPr>
          <a:lstStyle/>
          <a:p>
            <a:r>
              <a:rPr lang="ru-RU" dirty="0" smtClean="0">
                <a:solidFill>
                  <a:schemeClr val="tx1"/>
                </a:solidFill>
              </a:rPr>
              <a:t>Корпус – внешний вид системного блока. Он защищает </a:t>
            </a:r>
            <a:r>
              <a:rPr lang="ru-RU" dirty="0">
                <a:solidFill>
                  <a:schemeClr val="tx1"/>
                </a:solidFill>
              </a:rPr>
              <a:t>компоненты компьютера, находящиеся внутри, от механических повреждений и внешнего воздействия</a:t>
            </a:r>
            <a:r>
              <a:rPr lang="ru-RU" dirty="0" smtClean="0">
                <a:solidFill>
                  <a:schemeClr val="tx1"/>
                </a:solidFill>
              </a:rPr>
              <a:t>. </a:t>
            </a:r>
            <a:r>
              <a:rPr lang="ru-RU" dirty="0">
                <a:solidFill>
                  <a:schemeClr val="tx1"/>
                </a:solidFill>
              </a:rPr>
              <a:t>П</a:t>
            </a:r>
            <a:r>
              <a:rPr lang="ru-RU" dirty="0" smtClean="0">
                <a:solidFill>
                  <a:schemeClr val="tx1"/>
                </a:solidFill>
              </a:rPr>
              <a:t>оддерживает </a:t>
            </a:r>
            <a:r>
              <a:rPr lang="ru-RU" dirty="0">
                <a:solidFill>
                  <a:schemeClr val="tx1"/>
                </a:solidFill>
              </a:rPr>
              <a:t>внутри себя температуру, необходимую для стабильной работы, экранирует электромагнитное излучение, которое создается внутренними элементами</a:t>
            </a:r>
            <a:r>
              <a:rPr lang="ru-RU" dirty="0" smtClean="0">
                <a:solidFill>
                  <a:schemeClr val="tx1"/>
                </a:solidFill>
              </a:rPr>
              <a:t>. </a:t>
            </a:r>
          </a:p>
          <a:p>
            <a:r>
              <a:rPr lang="ru-RU" dirty="0" smtClean="0">
                <a:solidFill>
                  <a:schemeClr val="tx1"/>
                </a:solidFill>
              </a:rPr>
              <a:t>Корпус системного блока может быть выполнен из разных материалов: сталь, пластик, алюминий, древесина, органическое стекло и др.</a:t>
            </a:r>
          </a:p>
          <a:p>
            <a:r>
              <a:rPr lang="ru-RU" dirty="0">
                <a:solidFill>
                  <a:schemeClr val="tx1"/>
                </a:solidFill>
              </a:rPr>
              <a:t>Форма, цвет, размеры особого значения не </a:t>
            </a:r>
            <a:r>
              <a:rPr lang="ru-RU" dirty="0" smtClean="0">
                <a:solidFill>
                  <a:schemeClr val="tx1"/>
                </a:solidFill>
              </a:rPr>
              <a:t>имеют. </a:t>
            </a:r>
            <a:r>
              <a:rPr lang="ru-RU" dirty="0">
                <a:solidFill>
                  <a:schemeClr val="tx1"/>
                </a:solidFill>
              </a:rPr>
              <a:t>Главное, чтобы все компьютерные комплектующие помещались в нем и была обеспечена нормальная вентиляция внутри корпуса.</a:t>
            </a:r>
          </a:p>
        </p:txBody>
      </p:sp>
    </p:spTree>
    <p:extLst>
      <p:ext uri="{BB962C8B-B14F-4D97-AF65-F5344CB8AC3E}">
        <p14:creationId xmlns:p14="http://schemas.microsoft.com/office/powerpoint/2010/main" val="33703281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86" y="265423"/>
            <a:ext cx="4100417" cy="4100417"/>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1007" y="380999"/>
            <a:ext cx="3869267" cy="3869267"/>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0274" y="75323"/>
            <a:ext cx="4488243" cy="4614391"/>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0113" y="3255901"/>
            <a:ext cx="3095274" cy="4127032"/>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5474" y="3562372"/>
            <a:ext cx="3183018" cy="3170026"/>
          </a:xfrm>
          <a:prstGeom prst="rect">
            <a:avLst/>
          </a:prstGeom>
        </p:spPr>
      </p:pic>
    </p:spTree>
    <p:extLst>
      <p:ext uri="{BB962C8B-B14F-4D97-AF65-F5344CB8AC3E}">
        <p14:creationId xmlns:p14="http://schemas.microsoft.com/office/powerpoint/2010/main" val="1987169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791481" y="143934"/>
            <a:ext cx="4709054" cy="967381"/>
          </a:xfrm>
        </p:spPr>
        <p:txBody>
          <a:bodyPr/>
          <a:lstStyle/>
          <a:p>
            <a:r>
              <a:rPr lang="ru-RU" dirty="0" smtClean="0">
                <a:hlinkClick r:id="rId2" action="ppaction://hlinksldjump"/>
              </a:rPr>
              <a:t>Блок питания</a:t>
            </a:r>
            <a:endParaRPr lang="ru-RU" dirty="0"/>
          </a:p>
        </p:txBody>
      </p:sp>
      <p:sp>
        <p:nvSpPr>
          <p:cNvPr id="3" name="Подзаголовок 2"/>
          <p:cNvSpPr>
            <a:spLocks noGrp="1"/>
          </p:cNvSpPr>
          <p:nvPr>
            <p:ph type="subTitle" idx="1"/>
          </p:nvPr>
        </p:nvSpPr>
        <p:spPr>
          <a:xfrm>
            <a:off x="1319213" y="1238310"/>
            <a:ext cx="6156854" cy="5255624"/>
          </a:xfrm>
        </p:spPr>
        <p:txBody>
          <a:bodyPr>
            <a:normAutofit fontScale="92500" lnSpcReduction="20000"/>
          </a:bodyPr>
          <a:lstStyle/>
          <a:p>
            <a:pPr>
              <a:lnSpc>
                <a:spcPct val="120000"/>
              </a:lnSpc>
            </a:pPr>
            <a:r>
              <a:rPr lang="ru-RU" sz="2600" b="1" dirty="0">
                <a:solidFill>
                  <a:schemeClr val="tx1"/>
                </a:solidFill>
              </a:rPr>
              <a:t>Встроенный источник электропитания компьютера</a:t>
            </a:r>
            <a:r>
              <a:rPr lang="ru-RU" sz="2600" dirty="0">
                <a:solidFill>
                  <a:schemeClr val="tx1"/>
                </a:solidFill>
              </a:rPr>
              <a:t> — устройство, предназначенное для преобразования напряжения переменного тока от сети в напряжение постоянного тока с целью питания компьютера или компьютер-сервера</a:t>
            </a:r>
            <a:r>
              <a:rPr lang="ru-RU" sz="2600" dirty="0" smtClean="0">
                <a:solidFill>
                  <a:schemeClr val="tx1"/>
                </a:solidFill>
              </a:rPr>
              <a:t>.</a:t>
            </a:r>
            <a:endParaRPr lang="ru-RU" sz="2600" dirty="0">
              <a:solidFill>
                <a:schemeClr val="tx1"/>
              </a:solidFill>
            </a:endParaRPr>
          </a:p>
          <a:p>
            <a:pPr>
              <a:lnSpc>
                <a:spcPct val="120000"/>
              </a:lnSpc>
            </a:pPr>
            <a:r>
              <a:rPr lang="ru-RU" sz="2600" dirty="0">
                <a:solidFill>
                  <a:schemeClr val="tx1"/>
                </a:solidFill>
              </a:rPr>
              <a:t>В некоторой степени блок питания также выполняет функции стабилизации и защиты от незначительных помех питающего напряжения.</a:t>
            </a:r>
          </a:p>
          <a:p>
            <a:endParaRPr lang="ru-RU" dirty="0"/>
          </a:p>
        </p:txBody>
      </p:sp>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l="5910" t="9649" r="6267" b="12983"/>
          <a:stretch/>
        </p:blipFill>
        <p:spPr>
          <a:xfrm>
            <a:off x="7687733" y="1623561"/>
            <a:ext cx="4252154" cy="3744306"/>
          </a:xfrm>
          <a:prstGeom prst="rect">
            <a:avLst/>
          </a:prstGeom>
        </p:spPr>
      </p:pic>
    </p:spTree>
    <p:extLst>
      <p:ext uri="{BB962C8B-B14F-4D97-AF65-F5344CB8AC3E}">
        <p14:creationId xmlns:p14="http://schemas.microsoft.com/office/powerpoint/2010/main" val="41464543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053946" y="237067"/>
            <a:ext cx="4319587" cy="933514"/>
          </a:xfrm>
        </p:spPr>
        <p:txBody>
          <a:bodyPr/>
          <a:lstStyle/>
          <a:p>
            <a:r>
              <a:rPr lang="ru-RU" dirty="0" smtClean="0">
                <a:hlinkClick r:id="rId2" action="ppaction://hlinksldjump"/>
              </a:rPr>
              <a:t>Процессор</a:t>
            </a:r>
            <a:endParaRPr lang="ru-RU" dirty="0"/>
          </a:p>
        </p:txBody>
      </p:sp>
      <p:sp>
        <p:nvSpPr>
          <p:cNvPr id="3" name="Подзаголовок 2"/>
          <p:cNvSpPr>
            <a:spLocks noGrp="1"/>
          </p:cNvSpPr>
          <p:nvPr>
            <p:ph type="subTitle" idx="1"/>
          </p:nvPr>
        </p:nvSpPr>
        <p:spPr>
          <a:xfrm>
            <a:off x="1691746" y="1289112"/>
            <a:ext cx="8915399" cy="2952688"/>
          </a:xfrm>
        </p:spPr>
        <p:txBody>
          <a:bodyPr>
            <a:noAutofit/>
          </a:bodyPr>
          <a:lstStyle/>
          <a:p>
            <a:r>
              <a:rPr lang="ru-RU" sz="2000" dirty="0">
                <a:solidFill>
                  <a:schemeClr val="tx1"/>
                </a:solidFill>
              </a:rPr>
              <a:t>Процессор персонального компьютера представляет собой микросхему, которая отвечает за выполнение любых операций с данными и управляет периферийными устройствами. Он содержится в специальном кремниевом корпусе, называемом кристаллом. Для краткого обозначения используют аббревиатуру — </a:t>
            </a:r>
            <a:r>
              <a:rPr lang="ru-RU" sz="2000" b="1" dirty="0">
                <a:solidFill>
                  <a:schemeClr val="tx1"/>
                </a:solidFill>
              </a:rPr>
              <a:t>ЦП</a:t>
            </a:r>
            <a:r>
              <a:rPr lang="ru-RU" sz="2000" dirty="0">
                <a:solidFill>
                  <a:schemeClr val="tx1"/>
                </a:solidFill>
              </a:rPr>
              <a:t> (центральный процессор) или </a:t>
            </a:r>
            <a:r>
              <a:rPr lang="ru-RU" sz="2000" b="1" dirty="0">
                <a:solidFill>
                  <a:schemeClr val="tx1"/>
                </a:solidFill>
              </a:rPr>
              <a:t>CPU</a:t>
            </a:r>
            <a:r>
              <a:rPr lang="ru-RU" sz="2000" dirty="0">
                <a:solidFill>
                  <a:schemeClr val="tx1"/>
                </a:solidFill>
              </a:rPr>
              <a:t> (от англ. </a:t>
            </a:r>
            <a:r>
              <a:rPr lang="ru-RU" sz="2000" dirty="0" err="1">
                <a:solidFill>
                  <a:schemeClr val="tx1"/>
                </a:solidFill>
              </a:rPr>
              <a:t>Central</a:t>
            </a:r>
            <a:r>
              <a:rPr lang="ru-RU" sz="2000" dirty="0">
                <a:solidFill>
                  <a:schemeClr val="tx1"/>
                </a:solidFill>
              </a:rPr>
              <a:t> </a:t>
            </a:r>
            <a:r>
              <a:rPr lang="ru-RU" sz="2000" dirty="0" err="1">
                <a:solidFill>
                  <a:schemeClr val="tx1"/>
                </a:solidFill>
              </a:rPr>
              <a:t>Processing</a:t>
            </a:r>
            <a:r>
              <a:rPr lang="ru-RU" sz="2000" dirty="0">
                <a:solidFill>
                  <a:schemeClr val="tx1"/>
                </a:solidFill>
              </a:rPr>
              <a:t> </a:t>
            </a:r>
            <a:r>
              <a:rPr lang="ru-RU" sz="2000" dirty="0" err="1">
                <a:solidFill>
                  <a:schemeClr val="tx1"/>
                </a:solidFill>
              </a:rPr>
              <a:t>Unit</a:t>
            </a:r>
            <a:r>
              <a:rPr lang="ru-RU" sz="2000" dirty="0">
                <a:solidFill>
                  <a:schemeClr val="tx1"/>
                </a:solidFill>
              </a:rPr>
              <a:t> – центральное обрабатывающее устройство). На современном рынке компьютерных комплектующих присутствуют две конкурирующие корпорации, </a:t>
            </a:r>
            <a:r>
              <a:rPr lang="ru-RU" sz="2000" b="1" dirty="0" err="1">
                <a:solidFill>
                  <a:schemeClr val="tx1"/>
                </a:solidFill>
              </a:rPr>
              <a:t>Intel</a:t>
            </a:r>
            <a:r>
              <a:rPr lang="ru-RU" sz="2000" b="1" dirty="0">
                <a:solidFill>
                  <a:schemeClr val="tx1"/>
                </a:solidFill>
              </a:rPr>
              <a:t> и AMD</a:t>
            </a:r>
            <a:endParaRPr lang="ru-RU" sz="2000" dirty="0">
              <a:solidFill>
                <a:schemeClr val="tx1"/>
              </a:solidFill>
            </a:endParaRP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7638" y="4175157"/>
            <a:ext cx="2520696" cy="2461617"/>
          </a:xfrm>
          <a:prstGeom prst="rect">
            <a:avLst/>
          </a:prstGeom>
        </p:spPr>
      </p:pic>
      <p:pic>
        <p:nvPicPr>
          <p:cNvPr id="8" name="Рисунок 7"/>
          <p:cNvPicPr>
            <a:picLocks noChangeAspect="1"/>
          </p:cNvPicPr>
          <p:nvPr/>
        </p:nvPicPr>
        <p:blipFill rotWithShape="1">
          <a:blip r:embed="rId4">
            <a:extLst>
              <a:ext uri="{28A0092B-C50C-407E-A947-70E740481C1C}">
                <a14:useLocalDpi xmlns:a14="http://schemas.microsoft.com/office/drawing/2010/main" val="0"/>
              </a:ext>
            </a:extLst>
          </a:blip>
          <a:srcRect t="17783" b="20103"/>
          <a:stretch/>
        </p:blipFill>
        <p:spPr>
          <a:xfrm>
            <a:off x="4224867" y="4385733"/>
            <a:ext cx="3285067" cy="2040466"/>
          </a:xfrm>
          <a:prstGeom prst="rect">
            <a:avLst/>
          </a:prstGeom>
        </p:spPr>
      </p:pic>
    </p:spTree>
    <p:extLst>
      <p:ext uri="{BB962C8B-B14F-4D97-AF65-F5344CB8AC3E}">
        <p14:creationId xmlns:p14="http://schemas.microsoft.com/office/powerpoint/2010/main" val="29460760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50534" y="477459"/>
            <a:ext cx="8458200" cy="923330"/>
          </a:xfrm>
          <a:prstGeom prst="rect">
            <a:avLst/>
          </a:prstGeom>
          <a:noFill/>
        </p:spPr>
        <p:txBody>
          <a:bodyPr wrap="square" rtlCol="0">
            <a:spAutoFit/>
          </a:bodyPr>
          <a:lstStyle/>
          <a:p>
            <a:r>
              <a:rPr lang="ru-RU" b="1" dirty="0"/>
              <a:t>Ядро</a:t>
            </a:r>
            <a:r>
              <a:rPr lang="ru-RU" dirty="0"/>
              <a:t> – самый главный элемент центрального процессора. Оно представляет собой часть процессора, способное выполнять один поток команд.</a:t>
            </a:r>
          </a:p>
        </p:txBody>
      </p:sp>
      <p:sp>
        <p:nvSpPr>
          <p:cNvPr id="6" name="TextBox 5"/>
          <p:cNvSpPr txBox="1"/>
          <p:nvPr/>
        </p:nvSpPr>
        <p:spPr>
          <a:xfrm>
            <a:off x="2150534" y="1450903"/>
            <a:ext cx="8441266" cy="2031325"/>
          </a:xfrm>
          <a:prstGeom prst="rect">
            <a:avLst/>
          </a:prstGeom>
          <a:noFill/>
        </p:spPr>
        <p:txBody>
          <a:bodyPr wrap="square" rtlCol="0">
            <a:spAutoFit/>
          </a:bodyPr>
          <a:lstStyle/>
          <a:p>
            <a:r>
              <a:rPr lang="ru-RU" dirty="0"/>
              <a:t>С развитием технологий производства процессоров появилась возможность размещать в одном корпусе более одного ядра, что значительно увеличивает производительность CPU и помогает выполнять несколько задач одновременно, а также использовать несколько ядер в работе программ. </a:t>
            </a:r>
            <a:r>
              <a:rPr lang="ru-RU" b="1" dirty="0"/>
              <a:t>Многоядерные процессоры</a:t>
            </a:r>
            <a:r>
              <a:rPr lang="ru-RU" dirty="0"/>
              <a:t> смогут быстрее справиться с архивацией, декодированием видео, работой современных видеоигр и т.д.</a:t>
            </a:r>
          </a:p>
        </p:txBody>
      </p:sp>
      <p:sp>
        <p:nvSpPr>
          <p:cNvPr id="7" name="TextBox 6"/>
          <p:cNvSpPr txBox="1"/>
          <p:nvPr/>
        </p:nvSpPr>
        <p:spPr>
          <a:xfrm>
            <a:off x="2150534" y="3532342"/>
            <a:ext cx="8136466" cy="2585323"/>
          </a:xfrm>
          <a:prstGeom prst="rect">
            <a:avLst/>
          </a:prstGeom>
          <a:noFill/>
        </p:spPr>
        <p:txBody>
          <a:bodyPr wrap="square" rtlCol="0">
            <a:spAutoFit/>
          </a:bodyPr>
          <a:lstStyle/>
          <a:p>
            <a:r>
              <a:rPr lang="ru-RU" dirty="0"/>
              <a:t>Е</a:t>
            </a:r>
            <a:r>
              <a:rPr lang="ru-RU" dirty="0" smtClean="0"/>
              <a:t>сли </a:t>
            </a:r>
            <a:r>
              <a:rPr lang="ru-RU" dirty="0"/>
              <a:t>нужна хорошая производительность, быстродействие, многозадачность, работа в тяжелых приложениях, возможность комфортно играть в современные игры и т. д., то ваш выбор - процессор с четырьмя ядрами и больше. Если же нужен простенький "комп" для офиса или домашнего пользования, который будет использоваться по минимуму, то 2 ядра - это то что нужно. В любом случае, выбирая процессор, в первую очередь нужно проанализировать все свои потребности и задачи, и только после этого рассматривать какие-либо </a:t>
            </a:r>
            <a:r>
              <a:rPr lang="ru-RU" dirty="0" smtClean="0"/>
              <a:t>варианты</a:t>
            </a:r>
            <a:endParaRPr lang="ru-RU" dirty="0"/>
          </a:p>
        </p:txBody>
      </p:sp>
    </p:spTree>
    <p:extLst>
      <p:ext uri="{BB962C8B-B14F-4D97-AF65-F5344CB8AC3E}">
        <p14:creationId xmlns:p14="http://schemas.microsoft.com/office/powerpoint/2010/main" val="94088740"/>
      </p:ext>
    </p:extLst>
  </p:cSld>
  <p:clrMapOvr>
    <a:masterClrMapping/>
  </p:clrMapOvr>
</p:sld>
</file>

<file path=ppt/theme/theme1.xml><?xml version="1.0" encoding="utf-8"?>
<a:theme xmlns:a="http://schemas.openxmlformats.org/drawingml/2006/main" name="Легкий дым">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626</TotalTime>
  <Words>768</Words>
  <Application>Microsoft Office PowerPoint</Application>
  <PresentationFormat>Широкоэкранный</PresentationFormat>
  <Paragraphs>64</Paragraphs>
  <Slides>21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21</vt:i4>
      </vt:variant>
    </vt:vector>
  </HeadingPairs>
  <TitlesOfParts>
    <vt:vector size="25" baseType="lpstr">
      <vt:lpstr>Arial</vt:lpstr>
      <vt:lpstr>Century Gothic</vt:lpstr>
      <vt:lpstr>Wingdings 3</vt:lpstr>
      <vt:lpstr>Легкий дым</vt:lpstr>
      <vt:lpstr>УСТРОЙСТВО СИСТЕМНОГО БЛОКА</vt:lpstr>
      <vt:lpstr>Системный блок</vt:lpstr>
      <vt:lpstr>Передняя панель системного блока ПК, как правило, содержит две кнопки: </vt:lpstr>
      <vt:lpstr>Состав системного блока</vt:lpstr>
      <vt:lpstr>Корпус</vt:lpstr>
      <vt:lpstr>Презентация PowerPoint</vt:lpstr>
      <vt:lpstr>Блок питания</vt:lpstr>
      <vt:lpstr>Процессор</vt:lpstr>
      <vt:lpstr>Презентация PowerPoint</vt:lpstr>
      <vt:lpstr>Презентация PowerPoint</vt:lpstr>
      <vt:lpstr>Материнская (системная) плата</vt:lpstr>
      <vt:lpstr>Презентация PowerPoint</vt:lpstr>
      <vt:lpstr>Корпусный вентилятор (кулер)</vt:lpstr>
      <vt:lpstr>Оперативная память (ОЗУ)</vt:lpstr>
      <vt:lpstr>Презентация PowerPoint</vt:lpstr>
      <vt:lpstr>Жесткий диск</vt:lpstr>
      <vt:lpstr>Презентация PowerPoint</vt:lpstr>
      <vt:lpstr>Видеокарта</vt:lpstr>
      <vt:lpstr>Звуковая карта</vt:lpstr>
      <vt:lpstr>Сетевая карта</vt:lpstr>
      <vt:lpstr>Оптический накопитель (CD/DVD)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УСТРОЙСТВО КОМПЬЮТЕРА</dc:title>
  <dc:creator>Учитель</dc:creator>
  <cp:lastModifiedBy>Учитель</cp:lastModifiedBy>
  <cp:revision>41</cp:revision>
  <dcterms:created xsi:type="dcterms:W3CDTF">2021-11-14T19:36:22Z</dcterms:created>
  <dcterms:modified xsi:type="dcterms:W3CDTF">2022-09-24T20:19:28Z</dcterms:modified>
</cp:coreProperties>
</file>