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3" r:id="rId6"/>
    <p:sldId id="270" r:id="rId7"/>
    <p:sldId id="264" r:id="rId8"/>
    <p:sldId id="271" r:id="rId9"/>
    <p:sldId id="265" r:id="rId10"/>
    <p:sldId id="295" r:id="rId11"/>
    <p:sldId id="284" r:id="rId12"/>
    <p:sldId id="286" r:id="rId13"/>
    <p:sldId id="296" r:id="rId14"/>
    <p:sldId id="274" r:id="rId15"/>
    <p:sldId id="289" r:id="rId16"/>
    <p:sldId id="291" r:id="rId17"/>
    <p:sldId id="292" r:id="rId18"/>
    <p:sldId id="288" r:id="rId19"/>
    <p:sldId id="275" r:id="rId20"/>
    <p:sldId id="276" r:id="rId21"/>
    <p:sldId id="277" r:id="rId22"/>
    <p:sldId id="278" r:id="rId23"/>
    <p:sldId id="279" r:id="rId24"/>
    <p:sldId id="280" r:id="rId25"/>
    <p:sldId id="267" r:id="rId26"/>
    <p:sldId id="298" r:id="rId27"/>
    <p:sldId id="300" r:id="rId28"/>
    <p:sldId id="281" r:id="rId29"/>
    <p:sldId id="297" r:id="rId30"/>
    <p:sldId id="268" r:id="rId31"/>
    <p:sldId id="269" r:id="rId32"/>
    <p:sldId id="293" r:id="rId33"/>
    <p:sldId id="294" r:id="rId34"/>
    <p:sldId id="272" r:id="rId35"/>
    <p:sldId id="266" r:id="rId36"/>
    <p:sldId id="282" r:id="rId37"/>
    <p:sldId id="283" r:id="rId38"/>
    <p:sldId id="258" r:id="rId39"/>
    <p:sldId id="301" r:id="rId40"/>
  </p:sldIdLst>
  <p:sldSz cx="9144000" cy="6858000" type="screen4x3"/>
  <p:notesSz cx="6858000" cy="9144000"/>
  <p:custDataLst>
    <p:tags r:id="rId4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8415" autoAdjust="0"/>
  </p:normalViewPr>
  <p:slideViewPr>
    <p:cSldViewPr>
      <p:cViewPr varScale="1">
        <p:scale>
          <a:sx n="47" d="100"/>
          <a:sy n="47" d="100"/>
        </p:scale>
        <p:origin x="-76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66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66FF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/>
        </p:nvSpPr>
        <p:spPr bwMode="auto">
          <a:xfrm>
            <a:off x="457200" y="704850"/>
            <a:ext cx="8229600" cy="1143000"/>
          </a:xfrm>
          <a:prstGeom prst="rect">
            <a:avLst/>
          </a:prstGeom>
        </p:spPr>
        <p:txBody>
          <a:bodyPr lIns="0" rIns="0" bIns="0" anchor="b"/>
          <a:lstStyle/>
          <a:p>
            <a:endParaRPr lang="ru-RU" sz="50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54275" name="Rectangle 3"/>
          <p:cNvSpPr>
            <a:spLocks noGrp="1"/>
          </p:cNvSpPr>
          <p:nvPr/>
        </p:nvSpPr>
        <p:spPr bwMode="auto">
          <a:xfrm>
            <a:off x="457200" y="1935163"/>
            <a:ext cx="8229600" cy="4389437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endParaRPr lang="ru-RU" sz="2600">
              <a:latin typeface="Constantia" pitchFamily="18" charset="0"/>
            </a:endParaRPr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AF071-2354-4D4C-9075-6BAE71A0D9C1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3D77B-915E-403A-BDAE-022083CE8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D981-0996-4319-A5A5-C30F1489F011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EB1E4-990F-481C-8620-5DCAD9A9C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23627-AFDA-41B5-BECF-C33333DED462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984F4-D27D-4AC6-B1DC-7A92DD472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C5656-93C6-4246-B42C-9542AED3292C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F4993-23F0-41AE-9792-DCDA926F3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F68AF-C2C0-4FB2-A885-93DF9BFA65A6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265-3034-40F3-8361-C32CDC96C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CAE32-ED63-4188-A34B-029ED853A162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33949-ACED-4B6A-A22C-52FB2893B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B4EE3-B308-4EAA-9C75-5A196567A021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1FBA2-343F-4C94-BE48-5E89FE4F3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FD2EB-9279-46AA-95AA-4C60FFF5026F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05AAB-FDE6-4524-B119-20C9EF352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92C84-A9B6-4878-BA7E-3C53BE6A0EA0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0B76B-98F9-457B-B400-FC72956C4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DD9C6-7C8B-496B-91F4-B3E3EC759361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D16DC-A4B8-410F-BFC9-84829B88D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F2D2D6-91A8-4D09-BCCA-DD04761B3353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D19363-8CA5-4A8F-B601-56BA71DAD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5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strogemini.com/data/screensavers/sea-voyage/1-big.jpg" TargetMode="External"/><Relationship Id="rId13" Type="http://schemas.openxmlformats.org/officeDocument/2006/relationships/hyperlink" Target="http://www.en.edu.ru/shared/files/old/mlaPresent/presentations/objects/7467_1180.gif" TargetMode="External"/><Relationship Id="rId3" Type="http://schemas.openxmlformats.org/officeDocument/2006/relationships/hyperlink" Target="http://rnns.ru/uploads/posts/2009-04/1239790857_ploskaya_zemlay.jpg" TargetMode="External"/><Relationship Id="rId7" Type="http://schemas.openxmlformats.org/officeDocument/2006/relationships/hyperlink" Target="http://www.zapchel.lv/i/photo/ru/8198p.jpg" TargetMode="External"/><Relationship Id="rId12" Type="http://schemas.openxmlformats.org/officeDocument/2006/relationships/hyperlink" Target="http://images.nature.web.ru/nature/2003/07/29/0001194921/orangesun_encarnacion.jpg" TargetMode="External"/><Relationship Id="rId2" Type="http://schemas.openxmlformats.org/officeDocument/2006/relationships/hyperlink" Target="http://mirdetok.tomsk.ru/public/Image/lz/earth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textreferat.com/images/referats/4864/image004.jpg" TargetMode="External"/><Relationship Id="rId11" Type="http://schemas.openxmlformats.org/officeDocument/2006/relationships/hyperlink" Target="http://upload.wikimedia.org/wikipedia/commons/b/b8/Behaims_Erdapfel.jpg" TargetMode="External"/><Relationship Id="rId5" Type="http://schemas.openxmlformats.org/officeDocument/2006/relationships/hyperlink" Target="http://www.amersol.edu.pe/class11/_11aalvar/8th/humanities/Ferdinand_Magellan.jpeg" TargetMode="External"/><Relationship Id="rId10" Type="http://schemas.openxmlformats.org/officeDocument/2006/relationships/hyperlink" Target="http://www.1ststoptravelstore.com/Columbus_World_Globes/Columbus.jpg" TargetMode="External"/><Relationship Id="rId4" Type="http://schemas.openxmlformats.org/officeDocument/2006/relationships/hyperlink" Target="http://olybest.narod.ru/photo05.jpg" TargetMode="External"/><Relationship Id="rId9" Type="http://schemas.openxmlformats.org/officeDocument/2006/relationships/hyperlink" Target="http://www.freemap.com/images/globes/Globe4Kids500OPT.gi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10" Type="http://schemas.openxmlformats.org/officeDocument/2006/relationships/image" Target="../media/image15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Мир вокруг нас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800" b="1" spc="600" dirty="0" smtClean="0">
                <a:ln w="3810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На что похожа наша планета</a:t>
            </a:r>
            <a:endParaRPr lang="ru-RU" sz="8800" b="1" spc="600" dirty="0">
              <a:ln w="3810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3315" name="Picture 2" descr="Картинка 60 из 8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1000125"/>
            <a:ext cx="23574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Картинка 1 из 38548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E0E0E"/>
              </a:clrFrom>
              <a:clrTo>
                <a:srgbClr val="0E0E0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1571625"/>
            <a:ext cx="4506913" cy="442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50" y="1214438"/>
            <a:ext cx="3857625" cy="5170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1"/>
                </a:solidFill>
                <a:latin typeface="+mj-lt"/>
                <a:cs typeface="+mn-cs"/>
              </a:rPr>
              <a:t>	Сегодня известно, что Земля имеет форму шара. Но когда-то люди считали по-другому.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1"/>
                </a:solidFill>
                <a:latin typeface="+mj-lt"/>
                <a:cs typeface="+mn-cs"/>
              </a:rPr>
              <a:t>	В одних странах люди представляли себе Землю в форме половинки яблока, которая плоской частью лежит на трёх китах, плавающих в океане.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1"/>
                </a:solidFill>
                <a:latin typeface="+mj-lt"/>
                <a:cs typeface="+mn-cs"/>
              </a:rPr>
              <a:t>	В других странах представляли, что Земля лежит на трёх слонах, а слоны стояли на черепахе, которая плавает в океане.</a:t>
            </a:r>
            <a:endParaRPr lang="ru-RU" sz="2200" b="1" dirty="0">
              <a:solidFill>
                <a:schemeClr val="bg1"/>
              </a:solidFill>
              <a:latin typeface="+mj-lt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Картинка 89 из 20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0"/>
            <a:ext cx="8858250" cy="6715125"/>
          </a:xfrm>
          <a:prstGeom prst="rect">
            <a:avLst/>
          </a:prstGeom>
          <a:noFill/>
          <a:ln w="127000" cap="sq">
            <a:solidFill>
              <a:srgbClr val="000000"/>
            </a:solidFill>
            <a:miter lim="800000"/>
            <a:headEnd/>
            <a:tailEnd/>
          </a:ln>
          <a:effectLst>
            <a:outerShdw dist="50800" dir="2700000" algn="tl" rotWithShape="0">
              <a:srgbClr val="000000">
                <a:alpha val="39999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16 из 24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2" descr="http://www.ibyte.ru/img/graph/6/tutorialaqu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1500"/>
            <a:ext cx="557212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2" descr="http://www.ibyte.ru/img/graph/6/tutorialaqu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500063"/>
            <a:ext cx="5214937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0" descr="Картинка 49 из 115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50" y="1000125"/>
            <a:ext cx="900112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Картинка 190 из 7672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50" y="2500313"/>
            <a:ext cx="47625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Картинка 190 из 7672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12632">
            <a:off x="2346326" y="3532187"/>
            <a:ext cx="47625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 descr="Картинка 190 из 7672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80570" flipH="1">
            <a:off x="471488" y="2562225"/>
            <a:ext cx="47625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42844" y="1000108"/>
            <a:ext cx="4071966" cy="1785950"/>
          </a:xfrm>
          <a:prstGeom prst="cloudCallout">
            <a:avLst>
              <a:gd name="adj1" fmla="val 9050"/>
              <a:gd name="adj2" fmla="val 14287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Португальский учёный Магеллан решил обойти вокруг Земли на корабле.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6629" name="Picture 2" descr="Картинка 11 из 83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857250"/>
            <a:ext cx="45720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Картинка 13 из 83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42844" y="142852"/>
            <a:ext cx="8786874" cy="3071834"/>
          </a:xfrm>
          <a:prstGeom prst="cloudCallout">
            <a:avLst>
              <a:gd name="adj1" fmla="val -23536"/>
              <a:gd name="adj2" fmla="val 11146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500063"/>
            <a:ext cx="8358188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Магеллан снарядил пять судов.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Они должны были выйти из порта и плыть постоянно в одном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и том же направлении, чтобы вернуться в этот же порт.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Долгие месяцы плыли корабли. Один из парусников разбился о скалы, другой вернулся домой с полпути, третий сожгли, четвёртый попал в плен. Погиб Магеллан. И только одно маленькое судно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под названием «Виктория» вернулось в порт                                                                  через три года.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pic>
        <p:nvPicPr>
          <p:cNvPr id="45058" name="Picture 2" descr="Картинка 59 из 42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3429000"/>
            <a:ext cx="5357812" cy="3303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Картинка 5 из 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42844" y="928670"/>
            <a:ext cx="4071966" cy="2643206"/>
          </a:xfrm>
          <a:prstGeom prst="cloudCallout">
            <a:avLst>
              <a:gd name="adj1" fmla="val 10257"/>
              <a:gd name="adj2" fmla="val 10158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 наблюдение      люди сделали еще в древности.                     Оно доказывает, какую форму имеет Земля.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Picture 7" descr="C:\Documents and Settings\Admin\Мои документы\ФОТОГРАФИИ\img0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785813"/>
            <a:ext cx="4475163" cy="5853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42844" y="857232"/>
            <a:ext cx="8858312" cy="1428760"/>
          </a:xfrm>
          <a:prstGeom prst="cloudCallout">
            <a:avLst>
              <a:gd name="adj1" fmla="val -23289"/>
              <a:gd name="adj2" fmla="val 2298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наши дни, когда люди запустили в космос космические корабли, космонавты своими глазами увидели, что Земля имеет форму шара.</a:t>
            </a:r>
          </a:p>
        </p:txBody>
      </p:sp>
      <p:pic>
        <p:nvPicPr>
          <p:cNvPr id="31746" name="Picture 2" descr="Картинка 145 из 85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2498725"/>
            <a:ext cx="5719762" cy="414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00563"/>
            <a:ext cx="1408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857224" y="857232"/>
            <a:ext cx="8072494" cy="2857520"/>
          </a:xfrm>
          <a:prstGeom prst="cloudCallout">
            <a:avLst>
              <a:gd name="adj1" fmla="val 27880"/>
              <a:gd name="adj2" fmla="val 8130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Очень интересно путешествовать по родной стране, но на свете есть и другие страны. Там живут такие же, как вы, мальчики и девочки. А все вместе мы живем на одной большой планете. Кто знает, как она называется?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4341" name="Picture 4" descr="Картинка 17 из 3387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3575050"/>
            <a:ext cx="314325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4" descr="http://moikompas.ru/img/compas/2008-10-27/geographyforpreschoolchildren/5305619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1000125"/>
            <a:ext cx="4857750" cy="568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42844" y="857232"/>
            <a:ext cx="4786346" cy="2000264"/>
          </a:xfrm>
          <a:prstGeom prst="cloudCallout">
            <a:avLst>
              <a:gd name="adj1" fmla="val 2376"/>
              <a:gd name="adj2" fmla="val 16154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Земля имеет форму шара. Но мы этого не замечаем, потому что шар очень – очень велик.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121444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Давайте вылепим из пластилина </a:t>
            </a:r>
            <a:r>
              <a:rPr lang="ru-RU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Земли. Пластилин какого цвета нам понадобится?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Картинка 17 из 84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214554"/>
            <a:ext cx="2643206" cy="2134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3795" name="Picture 2" descr="C:\Documents and Settings\Admin\Мои документы\ФОТОГРАФИИ\img02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4540250"/>
            <a:ext cx="22860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носка-облако 7"/>
          <p:cNvSpPr/>
          <p:nvPr/>
        </p:nvSpPr>
        <p:spPr>
          <a:xfrm>
            <a:off x="428596" y="2285992"/>
            <a:ext cx="5357850" cy="2000264"/>
          </a:xfrm>
          <a:prstGeom prst="cloudCallout">
            <a:avLst>
              <a:gd name="adj1" fmla="val -8435"/>
              <a:gd name="adj2" fmla="val 9225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Модель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предмет, который показывает свойства оригинального предмета.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2" descr="Картинка 1 из 408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4572000"/>
            <a:ext cx="1928812" cy="19288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42844" y="857232"/>
            <a:ext cx="8858312" cy="1785950"/>
          </a:xfrm>
          <a:prstGeom prst="cloudCallout">
            <a:avLst>
              <a:gd name="adj1" fmla="val -22768"/>
              <a:gd name="adj2" fmla="val 1838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Поскольку на Земле есть                                        огромные моря и океаны,                                                                                        вылепим шары из пластилина голубого цвета.                                                                       А как показать сушу на наших моделях? </a:t>
            </a:r>
          </a:p>
        </p:txBody>
      </p:sp>
      <p:pic>
        <p:nvPicPr>
          <p:cNvPr id="34821" name="Picture 4" descr="Картинка 324 из 488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92700" y="3000375"/>
            <a:ext cx="40513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2" descr="Картинка 171 из 1688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3929063"/>
            <a:ext cx="11636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42844" y="857232"/>
            <a:ext cx="7572428" cy="1428760"/>
          </a:xfrm>
          <a:prstGeom prst="cloudCallout">
            <a:avLst>
              <a:gd name="adj1" fmla="val -32068"/>
              <a:gd name="adj2" fmla="val 1818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Нужно взять пластилин зеленого, желтого, коричневого цвета. Но мы же не знаем, как расположена суша на Земле. </a:t>
            </a:r>
          </a:p>
        </p:txBody>
      </p:sp>
      <p:pic>
        <p:nvPicPr>
          <p:cNvPr id="35844" name="Picture 4" descr="Картинка 324 из 488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13" y="4143375"/>
            <a:ext cx="28495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2" descr="Картинка 171 из 1688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4857750"/>
            <a:ext cx="785813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Картинка 17 из 847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2027744"/>
            <a:ext cx="3071834" cy="24805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42844" y="785794"/>
            <a:ext cx="5572164" cy="1785950"/>
          </a:xfrm>
          <a:prstGeom prst="cloudCallout">
            <a:avLst>
              <a:gd name="adj1" fmla="val -8633"/>
              <a:gd name="adj2" fmla="val 18943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Люди это давно                            изучили и создали                                     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глобус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— модель Земли.</a:t>
            </a:r>
          </a:p>
        </p:txBody>
      </p:sp>
      <p:pic>
        <p:nvPicPr>
          <p:cNvPr id="36869" name="Picture 4" descr="Картинка 39 из 408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6425" y="1500188"/>
            <a:ext cx="4727575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 descr="Картинка 207 из 408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928688"/>
            <a:ext cx="4773612" cy="571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572125" y="1571625"/>
            <a:ext cx="1285875" cy="500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СУША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75" y="4143375"/>
            <a:ext cx="1285875" cy="500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ВОДА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286250" y="1857375"/>
            <a:ext cx="1357313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357688" y="4429125"/>
            <a:ext cx="1571625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6" descr="http://vivovoco.astronet.ru/VV/JOURNAL/NATURE/08_07/GLOB01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ED7"/>
              </a:clrFrom>
              <a:clrTo>
                <a:srgbClr val="C0CED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642938"/>
            <a:ext cx="3071813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75" y="2286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>
          <a:xfrm>
            <a:off x="4000496" y="4857760"/>
            <a:ext cx="4929222" cy="1785950"/>
          </a:xfrm>
          <a:prstGeom prst="cloudCallout">
            <a:avLst>
              <a:gd name="adj1" fmla="val 21885"/>
              <a:gd name="adj2" fmla="val -1364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1492 г. первый европейский глобус Земли изготовил астроном М.Бехайм из Германии.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572000"/>
            <a:ext cx="1408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>
          <a:xfrm>
            <a:off x="142844" y="1142984"/>
            <a:ext cx="4643470" cy="1214446"/>
          </a:xfrm>
          <a:prstGeom prst="cloudCallout">
            <a:avLst>
              <a:gd name="adj1" fmla="val -18341"/>
              <a:gd name="adj2" fmla="val 2725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 назывался "Erdapfel", или "Земное яблоко».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9941" name="Picture 4" descr="Файл:Behaims Erdapf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143000"/>
            <a:ext cx="41084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 descr="http://vivovoco.astronet.ru/VV/JOURNAL/NATURE/08_07/GLOB0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C0CED7"/>
              </a:clrFrom>
              <a:clrTo>
                <a:srgbClr val="C0CED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25" y="3429000"/>
            <a:ext cx="1604963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42844" y="785794"/>
            <a:ext cx="8072494" cy="1928826"/>
          </a:xfrm>
          <a:prstGeom prst="cloudCallout">
            <a:avLst>
              <a:gd name="adj1" fmla="val -21502"/>
              <a:gd name="adj2" fmla="val 17701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Итак, Земля имеет форму шара. Мы этого не замечаем, потому что земной шар очень велик. Кстати, многие люди действительно ходят по нему вверх ногами, но не замечают этого. Их, как и все на Земле, удерживает земное притяжение. </a:t>
            </a:r>
          </a:p>
        </p:txBody>
      </p:sp>
      <p:pic>
        <p:nvPicPr>
          <p:cNvPr id="40965" name="Picture 2" descr="C:\Documents and Settings\Admin\Рабочий стол\Новая папка\здравств мир\glob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2643188"/>
            <a:ext cx="361315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9" descr="Картинка 127 из 38548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2786063"/>
            <a:ext cx="3786188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42844" y="785794"/>
            <a:ext cx="7858180" cy="1928826"/>
          </a:xfrm>
          <a:prstGeom prst="cloudCallout">
            <a:avLst>
              <a:gd name="adj1" fmla="val -20245"/>
              <a:gd name="adj2" fmla="val 1729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Шарообразная форма нашей планеты объясняет, почему людям никогда не удавалось добраться до края Земли. У нее нет края. Зато люди могут совершать кругосветные путешествия: обогнув Землю, возвращаться в то же место.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00563"/>
            <a:ext cx="1408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3428992" y="5214950"/>
            <a:ext cx="3429024" cy="1357322"/>
          </a:xfrm>
          <a:prstGeom prst="cloudCallout">
            <a:avLst>
              <a:gd name="adj1" fmla="val 64944"/>
              <a:gd name="adj2" fmla="val -5507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Интересно,                      на что похожа наша планета?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536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357158" y="857232"/>
            <a:ext cx="4572032" cy="1357322"/>
          </a:xfrm>
          <a:prstGeom prst="cloudCallout">
            <a:avLst>
              <a:gd name="adj1" fmla="val -3076"/>
              <a:gd name="adj2" fmla="val 23441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Наша планета называется Земля.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5369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1857375"/>
            <a:ext cx="39703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6" descr="Картинка 411 из 2155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Картинка 1 из 408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4286250"/>
            <a:ext cx="2071688" cy="207168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4" name="Облако 13"/>
          <p:cNvSpPr/>
          <p:nvPr/>
        </p:nvSpPr>
        <p:spPr>
          <a:xfrm>
            <a:off x="142844" y="142852"/>
            <a:ext cx="5786478" cy="71438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Земля намного меньше Солнца. 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6" descr="Картинка 56 из 257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1214414" y="4786322"/>
            <a:ext cx="2714644" cy="428628"/>
          </a:xfrm>
          <a:prstGeom prst="rightArrow">
            <a:avLst>
              <a:gd name="adj1" fmla="val 50000"/>
              <a:gd name="adj2" fmla="val 299143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4071934" y="142852"/>
            <a:ext cx="4929222" cy="71438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Земля постоянно движется вокруг Солнца. 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6" descr="Картинка 56 из 257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3143250"/>
            <a:ext cx="4572000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1285852" y="5214950"/>
            <a:ext cx="2357454" cy="357190"/>
          </a:xfrm>
          <a:prstGeom prst="rightArrow">
            <a:avLst>
              <a:gd name="adj1" fmla="val 50000"/>
              <a:gd name="adj2" fmla="val 299143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142844" y="571480"/>
            <a:ext cx="4429156" cy="242889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Польский учёный Николай Коперник впервые установил, что Земля и другие планеты вращаются вокруг </a:t>
            </a:r>
            <a:r>
              <a:rPr lang="ru-RU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Солнца.</a:t>
            </a:r>
            <a:endParaRPr lang="ru-RU" sz="2000" dirty="0">
              <a:latin typeface="+mj-lt"/>
            </a:endParaRPr>
          </a:p>
        </p:txBody>
      </p:sp>
      <p:pic>
        <p:nvPicPr>
          <p:cNvPr id="45064" name="Picture 2" descr="Картинка 7 из 28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857250"/>
            <a:ext cx="412432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Картинка 120 из 28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Картинка 92 из 80680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E04FE"/>
              </a:clrFrom>
              <a:clrTo>
                <a:srgbClr val="FE04FE">
                  <a:alpha val="0"/>
                </a:srgbClr>
              </a:clrTo>
            </a:clrChange>
            <a:lum contrast="-40000"/>
          </a:blip>
          <a:srcRect/>
          <a:stretch>
            <a:fillRect/>
          </a:stretch>
        </p:blipFill>
        <p:spPr bwMode="auto">
          <a:xfrm>
            <a:off x="6215063" y="785813"/>
            <a:ext cx="247808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4786314" y="5929330"/>
            <a:ext cx="4143404" cy="714380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Земля вращается вокруг своей оси . </a:t>
            </a:r>
            <a:endParaRPr lang="ru-RU" sz="2000" dirty="0">
              <a:latin typeface="+mj-lt"/>
            </a:endParaRPr>
          </a:p>
        </p:txBody>
      </p:sp>
      <p:pic>
        <p:nvPicPr>
          <p:cNvPr id="47109" name="Picture 3" descr="D:\Общие документы\КАРТИНКИ\АНИМИРОВАННЫЕ КАРТИНКИ\1 (421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714500"/>
            <a:ext cx="4500562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а 7 из 89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4214813"/>
            <a:ext cx="9144000" cy="26431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Земля намного меньше Солнца.                                                                                               Земля постоянно движется вокруг Солнца.                                                                               Да и ещё сама вращается наподобие детского волчка.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42875" y="4500563"/>
            <a:ext cx="8858250" cy="2214562"/>
          </a:xfrm>
          <a:prstGeom prst="cloud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7 из 3387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2857500"/>
            <a:ext cx="3714750" cy="365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00563"/>
            <a:ext cx="1408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2928926" y="857232"/>
            <a:ext cx="6000792" cy="2214578"/>
          </a:xfrm>
          <a:prstGeom prst="cloudCallout">
            <a:avLst>
              <a:gd name="adj1" fmla="val 26836"/>
              <a:gd name="adj2" fmla="val 12259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Ни начала, ни конца,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Ни затылка, ни лица.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Знают все, и млад и стар,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она — большущий шар.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Картинка 207 из 4088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2214563"/>
            <a:ext cx="37496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00563"/>
            <a:ext cx="1408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3643306" y="857232"/>
            <a:ext cx="5286412" cy="2214578"/>
          </a:xfrm>
          <a:prstGeom prst="cloudCallout">
            <a:avLst>
              <a:gd name="adj1" fmla="val 26836"/>
              <a:gd name="adj2" fmla="val 12259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 ноге стоит одной,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Крутит - вертит головой.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Нам показывает страны,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Реки, горы, океаны.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03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0" y="5226050"/>
            <a:ext cx="31670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3" y="928688"/>
            <a:ext cx="8715375" cy="67405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2"/>
              </a:rPr>
              <a:t>http://mirdetok.tomsk.ru/public/Image/lz/earth.jpg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3"/>
              </a:rPr>
              <a:t>http://rnns.ru/uploads/posts/2009-04/1239790857_ploskaya_zemlay.jpg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4"/>
              </a:rPr>
              <a:t>http://olybest.narod.ru/photo05.jpg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5"/>
              </a:rPr>
              <a:t>http://www.amersol.edu.pe/class11/_11aalvar/8th/humanities/Ferdinand_Magellan.jpeg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6"/>
              </a:rPr>
              <a:t>http://www.textreferat.com/images/referats/4864/image004.jpg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7"/>
              </a:rPr>
              <a:t>http://www.zapchel.lv/i/photo/ru/8198p.jpg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8"/>
              </a:rPr>
              <a:t>http://www.astrogemini.com/data/screensavers/sea-voyage/1-big.jpg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9"/>
              </a:rPr>
              <a:t>http://www.freemap.com/images/globes/Globe4Kids500OPT.gif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10"/>
              </a:rPr>
              <a:t>http://www.1ststoptravelstore.com/Columbus_World_Globes/Columbus.jpg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11"/>
              </a:rPr>
              <a:t>http://upload.wikimedia.org/wikipedia/commons/b/b8/Behaims_Erdapfel.jpg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12"/>
              </a:rPr>
              <a:t>http://images.nature.web.ru/nature/2003/07/29/0001194921/orangesun_encarnacion.jpg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13"/>
              </a:rPr>
              <a:t>http://www.en.edu.ru/shared/files/old/mlaPresent/presentations/objects/7467_1180.gif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4429125"/>
            <a:ext cx="85725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j-lt"/>
                <a:cs typeface="+mn-cs"/>
              </a:rPr>
              <a:t>Автор презентации – Котова Ирина</a:t>
            </a:r>
            <a:br>
              <a:rPr lang="ru-RU" sz="2400" b="1" i="1" dirty="0">
                <a:latin typeface="+mj-lt"/>
                <a:cs typeface="+mn-cs"/>
              </a:rPr>
            </a:br>
            <a:r>
              <a:rPr lang="ru-RU" sz="2400" b="1" i="1" dirty="0">
                <a:latin typeface="+mj-lt"/>
                <a:cs typeface="+mn-cs"/>
              </a:rPr>
              <a:t/>
            </a:r>
            <a:br>
              <a:rPr lang="ru-RU" sz="2400" b="1" i="1" dirty="0">
                <a:latin typeface="+mj-lt"/>
                <a:cs typeface="+mn-cs"/>
              </a:rPr>
            </a:br>
            <a:r>
              <a:rPr lang="en-US" sz="2400" b="1" i="1" dirty="0">
                <a:latin typeface="+mj-lt"/>
                <a:cs typeface="+mn-cs"/>
              </a:rPr>
              <a:t>kotrish@yandex.ru</a:t>
            </a:r>
            <a:endParaRPr lang="ru-RU" sz="2400" b="1" i="1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j-lt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Картинка 14 из 5517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3357563"/>
            <a:ext cx="435768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357158" y="857232"/>
            <a:ext cx="8143932" cy="2571768"/>
          </a:xfrm>
          <a:prstGeom prst="cloudCallout">
            <a:avLst>
              <a:gd name="adj1" fmla="val -21109"/>
              <a:gd name="adj2" fmla="val 11805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Когда мы смотрим в окно, Земля кажется нам плоской, как это блюдо. Представьте, что на нем расположились дома, деревья, целые города и страны, люди и животные.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Картинка 14 из 5517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928688"/>
            <a:ext cx="7775575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4" descr="D:\Общие документы\КАРТИНКИ\АНИМИРОВАННЫЕ КАРТИНКИ\1 (20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3643313"/>
            <a:ext cx="76835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7" descr="D:\Общие документы\КАРТИНКИ\АНИМИРОВАННЫЕ КАРТИНКИ\1 (274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4263" y="1643063"/>
            <a:ext cx="1930400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C:\Users\1\Pictures\КАРТИНКИ\АНИМИРОВАННЫЕ КАРТИНКИ\1 (445)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38" y="571500"/>
            <a:ext cx="207168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D:\Общие документы\КАРТИНКИ\АНИМИРОВАННЫЕ КАРТИНКИ\1 (346)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8" y="1857375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 descr="D:\Общие документы\КАРТИНКИ\АНИМИРОВАННЫЕ КАРТИНКИ\1 (413)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88" y="3286125"/>
            <a:ext cx="17240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0" descr="D:\Общие документы\КАРТИНКИ\АНИМИРОВАННЫЕ КАРТИНКИ\1 (392)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86375" y="642938"/>
            <a:ext cx="928688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1" descr="D:\Общие документы\КАРТИНКИ\АНИМИРОВАННЫЕ КАРТИНКИ\1 (410)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14813" y="4357688"/>
            <a:ext cx="15144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2" descr="D:\Общие документы\КАРТИНКИ\АНИМИРОВАННЫЕ КАРТИНКИ\1 (408)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43000" y="2214563"/>
            <a:ext cx="1609725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Картинка 177 из 7967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0" y="3214688"/>
            <a:ext cx="3324225" cy="341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357158" y="857232"/>
            <a:ext cx="8143932" cy="2071702"/>
          </a:xfrm>
          <a:prstGeom prst="cloudCallout">
            <a:avLst>
              <a:gd name="adj1" fmla="val -23644"/>
              <a:gd name="adj2" fmla="val 145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 некоторые из вас, ребята, сказали, что Земля похожа на мяч, то есть имеет форму шара.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Documents and Settings\Admin\Рабочий стол\Новая папка\здравств мир\glob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857250"/>
            <a:ext cx="5214938" cy="581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00563"/>
            <a:ext cx="1408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142844" y="857232"/>
            <a:ext cx="8786874" cy="3143272"/>
          </a:xfrm>
          <a:prstGeom prst="cloudCallout">
            <a:avLst>
              <a:gd name="adj1" fmla="val 27880"/>
              <a:gd name="adj2" fmla="val 8130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 же прав? Если Земля плоская, значит, можно идти-идти по ней и в конце концов дойти до края Земли… Но пока никому из людей это не удавалось… А если Земля имеет форму шара, значит, многие люди ходят по ней вверх ногами…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0485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4572000"/>
            <a:ext cx="3286125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Картинка 89 из 20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643313"/>
            <a:ext cx="4286250" cy="285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7" name="Блок-схема: ручной ввод 16"/>
          <p:cNvSpPr/>
          <p:nvPr/>
        </p:nvSpPr>
        <p:spPr>
          <a:xfrm>
            <a:off x="1142976" y="4572008"/>
            <a:ext cx="3429024" cy="1928826"/>
          </a:xfrm>
          <a:prstGeom prst="flowChartManualInpu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8" name="Picture 6" descr="Картинка 1 из 38548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E0E0E"/>
              </a:clrFrom>
              <a:clrTo>
                <a:srgbClr val="0E0E0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857250"/>
            <a:ext cx="3643313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Пятно 2 22"/>
          <p:cNvSpPr/>
          <p:nvPr/>
        </p:nvSpPr>
        <p:spPr>
          <a:xfrm>
            <a:off x="142875" y="642938"/>
            <a:ext cx="5286375" cy="264318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 каком из них показана плоская Земля, а на каком — шарообразная?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5" name="Пятно 2 24"/>
          <p:cNvSpPr/>
          <p:nvPr/>
        </p:nvSpPr>
        <p:spPr>
          <a:xfrm>
            <a:off x="5072063" y="4714875"/>
            <a:ext cx="3786187" cy="1928813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Какое же изображение правильное?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8af318a5df6408bb13a46b6b4c1c33ca3afdca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98D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339</TotalTime>
  <Words>562</Words>
  <Application>Microsoft Office PowerPoint</Application>
  <PresentationFormat>Экран (4:3)</PresentationFormat>
  <Paragraphs>63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4" baseType="lpstr">
      <vt:lpstr>Constantia</vt:lpstr>
      <vt:lpstr>Arial</vt:lpstr>
      <vt:lpstr>Calibri</vt:lpstr>
      <vt:lpstr>Wingdings 2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Учитель</cp:lastModifiedBy>
  <cp:revision>44</cp:revision>
  <dcterms:modified xsi:type="dcterms:W3CDTF">2021-11-17T15:39:43Z</dcterms:modified>
</cp:coreProperties>
</file>