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5" d="100"/>
          <a:sy n="115" d="100"/>
        </p:scale>
        <p:origin x="-152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2F8519DA-E68A-40B9-8A87-BE4EF578B94D}" type="datetimeFigureOut">
              <a:rPr lang="ru-RU" smtClean="0"/>
              <a:t>01.10.2022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9134F89B-4336-47EA-BB57-D77463EFB17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F8519DA-E68A-40B9-8A87-BE4EF578B94D}" type="datetimeFigureOut">
              <a:rPr lang="ru-RU" smtClean="0"/>
              <a:t>01.10.2022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134F89B-4336-47EA-BB57-D77463EFB17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F8519DA-E68A-40B9-8A87-BE4EF578B94D}" type="datetimeFigureOut">
              <a:rPr lang="ru-RU" smtClean="0"/>
              <a:t>01.10.2022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134F89B-4336-47EA-BB57-D77463EFB17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F8519DA-E68A-40B9-8A87-BE4EF578B94D}" type="datetimeFigureOut">
              <a:rPr lang="ru-RU" smtClean="0"/>
              <a:t>01.10.2022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134F89B-4336-47EA-BB57-D77463EFB17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2F8519DA-E68A-40B9-8A87-BE4EF578B94D}" type="datetimeFigureOut">
              <a:rPr lang="ru-RU" smtClean="0"/>
              <a:t>01.10.2022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134F89B-4336-47EA-BB57-D77463EFB17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F8519DA-E68A-40B9-8A87-BE4EF578B94D}" type="datetimeFigureOut">
              <a:rPr lang="ru-RU" smtClean="0"/>
              <a:t>01.10.2022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134F89B-4336-47EA-BB57-D77463EFB17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F8519DA-E68A-40B9-8A87-BE4EF578B94D}" type="datetimeFigureOut">
              <a:rPr lang="ru-RU" smtClean="0"/>
              <a:t>01.10.2022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9134F89B-4336-47EA-BB57-D77463EFB17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2F8519DA-E68A-40B9-8A87-BE4EF578B94D}" type="datetimeFigureOut">
              <a:rPr lang="ru-RU" smtClean="0"/>
              <a:t>01.10.2022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9134F89B-4336-47EA-BB57-D77463EFB17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2F8519DA-E68A-40B9-8A87-BE4EF578B94D}" type="datetimeFigureOut">
              <a:rPr lang="ru-RU" smtClean="0"/>
              <a:t>01.10.2022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9134F89B-4336-47EA-BB57-D77463EFB17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F8519DA-E68A-40B9-8A87-BE4EF578B94D}" type="datetimeFigureOut">
              <a:rPr lang="ru-RU" smtClean="0"/>
              <a:t>01.10.2022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134F89B-4336-47EA-BB57-D77463EFB17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F8519DA-E68A-40B9-8A87-BE4EF578B94D}" type="datetimeFigureOut">
              <a:rPr lang="ru-RU" smtClean="0"/>
              <a:t>01.10.2022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134F89B-4336-47EA-BB57-D77463EFB175}"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F8519DA-E68A-40B9-8A87-BE4EF578B94D}" type="datetimeFigureOut">
              <a:rPr lang="ru-RU" smtClean="0"/>
              <a:t>01.10.2022</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134F89B-4336-47EA-BB57-D77463EFB17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1613648091_44-p-foni-dlya-prezentatsii-sportivnie-detskie-4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p:txBody>
          <a:bodyPr/>
          <a:lstStyle/>
          <a:p>
            <a:r>
              <a:rPr lang="ru-RU" dirty="0" smtClean="0"/>
              <a:t>Презентация на тему: «Времена года»</a:t>
            </a:r>
            <a:endParaRPr lang="ru-RU" dirty="0"/>
          </a:p>
        </p:txBody>
      </p:sp>
      <p:sp>
        <p:nvSpPr>
          <p:cNvPr id="3" name="Подзаголовок 2"/>
          <p:cNvSpPr>
            <a:spLocks noGrp="1"/>
          </p:cNvSpPr>
          <p:nvPr>
            <p:ph type="subTitle" idx="1"/>
          </p:nvPr>
        </p:nvSpPr>
        <p:spPr/>
        <p:txBody>
          <a:bodyPr>
            <a:normAutofit/>
          </a:bodyPr>
          <a:lstStyle/>
          <a:p>
            <a:r>
              <a:rPr lang="ru-RU" dirty="0" smtClean="0">
                <a:solidFill>
                  <a:schemeClr val="tx1"/>
                </a:solidFill>
              </a:rPr>
              <a:t>Подготовила : Воспитатель МКДОУ «ЦРР-Д/С №5 «Дельфин» Панова Ирина Николаевна </a:t>
            </a:r>
            <a:endParaRPr lang="ru-RU" dirty="0">
              <a:solidFill>
                <a:schemeClr val="tx1"/>
              </a:solidFill>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fontAlgn="base">
              <a:buNone/>
            </a:pPr>
            <a:r>
              <a:rPr lang="ru-RU" sz="1600" dirty="0" smtClean="0"/>
              <a:t>Ни тучки нет на небосклоне,</a:t>
            </a:r>
          </a:p>
          <a:p>
            <a:pPr fontAlgn="base">
              <a:buNone/>
            </a:pPr>
            <a:r>
              <a:rPr lang="ru-RU" sz="1600" dirty="0" smtClean="0"/>
              <a:t>Но крик петуший — бури весть,</a:t>
            </a:r>
          </a:p>
          <a:p>
            <a:pPr fontAlgn="base">
              <a:buNone/>
            </a:pPr>
            <a:r>
              <a:rPr lang="ru-RU" sz="1600" dirty="0" smtClean="0"/>
              <a:t>И в </a:t>
            </a:r>
            <a:r>
              <a:rPr lang="ru-RU" sz="1600" dirty="0" err="1" smtClean="0"/>
              <a:t>дальном</a:t>
            </a:r>
            <a:r>
              <a:rPr lang="ru-RU" sz="1600" dirty="0" smtClean="0"/>
              <a:t> колокольном звоне</a:t>
            </a:r>
          </a:p>
          <a:p>
            <a:pPr fontAlgn="base">
              <a:buNone/>
            </a:pPr>
            <a:r>
              <a:rPr lang="ru-RU" sz="1600" dirty="0" smtClean="0"/>
              <a:t>Как будто слезы неба есть.</a:t>
            </a:r>
          </a:p>
          <a:p>
            <a:pPr fontAlgn="base">
              <a:buNone/>
            </a:pPr>
            <a:r>
              <a:rPr lang="ru-RU" sz="1600" dirty="0" smtClean="0"/>
              <a:t>Покрыты слегшими </a:t>
            </a:r>
            <a:r>
              <a:rPr lang="ru-RU" sz="1600" dirty="0" err="1" smtClean="0"/>
              <a:t>трава’ми</a:t>
            </a:r>
            <a:r>
              <a:rPr lang="ru-RU" sz="1600" dirty="0" smtClean="0"/>
              <a:t>,</a:t>
            </a:r>
          </a:p>
          <a:p>
            <a:pPr fontAlgn="base">
              <a:buNone/>
            </a:pPr>
            <a:r>
              <a:rPr lang="ru-RU" sz="1600" dirty="0" smtClean="0"/>
              <a:t>Не зыблют колоса поля,</a:t>
            </a:r>
          </a:p>
          <a:p>
            <a:pPr fontAlgn="base">
              <a:buNone/>
            </a:pPr>
            <a:r>
              <a:rPr lang="ru-RU" sz="1600" dirty="0" smtClean="0"/>
              <a:t>И пресыщенная дождями,</a:t>
            </a:r>
          </a:p>
          <a:p>
            <a:pPr fontAlgn="base">
              <a:buNone/>
            </a:pPr>
            <a:r>
              <a:rPr lang="ru-RU" sz="1600" dirty="0" smtClean="0"/>
              <a:t>Не верит солнышку земля</a:t>
            </a:r>
            <a:r>
              <a:rPr lang="ru-RU" sz="1600" dirty="0" smtClean="0"/>
              <a:t>.</a:t>
            </a:r>
            <a:r>
              <a:rPr lang="ru-RU" sz="1600" dirty="0" smtClean="0"/>
              <a:t> </a:t>
            </a:r>
          </a:p>
          <a:p>
            <a:pPr fontAlgn="base">
              <a:buNone/>
            </a:pPr>
            <a:r>
              <a:rPr lang="ru-RU" sz="1600" dirty="0" smtClean="0"/>
              <a:t>Под кровлей влажной и раскрытой</a:t>
            </a:r>
          </a:p>
          <a:p>
            <a:pPr fontAlgn="base">
              <a:buNone/>
            </a:pPr>
            <a:r>
              <a:rPr lang="ru-RU" sz="1600" dirty="0" smtClean="0"/>
              <a:t>Печально праздное житье.</a:t>
            </a:r>
          </a:p>
          <a:p>
            <a:pPr fontAlgn="base">
              <a:buNone/>
            </a:pPr>
            <a:r>
              <a:rPr lang="ru-RU" sz="1600" dirty="0" smtClean="0"/>
              <a:t>Серпа с косой, </a:t>
            </a:r>
            <a:r>
              <a:rPr lang="ru-RU" sz="1600" dirty="0" err="1" smtClean="0"/>
              <a:t>давной</a:t>
            </a:r>
            <a:r>
              <a:rPr lang="ru-RU" sz="1600" dirty="0" smtClean="0"/>
              <a:t> отбитой,</a:t>
            </a:r>
          </a:p>
          <a:p>
            <a:pPr fontAlgn="base">
              <a:buNone/>
            </a:pPr>
            <a:r>
              <a:rPr lang="ru-RU" sz="1600" dirty="0" smtClean="0"/>
              <a:t>В углу тускнеет лезвие.</a:t>
            </a:r>
          </a:p>
          <a:p>
            <a:endParaRPr lang="ru-RU" dirty="0"/>
          </a:p>
        </p:txBody>
      </p:sp>
      <p:pic>
        <p:nvPicPr>
          <p:cNvPr id="22530" name="Picture 2" descr="C:\Users\Admin\Desktop\oblozhka.jpg"/>
          <p:cNvPicPr>
            <a:picLocks noChangeAspect="1" noChangeArrowheads="1"/>
          </p:cNvPicPr>
          <p:nvPr/>
        </p:nvPicPr>
        <p:blipFill>
          <a:blip r:embed="rId2" cstate="print"/>
          <a:srcRect/>
          <a:stretch>
            <a:fillRect/>
          </a:stretch>
        </p:blipFill>
        <p:spPr bwMode="auto">
          <a:xfrm>
            <a:off x="4499992" y="476672"/>
            <a:ext cx="4167908" cy="5328592"/>
          </a:xfrm>
          <a:prstGeom prst="rect">
            <a:avLst/>
          </a:prstGeom>
          <a:noFill/>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buNone/>
            </a:pPr>
            <a:r>
              <a:rPr lang="ru-RU" sz="1600" dirty="0" smtClean="0"/>
              <a:t>   Уж </a:t>
            </a:r>
            <a:r>
              <a:rPr lang="ru-RU" sz="1600" dirty="0" smtClean="0"/>
              <a:t>небо осенью дышало,</a:t>
            </a:r>
            <a:br>
              <a:rPr lang="ru-RU" sz="1600" dirty="0" smtClean="0"/>
            </a:br>
            <a:r>
              <a:rPr lang="ru-RU" sz="1600" dirty="0" smtClean="0"/>
              <a:t>Уж реже солнышко блистало,</a:t>
            </a:r>
            <a:br>
              <a:rPr lang="ru-RU" sz="1600" dirty="0" smtClean="0"/>
            </a:br>
            <a:r>
              <a:rPr lang="ru-RU" sz="1600" dirty="0" smtClean="0"/>
              <a:t>Короче становился день,</a:t>
            </a:r>
            <a:br>
              <a:rPr lang="ru-RU" sz="1600" dirty="0" smtClean="0"/>
            </a:br>
            <a:r>
              <a:rPr lang="ru-RU" sz="1600" dirty="0" smtClean="0"/>
              <a:t>Лесов таинственная сень</a:t>
            </a:r>
            <a:br>
              <a:rPr lang="ru-RU" sz="1600" dirty="0" smtClean="0"/>
            </a:br>
            <a:r>
              <a:rPr lang="ru-RU" sz="1600" dirty="0" smtClean="0"/>
              <a:t>С печальным шумом обнажалась.</a:t>
            </a:r>
            <a:br>
              <a:rPr lang="ru-RU" sz="1600" dirty="0" smtClean="0"/>
            </a:br>
            <a:r>
              <a:rPr lang="ru-RU" sz="1600" dirty="0" smtClean="0"/>
              <a:t>Ложился на поля туман,</a:t>
            </a:r>
            <a:br>
              <a:rPr lang="ru-RU" sz="1600" dirty="0" smtClean="0"/>
            </a:br>
            <a:r>
              <a:rPr lang="ru-RU" sz="1600" dirty="0" smtClean="0"/>
              <a:t>Гусей крикливых караван</a:t>
            </a:r>
            <a:br>
              <a:rPr lang="ru-RU" sz="1600" dirty="0" smtClean="0"/>
            </a:br>
            <a:r>
              <a:rPr lang="ru-RU" sz="1600" dirty="0" smtClean="0"/>
              <a:t>Тянулся к югу: приближалась</a:t>
            </a:r>
            <a:br>
              <a:rPr lang="ru-RU" sz="1600" dirty="0" smtClean="0"/>
            </a:br>
            <a:r>
              <a:rPr lang="ru-RU" sz="1600" dirty="0" smtClean="0"/>
              <a:t>Довольно скучная </a:t>
            </a:r>
            <a:r>
              <a:rPr lang="ru-RU" sz="1600" dirty="0" smtClean="0"/>
              <a:t>пора;</a:t>
            </a:r>
            <a:br>
              <a:rPr lang="ru-RU" sz="1600" dirty="0" smtClean="0"/>
            </a:br>
            <a:r>
              <a:rPr lang="ru-RU" sz="1600" dirty="0" smtClean="0"/>
              <a:t>Стоял </a:t>
            </a:r>
            <a:r>
              <a:rPr lang="ru-RU" sz="1600" dirty="0" smtClean="0"/>
              <a:t>ноябрь уж у двора.</a:t>
            </a:r>
            <a:endParaRPr lang="ru-RU" sz="1600" dirty="0"/>
          </a:p>
        </p:txBody>
      </p:sp>
      <p:pic>
        <p:nvPicPr>
          <p:cNvPr id="23554" name="Picture 2" descr="C:\Users\Admin\Desktop\image.jpg"/>
          <p:cNvPicPr>
            <a:picLocks noChangeAspect="1" noChangeArrowheads="1"/>
          </p:cNvPicPr>
          <p:nvPr/>
        </p:nvPicPr>
        <p:blipFill>
          <a:blip r:embed="rId2" cstate="print"/>
          <a:srcRect/>
          <a:stretch>
            <a:fillRect/>
          </a:stretch>
        </p:blipFill>
        <p:spPr bwMode="auto">
          <a:xfrm>
            <a:off x="4572000" y="476672"/>
            <a:ext cx="4104456" cy="5472608"/>
          </a:xfrm>
          <a:prstGeom prst="rect">
            <a:avLst/>
          </a:prstGeom>
          <a:noFill/>
        </p:spPr>
      </p:pic>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Admin\Downloads\0018-018-Spasibo-za-vnimanie.jpg"/>
          <p:cNvPicPr>
            <a:picLocks noGrp="1" noChangeAspect="1" noChangeArrowheads="1"/>
          </p:cNvPicPr>
          <p:nvPr>
            <p:ph idx="1"/>
          </p:nvPr>
        </p:nvPicPr>
        <p:blipFill>
          <a:blip r:embed="rId2" cstate="print"/>
          <a:srcRect/>
          <a:stretch>
            <a:fillRect/>
          </a:stretch>
        </p:blipFill>
        <p:spPr bwMode="auto">
          <a:xfrm>
            <a:off x="1" y="1"/>
            <a:ext cx="9144000" cy="6858000"/>
          </a:xfrm>
          <a:prstGeom prst="rect">
            <a:avLst/>
          </a:prstGeom>
          <a:noFill/>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Есть четыре времени года: зима, весна, лето, осень.</a:t>
            </a:r>
            <a:endParaRPr lang="ru-RU" dirty="0"/>
          </a:p>
        </p:txBody>
      </p:sp>
      <p:pic>
        <p:nvPicPr>
          <p:cNvPr id="2050" name="Picture 2" descr="C:\Users\Admin\Desktop\1613676164_7-p-fon-dlya-prezentatsii-vremena-goda-8.jpg"/>
          <p:cNvPicPr>
            <a:picLocks noGrp="1" noChangeAspect="1" noChangeArrowheads="1"/>
          </p:cNvPicPr>
          <p:nvPr>
            <p:ph idx="1"/>
          </p:nvPr>
        </p:nvPicPr>
        <p:blipFill>
          <a:blip r:embed="rId2" cstate="print"/>
          <a:srcRect/>
          <a:stretch>
            <a:fillRect/>
          </a:stretch>
        </p:blipFill>
        <p:spPr bwMode="auto">
          <a:xfrm>
            <a:off x="395536" y="404665"/>
            <a:ext cx="8352928" cy="4608511"/>
          </a:xfrm>
          <a:prstGeom prst="rect">
            <a:avLst/>
          </a:prstGeom>
          <a:noFill/>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C:\Users\Admin\Desktop\1614804897_14-p-fon-dlya-prezentatsii-detskii-sad-15.jpg"/>
          <p:cNvPicPr>
            <a:picLocks noChangeAspect="1" noChangeArrowheads="1"/>
          </p:cNvPicPr>
          <p:nvPr/>
        </p:nvPicPr>
        <p:blipFill>
          <a:blip r:embed="rId2" cstate="print"/>
          <a:srcRect/>
          <a:stretch>
            <a:fillRect/>
          </a:stretch>
        </p:blipFill>
        <p:spPr bwMode="auto">
          <a:xfrm>
            <a:off x="0" y="1"/>
            <a:ext cx="9144000" cy="6857999"/>
          </a:xfrm>
          <a:prstGeom prst="rect">
            <a:avLst/>
          </a:prstGeom>
          <a:noFill/>
        </p:spPr>
      </p:pic>
      <p:sp>
        <p:nvSpPr>
          <p:cNvPr id="4100" name="Rectangle 4"/>
          <p:cNvSpPr>
            <a:spLocks noChangeArrowheads="1"/>
          </p:cNvSpPr>
          <p:nvPr/>
        </p:nvSpPr>
        <p:spPr bwMode="auto">
          <a:xfrm>
            <a:off x="395536" y="620688"/>
            <a:ext cx="8496944" cy="3080310"/>
          </a:xfrm>
          <a:prstGeom prst="rect">
            <a:avLst/>
          </a:prstGeom>
          <a:solidFill>
            <a:srgbClr val="FFFFFF"/>
          </a:solidFill>
          <a:ln w="9525">
            <a:noFill/>
            <a:miter lim="800000"/>
            <a:headEnd/>
            <a:tailEnd/>
          </a:ln>
          <a:effectLst/>
        </p:spPr>
        <p:txBody>
          <a:bodyPr vert="horz" wrap="square" lIns="0" tIns="0" rIns="0" bIns="6348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666666"/>
                </a:solidFill>
                <a:effectLst/>
                <a:ea typeface="Verdana" pitchFamily="34" charset="0"/>
                <a:cs typeface="Verdana" pitchFamily="34" charset="0"/>
              </a:rPr>
              <a:t>  </a:t>
            </a:r>
            <a:r>
              <a:rPr kumimoji="0" lang="ru-RU" sz="1400" b="0" i="0" u="none" strike="noStrike" cap="none" normalizeH="0" baseline="0" dirty="0" smtClean="0">
                <a:ln>
                  <a:noFill/>
                </a:ln>
                <a:effectLst/>
                <a:ea typeface="Verdana" pitchFamily="34" charset="0"/>
                <a:cs typeface="Verdana" pitchFamily="34" charset="0"/>
              </a:rPr>
              <a:t>Времена года</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effectLst/>
                <a:ea typeface="Verdana" pitchFamily="34" charset="0"/>
                <a:cs typeface="Verdana" pitchFamily="34" charset="0"/>
              </a:rPr>
              <a:t>Для современного человека смена времён года привычное явление природы. Ещё с детства все прекрасно знают, что такое зима или лето. В зависимости от места проживания у каждого человека из глубины сознания всплывают картинки, соответствующие определённому времени года. Самые прекрасные воспоминания естественно приходят из детства, когда познавался мир, и любая погода была в радость. Вот кто-то катится зимой с горки на санках, не замечая мороза вокруг, а потом с другими ребятами бежит лепить снежную бабу. А разве можно забыть первое купание летом на речке. Да и неприятные осенние дожди и лужи не могут омрачить воспоминаний детства. Эти впечатления врезаются в память и остаются там на всю жизнь. Основываясь даже на своём детском опыте, любой человек может сказать, что существует четыре времени года: зима, весна, лето и осень. Каждое время года имеет свои признаки и легко различимо. Немного разберёмся с понятием год и вникнем в существующее летосчисление</a:t>
            </a:r>
            <a:r>
              <a:rPr kumimoji="0" lang="ru-RU" sz="1100" b="0" i="0" u="none" strike="noStrike" cap="none" normalizeH="0" baseline="0" dirty="0" smtClean="0">
                <a:ln>
                  <a:noFill/>
                </a:ln>
                <a:effectLst/>
                <a:ea typeface="Verdana" pitchFamily="34" charset="0"/>
                <a:cs typeface="Verdana" pitchFamily="34" charset="0"/>
              </a:rPr>
              <a:t>.</a:t>
            </a:r>
          </a:p>
        </p:txBody>
      </p:sp>
      <p:sp>
        <p:nvSpPr>
          <p:cNvPr id="7" name="Прямоугольник 6"/>
          <p:cNvSpPr/>
          <p:nvPr/>
        </p:nvSpPr>
        <p:spPr>
          <a:xfrm>
            <a:off x="323528" y="3645024"/>
            <a:ext cx="7920880" cy="2893100"/>
          </a:xfrm>
          <a:prstGeom prst="rect">
            <a:avLst/>
          </a:prstGeom>
        </p:spPr>
        <p:txBody>
          <a:bodyPr wrap="square">
            <a:spAutoFit/>
          </a:bodyPr>
          <a:lstStyle/>
          <a:p>
            <a:r>
              <a:rPr lang="ru-RU" sz="1400" dirty="0"/>
              <a:t>Год</a:t>
            </a:r>
          </a:p>
          <a:p>
            <a:r>
              <a:rPr lang="ru-RU" sz="1400" dirty="0"/>
              <a:t>Это единица измерения времени, которая означает однократный цикл смены сезонов (зима, весна, лето, осень). Такой цикл происходит за одно полное обращение Земли вокруг своей звезды (Солнца). Летосчисление человечество ведёт по календарю. В настоящее время большинство стран нашей планеты живёт по григорианскому календарю. Он назван в честь папы римского Григория XIII (1502 – 1585 гг.). Календарь был впервые введён четвёртого октября 1582 года. По нему год начинается 1 января, а заканчивается 31 декабря. Его длительность составляет 365, 2425 суток. Начало летосчисления в нём идёт от Рождества Христова. Этот период ещё называют нашей эрой (в литературе принято сокращение — н.э.). События, произошедшие до Рождества Христова, принято указывать с пометкой – до нашей эры (до н.э.). Летосчисление до н.э. идёт в обратном порядке (уменьшается до 0, до Рождества Христова).</a:t>
            </a: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645024"/>
            <a:ext cx="8183880" cy="1051560"/>
          </a:xfrm>
        </p:spPr>
        <p:txBody>
          <a:bodyPr/>
          <a:lstStyle/>
          <a:p>
            <a:r>
              <a:rPr lang="ru-RU" dirty="0" smtClean="0"/>
              <a:t>Зима-</a:t>
            </a:r>
            <a:endParaRPr lang="ru-RU" dirty="0"/>
          </a:p>
        </p:txBody>
      </p:sp>
      <p:pic>
        <p:nvPicPr>
          <p:cNvPr id="3074" name="Picture 2" descr="C:\Users\Admin\Desktop\106275-sezon-utro-derevo-sneg-pihta-2560x1440.jpg"/>
          <p:cNvPicPr>
            <a:picLocks noGrp="1" noChangeAspect="1" noChangeArrowheads="1"/>
          </p:cNvPicPr>
          <p:nvPr>
            <p:ph idx="1"/>
          </p:nvPr>
        </p:nvPicPr>
        <p:blipFill>
          <a:blip r:embed="rId2" cstate="print"/>
          <a:srcRect/>
          <a:stretch>
            <a:fillRect/>
          </a:stretch>
        </p:blipFill>
        <p:spPr bwMode="auto">
          <a:xfrm>
            <a:off x="395536" y="404664"/>
            <a:ext cx="7027066" cy="3816424"/>
          </a:xfrm>
          <a:prstGeom prst="rect">
            <a:avLst/>
          </a:prstGeom>
          <a:noFill/>
        </p:spPr>
      </p:pic>
      <p:sp>
        <p:nvSpPr>
          <p:cNvPr id="5" name="Прямоугольник 4"/>
          <p:cNvSpPr/>
          <p:nvPr/>
        </p:nvSpPr>
        <p:spPr>
          <a:xfrm>
            <a:off x="1835696" y="4221088"/>
            <a:ext cx="6696744" cy="1754326"/>
          </a:xfrm>
          <a:prstGeom prst="rect">
            <a:avLst/>
          </a:prstGeom>
        </p:spPr>
        <p:txBody>
          <a:bodyPr wrap="square">
            <a:spAutoFit/>
          </a:bodyPr>
          <a:lstStyle/>
          <a:p>
            <a:r>
              <a:rPr lang="ru-RU" dirty="0"/>
              <a:t>одно из четырёх </a:t>
            </a:r>
            <a:r>
              <a:rPr lang="ru-RU" u="sng" dirty="0"/>
              <a:t>времён </a:t>
            </a:r>
            <a:r>
              <a:rPr lang="ru-RU" u="sng" dirty="0" smtClean="0"/>
              <a:t>года</a:t>
            </a:r>
            <a:r>
              <a:rPr lang="ru-RU" dirty="0" smtClean="0"/>
              <a:t>,</a:t>
            </a:r>
            <a:r>
              <a:rPr lang="ru-RU" dirty="0"/>
              <a:t> между </a:t>
            </a:r>
            <a:r>
              <a:rPr lang="ru-RU" u="sng" dirty="0" smtClean="0"/>
              <a:t>осенью</a:t>
            </a:r>
            <a:r>
              <a:rPr lang="ru-RU" dirty="0"/>
              <a:t> и </a:t>
            </a:r>
            <a:r>
              <a:rPr lang="ru-RU" u="sng" dirty="0" smtClean="0"/>
              <a:t>весной</a:t>
            </a:r>
            <a:r>
              <a:rPr lang="ru-RU" dirty="0" smtClean="0"/>
              <a:t>.</a:t>
            </a:r>
            <a:endParaRPr lang="ru-RU" dirty="0"/>
          </a:p>
          <a:p>
            <a:r>
              <a:rPr lang="ru-RU" dirty="0"/>
              <a:t>Основной признак этого времени года — устойчивая низкая температура (ниже 0 градусов по Цельсию), во многих районах </a:t>
            </a:r>
            <a:r>
              <a:rPr lang="ru-RU" u="sng" dirty="0"/>
              <a:t>Земли</a:t>
            </a:r>
            <a:r>
              <a:rPr lang="ru-RU" dirty="0"/>
              <a:t> выпадает и ложится на поверхность земли </a:t>
            </a:r>
            <a:r>
              <a:rPr lang="ru-RU" u="sng" dirty="0"/>
              <a:t>снег</a:t>
            </a:r>
            <a:r>
              <a:rPr lang="ru-RU" dirty="0"/>
              <a:t>.</a:t>
            </a: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Весна-</a:t>
            </a:r>
            <a:r>
              <a:rPr lang="ru-RU" b="0" dirty="0" smtClean="0"/>
              <a:t> одно из четырёх </a:t>
            </a:r>
            <a:r>
              <a:rPr lang="ru-RU" b="0" u="sng" dirty="0" smtClean="0"/>
              <a:t>времён года</a:t>
            </a:r>
            <a:r>
              <a:rPr lang="ru-RU" b="0" dirty="0" smtClean="0"/>
              <a:t>, между </a:t>
            </a:r>
            <a:r>
              <a:rPr lang="ru-RU" b="0" u="sng" dirty="0" smtClean="0"/>
              <a:t>зимой</a:t>
            </a:r>
            <a:r>
              <a:rPr lang="ru-RU" b="0" dirty="0" smtClean="0"/>
              <a:t> и </a:t>
            </a:r>
            <a:r>
              <a:rPr lang="ru-RU" b="0" u="sng" dirty="0" smtClean="0"/>
              <a:t>летом</a:t>
            </a:r>
            <a:r>
              <a:rPr lang="ru-RU" b="0" dirty="0" smtClean="0"/>
              <a:t>.</a:t>
            </a:r>
            <a:endParaRPr lang="ru-RU" dirty="0"/>
          </a:p>
        </p:txBody>
      </p:sp>
      <p:pic>
        <p:nvPicPr>
          <p:cNvPr id="17410" name="Picture 2" descr="C:\Users\Admin\Desktop\7527.jpg"/>
          <p:cNvPicPr>
            <a:picLocks noGrp="1" noChangeAspect="1" noChangeArrowheads="1"/>
          </p:cNvPicPr>
          <p:nvPr>
            <p:ph idx="1"/>
          </p:nvPr>
        </p:nvPicPr>
        <p:blipFill>
          <a:blip r:embed="rId2" cstate="print"/>
          <a:srcRect/>
          <a:stretch>
            <a:fillRect/>
          </a:stretch>
        </p:blipFill>
        <p:spPr bwMode="auto">
          <a:xfrm>
            <a:off x="395536" y="404664"/>
            <a:ext cx="8352928" cy="4187825"/>
          </a:xfrm>
          <a:prstGeom prst="rect">
            <a:avLst/>
          </a:prstGeom>
          <a:noFill/>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085184"/>
            <a:ext cx="8183880" cy="1051560"/>
          </a:xfrm>
        </p:spPr>
        <p:txBody>
          <a:bodyPr>
            <a:noAutofit/>
          </a:bodyPr>
          <a:lstStyle/>
          <a:p>
            <a:r>
              <a:rPr lang="ru-RU" sz="1800" dirty="0" smtClean="0"/>
              <a:t>ЛЕТО-Время</a:t>
            </a:r>
            <a:r>
              <a:rPr lang="ru-RU" sz="1800" dirty="0" smtClean="0"/>
              <a:t> года между весной и осенью.</a:t>
            </a:r>
            <a:br>
              <a:rPr lang="ru-RU" sz="1800" dirty="0" smtClean="0"/>
            </a:br>
            <a:r>
              <a:rPr lang="ru-RU" sz="1800" dirty="0" smtClean="0"/>
              <a:t/>
            </a:r>
            <a:br>
              <a:rPr lang="ru-RU" sz="1800" dirty="0" smtClean="0"/>
            </a:br>
            <a:r>
              <a:rPr lang="ru-RU" sz="1800" dirty="0" smtClean="0"/>
              <a:t>В России самое теплое время года. Календарное лето — три месяца: июнь, июль, август. В действительности, вторая половина августа часто бывает уже довольно прохладной и больше похожа на раннюю осень</a:t>
            </a:r>
            <a:r>
              <a:rPr lang="ru-RU" sz="2000" dirty="0" smtClean="0"/>
              <a:t>.</a:t>
            </a:r>
            <a:endParaRPr lang="ru-RU" sz="2000" dirty="0"/>
          </a:p>
        </p:txBody>
      </p:sp>
      <p:pic>
        <p:nvPicPr>
          <p:cNvPr id="18434" name="Picture 2" descr="C:\Users\Admin\Desktop\1646733378_7-kartinkin-net-p-priroda-letom-kartinki-9.jpg"/>
          <p:cNvPicPr>
            <a:picLocks noGrp="1" noChangeAspect="1" noChangeArrowheads="1"/>
          </p:cNvPicPr>
          <p:nvPr>
            <p:ph idx="1"/>
          </p:nvPr>
        </p:nvPicPr>
        <p:blipFill>
          <a:blip r:embed="rId2" cstate="print"/>
          <a:srcRect/>
          <a:stretch>
            <a:fillRect/>
          </a:stretch>
        </p:blipFill>
        <p:spPr bwMode="auto">
          <a:xfrm>
            <a:off x="539552" y="404665"/>
            <a:ext cx="6840760" cy="4032448"/>
          </a:xfrm>
          <a:prstGeom prst="rect">
            <a:avLst/>
          </a:prstGeom>
          <a:noFill/>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869160"/>
            <a:ext cx="8183880" cy="1051560"/>
          </a:xfrm>
        </p:spPr>
        <p:txBody>
          <a:bodyPr>
            <a:normAutofit fontScale="90000"/>
          </a:bodyPr>
          <a:lstStyle/>
          <a:p>
            <a:r>
              <a:rPr lang="ru-RU" sz="2000" b="0" dirty="0" smtClean="0"/>
              <a:t>Осень — переходный сезон, когда заметно уменьшение светового дня, и постепенно понижается температура окружающей среды</a:t>
            </a:r>
            <a:r>
              <a:rPr lang="ru-RU" b="0" dirty="0" smtClean="0"/>
              <a:t>.</a:t>
            </a:r>
            <a:endParaRPr lang="ru-RU" dirty="0"/>
          </a:p>
        </p:txBody>
      </p:sp>
      <p:pic>
        <p:nvPicPr>
          <p:cNvPr id="19458" name="Picture 2" descr="C:\Users\Admin\Desktop\fullsize.jpg"/>
          <p:cNvPicPr>
            <a:picLocks noGrp="1" noChangeAspect="1" noChangeArrowheads="1"/>
          </p:cNvPicPr>
          <p:nvPr>
            <p:ph idx="1"/>
          </p:nvPr>
        </p:nvPicPr>
        <p:blipFill>
          <a:blip r:embed="rId2" cstate="print"/>
          <a:srcRect/>
          <a:stretch>
            <a:fillRect/>
          </a:stretch>
        </p:blipFill>
        <p:spPr bwMode="auto">
          <a:xfrm>
            <a:off x="467544" y="476672"/>
            <a:ext cx="7056784" cy="4320480"/>
          </a:xfrm>
          <a:prstGeom prst="rect">
            <a:avLst/>
          </a:prstGeom>
          <a:noFill/>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960438" y="530225"/>
            <a:ext cx="8183562" cy="4187825"/>
          </a:xfrm>
        </p:spPr>
        <p:txBody>
          <a:bodyPr>
            <a:normAutofit fontScale="62500" lnSpcReduction="20000"/>
          </a:bodyPr>
          <a:lstStyle/>
          <a:p>
            <a:pPr fontAlgn="base">
              <a:buNone/>
            </a:pPr>
            <a:r>
              <a:rPr lang="ru-RU" b="1" dirty="0" smtClean="0"/>
              <a:t>Наступили холода</a:t>
            </a:r>
            <a:endParaRPr lang="ru-RU" dirty="0" smtClean="0"/>
          </a:p>
          <a:p>
            <a:pPr fontAlgn="base">
              <a:buNone/>
            </a:pPr>
            <a:r>
              <a:rPr lang="ru-RU" dirty="0" smtClean="0"/>
              <a:t>Ветер на </a:t>
            </a:r>
            <a:r>
              <a:rPr lang="ru-RU" dirty="0" smtClean="0"/>
              <a:t>терраске,</a:t>
            </a:r>
          </a:p>
          <a:p>
            <a:pPr fontAlgn="base">
              <a:buNone/>
            </a:pPr>
            <a:r>
              <a:rPr lang="ru-RU" dirty="0" smtClean="0"/>
              <a:t>Холодно </a:t>
            </a:r>
            <a:r>
              <a:rPr lang="ru-RU" dirty="0" smtClean="0"/>
              <a:t>в коляске!</a:t>
            </a:r>
          </a:p>
          <a:p>
            <a:pPr fontAlgn="base">
              <a:buNone/>
            </a:pPr>
            <a:r>
              <a:rPr lang="ru-RU" dirty="0" smtClean="0"/>
              <a:t>На Андрейке — </a:t>
            </a:r>
            <a:r>
              <a:rPr lang="ru-RU" dirty="0" smtClean="0"/>
              <a:t>телогрейки,</a:t>
            </a:r>
          </a:p>
          <a:p>
            <a:pPr fontAlgn="base">
              <a:buNone/>
            </a:pPr>
            <a:r>
              <a:rPr lang="ru-RU" dirty="0" smtClean="0"/>
              <a:t>Кофты</a:t>
            </a:r>
            <a:r>
              <a:rPr lang="ru-RU" dirty="0" smtClean="0"/>
              <a:t>, </a:t>
            </a:r>
            <a:r>
              <a:rPr lang="ru-RU" dirty="0" smtClean="0"/>
              <a:t>рукавицы,</a:t>
            </a:r>
          </a:p>
          <a:p>
            <a:pPr fontAlgn="base">
              <a:buNone/>
            </a:pPr>
            <a:r>
              <a:rPr lang="ru-RU" dirty="0" smtClean="0"/>
              <a:t>Полосатый </a:t>
            </a:r>
            <a:r>
              <a:rPr lang="ru-RU" dirty="0" smtClean="0"/>
              <a:t>шарф </a:t>
            </a:r>
            <a:r>
              <a:rPr lang="ru-RU" dirty="0" smtClean="0"/>
              <a:t>Андрейке</a:t>
            </a:r>
          </a:p>
          <a:p>
            <a:pPr fontAlgn="base">
              <a:buNone/>
            </a:pPr>
            <a:r>
              <a:rPr lang="ru-RU" dirty="0" smtClean="0"/>
              <a:t>Принесли </a:t>
            </a:r>
            <a:r>
              <a:rPr lang="ru-RU" dirty="0" smtClean="0"/>
              <a:t>сестрицы.</a:t>
            </a:r>
          </a:p>
          <a:p>
            <a:pPr fontAlgn="base">
              <a:buNone/>
            </a:pPr>
            <a:r>
              <a:rPr lang="ru-RU" dirty="0" smtClean="0"/>
              <a:t>Он сидит, едва </a:t>
            </a:r>
            <a:r>
              <a:rPr lang="ru-RU" dirty="0" smtClean="0"/>
              <a:t>дыша,</a:t>
            </a:r>
          </a:p>
          <a:p>
            <a:pPr fontAlgn="base">
              <a:buNone/>
            </a:pPr>
            <a:r>
              <a:rPr lang="ru-RU" dirty="0" smtClean="0"/>
              <a:t>В </a:t>
            </a:r>
            <a:r>
              <a:rPr lang="ru-RU" dirty="0" smtClean="0"/>
              <a:t>телогрейке </a:t>
            </a:r>
            <a:r>
              <a:rPr lang="ru-RU" dirty="0" smtClean="0"/>
              <a:t>пёстрой.</a:t>
            </a:r>
          </a:p>
          <a:p>
            <a:pPr fontAlgn="base">
              <a:buNone/>
            </a:pPr>
            <a:r>
              <a:rPr lang="ru-RU" dirty="0" smtClean="0"/>
              <a:t>Как </a:t>
            </a:r>
            <a:r>
              <a:rPr lang="ru-RU" dirty="0" smtClean="0"/>
              <a:t>на полюс, </a:t>
            </a:r>
            <a:r>
              <a:rPr lang="ru-RU" dirty="0" smtClean="0"/>
              <a:t>малыша</a:t>
            </a:r>
          </a:p>
          <a:p>
            <a:pPr fontAlgn="base">
              <a:buNone/>
            </a:pPr>
            <a:r>
              <a:rPr lang="ru-RU" dirty="0" smtClean="0"/>
              <a:t>Снарядили </a:t>
            </a:r>
            <a:r>
              <a:rPr lang="ru-RU" dirty="0" smtClean="0"/>
              <a:t>сестры.</a:t>
            </a:r>
          </a:p>
          <a:p>
            <a:pPr fontAlgn="base">
              <a:buNone/>
            </a:pPr>
            <a:r>
              <a:rPr lang="ru-RU" dirty="0" smtClean="0"/>
              <a:t>— Привыкай и к холодам</a:t>
            </a:r>
            <a:r>
              <a:rPr lang="ru-RU" dirty="0" smtClean="0"/>
              <a:t>!-</a:t>
            </a:r>
          </a:p>
          <a:p>
            <a:pPr fontAlgn="base">
              <a:buNone/>
            </a:pPr>
            <a:r>
              <a:rPr lang="ru-RU" dirty="0" smtClean="0"/>
              <a:t>Объясняет </a:t>
            </a:r>
            <a:r>
              <a:rPr lang="ru-RU" dirty="0" smtClean="0"/>
              <a:t>Света</a:t>
            </a:r>
            <a:r>
              <a:rPr lang="ru-RU" dirty="0" smtClean="0"/>
              <a:t>.-</a:t>
            </a:r>
          </a:p>
          <a:p>
            <a:pPr fontAlgn="base">
              <a:buNone/>
            </a:pPr>
            <a:r>
              <a:rPr lang="ru-RU" dirty="0" smtClean="0"/>
              <a:t>И </a:t>
            </a:r>
            <a:r>
              <a:rPr lang="ru-RU" dirty="0" smtClean="0"/>
              <a:t>зима приходит к </a:t>
            </a:r>
            <a:r>
              <a:rPr lang="ru-RU" dirty="0" smtClean="0"/>
              <a:t>нам,</a:t>
            </a:r>
          </a:p>
          <a:p>
            <a:pPr fontAlgn="base">
              <a:buNone/>
            </a:pPr>
            <a:r>
              <a:rPr lang="ru-RU" dirty="0" smtClean="0"/>
              <a:t>А </a:t>
            </a:r>
            <a:r>
              <a:rPr lang="ru-RU" dirty="0" smtClean="0"/>
              <a:t>не только лето.</a:t>
            </a:r>
            <a:endParaRPr lang="ru-RU" dirty="0"/>
          </a:p>
        </p:txBody>
      </p:sp>
      <p:pic>
        <p:nvPicPr>
          <p:cNvPr id="20482" name="Picture 2" descr="C:\Users\Admin\Desktop\Winter_Little_girls_467040.jpg"/>
          <p:cNvPicPr>
            <a:picLocks noChangeAspect="1" noChangeArrowheads="1"/>
          </p:cNvPicPr>
          <p:nvPr/>
        </p:nvPicPr>
        <p:blipFill>
          <a:blip r:embed="rId2" cstate="print"/>
          <a:srcRect/>
          <a:stretch>
            <a:fillRect/>
          </a:stretch>
        </p:blipFill>
        <p:spPr bwMode="auto">
          <a:xfrm>
            <a:off x="4860032" y="476672"/>
            <a:ext cx="3816424" cy="5328592"/>
          </a:xfrm>
          <a:prstGeom prst="rect">
            <a:avLst/>
          </a:prstGeom>
          <a:noFill/>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47500" lnSpcReduction="20000"/>
          </a:bodyPr>
          <a:lstStyle/>
          <a:p>
            <a:pPr>
              <a:buNone/>
            </a:pPr>
            <a:r>
              <a:rPr lang="ru-RU" dirty="0" smtClean="0"/>
              <a:t>     Весна</a:t>
            </a:r>
            <a:r>
              <a:rPr lang="ru-RU" dirty="0" smtClean="0"/>
              <a:t>, весна! Как воздух чист!</a:t>
            </a:r>
            <a:br>
              <a:rPr lang="ru-RU" dirty="0" smtClean="0"/>
            </a:br>
            <a:r>
              <a:rPr lang="ru-RU" dirty="0" smtClean="0"/>
              <a:t>Как ясен небосклон!</a:t>
            </a:r>
            <a:br>
              <a:rPr lang="ru-RU" dirty="0" smtClean="0"/>
            </a:br>
            <a:r>
              <a:rPr lang="ru-RU" dirty="0" smtClean="0"/>
              <a:t>Своей </a:t>
            </a:r>
            <a:r>
              <a:rPr lang="ru-RU" dirty="0" err="1" smtClean="0"/>
              <a:t>лазурию</a:t>
            </a:r>
            <a:r>
              <a:rPr lang="ru-RU" dirty="0" smtClean="0"/>
              <a:t> живой</a:t>
            </a:r>
            <a:br>
              <a:rPr lang="ru-RU" dirty="0" smtClean="0"/>
            </a:br>
            <a:r>
              <a:rPr lang="ru-RU" dirty="0" smtClean="0"/>
              <a:t>Слепит мне очи он.</a:t>
            </a:r>
            <a:br>
              <a:rPr lang="ru-RU" dirty="0" smtClean="0"/>
            </a:br>
            <a:r>
              <a:rPr lang="ru-RU" dirty="0" smtClean="0"/>
              <a:t>Весна, весна! Как высоко,</a:t>
            </a:r>
            <a:br>
              <a:rPr lang="ru-RU" dirty="0" smtClean="0"/>
            </a:br>
            <a:r>
              <a:rPr lang="ru-RU" dirty="0" smtClean="0"/>
              <a:t>На крыльях ветерка,</a:t>
            </a:r>
            <a:br>
              <a:rPr lang="ru-RU" dirty="0" smtClean="0"/>
            </a:br>
            <a:r>
              <a:rPr lang="ru-RU" dirty="0" smtClean="0"/>
              <a:t>Ласкаясь к солнечным лучам,</a:t>
            </a:r>
            <a:br>
              <a:rPr lang="ru-RU" dirty="0" smtClean="0"/>
            </a:br>
            <a:r>
              <a:rPr lang="ru-RU" dirty="0" smtClean="0"/>
              <a:t>Летают облака!</a:t>
            </a:r>
            <a:br>
              <a:rPr lang="ru-RU" dirty="0" smtClean="0"/>
            </a:br>
            <a:r>
              <a:rPr lang="ru-RU" dirty="0" smtClean="0"/>
              <a:t>Шумят ручьи! Блестят ручьи!</a:t>
            </a:r>
            <a:br>
              <a:rPr lang="ru-RU" dirty="0" smtClean="0"/>
            </a:br>
            <a:r>
              <a:rPr lang="ru-RU" dirty="0" smtClean="0"/>
              <a:t>Взревев, река несет</a:t>
            </a:r>
            <a:br>
              <a:rPr lang="ru-RU" dirty="0" smtClean="0"/>
            </a:br>
            <a:r>
              <a:rPr lang="ru-RU" dirty="0" smtClean="0"/>
              <a:t>На торжествующем хребте</a:t>
            </a:r>
            <a:br>
              <a:rPr lang="ru-RU" dirty="0" smtClean="0"/>
            </a:br>
            <a:r>
              <a:rPr lang="ru-RU" dirty="0" smtClean="0"/>
              <a:t>Поднятый ею лед!</a:t>
            </a:r>
            <a:br>
              <a:rPr lang="ru-RU" dirty="0" smtClean="0"/>
            </a:br>
            <a:r>
              <a:rPr lang="ru-RU" dirty="0" smtClean="0"/>
              <a:t>Еще древа обнажены,</a:t>
            </a:r>
            <a:br>
              <a:rPr lang="ru-RU" dirty="0" smtClean="0"/>
            </a:br>
            <a:r>
              <a:rPr lang="ru-RU" dirty="0" smtClean="0"/>
              <a:t>Но в роще ветхий лист,</a:t>
            </a:r>
            <a:br>
              <a:rPr lang="ru-RU" dirty="0" smtClean="0"/>
            </a:br>
            <a:r>
              <a:rPr lang="ru-RU" dirty="0" smtClean="0"/>
              <a:t>Как прежде под моей ногой</a:t>
            </a:r>
            <a:br>
              <a:rPr lang="ru-RU" dirty="0" smtClean="0"/>
            </a:br>
            <a:r>
              <a:rPr lang="ru-RU" dirty="0" smtClean="0"/>
              <a:t>И шумен, и душист.</a:t>
            </a:r>
            <a:br>
              <a:rPr lang="ru-RU" dirty="0" smtClean="0"/>
            </a:br>
            <a:r>
              <a:rPr lang="ru-RU" dirty="0" smtClean="0"/>
              <a:t>Под солнце самое взвился</a:t>
            </a:r>
            <a:br>
              <a:rPr lang="ru-RU" dirty="0" smtClean="0"/>
            </a:br>
            <a:r>
              <a:rPr lang="ru-RU" dirty="0" smtClean="0"/>
              <a:t>И в яркой вышине</a:t>
            </a:r>
            <a:br>
              <a:rPr lang="ru-RU" dirty="0" smtClean="0"/>
            </a:br>
            <a:r>
              <a:rPr lang="ru-RU" dirty="0" smtClean="0"/>
              <a:t>Незримый </a:t>
            </a:r>
            <a:r>
              <a:rPr lang="ru-RU" dirty="0" err="1" smtClean="0"/>
              <a:t>жавронок</a:t>
            </a:r>
            <a:r>
              <a:rPr lang="ru-RU" dirty="0" smtClean="0"/>
              <a:t> поет</a:t>
            </a:r>
            <a:br>
              <a:rPr lang="ru-RU" dirty="0" smtClean="0"/>
            </a:br>
            <a:r>
              <a:rPr lang="ru-RU" dirty="0" smtClean="0"/>
              <a:t>Заздравный гимн весне.</a:t>
            </a:r>
            <a:br>
              <a:rPr lang="ru-RU" dirty="0" smtClean="0"/>
            </a:br>
            <a:r>
              <a:rPr lang="ru-RU" dirty="0" smtClean="0"/>
              <a:t>Что с нею? Что с моей душой?</a:t>
            </a:r>
            <a:br>
              <a:rPr lang="ru-RU" dirty="0" smtClean="0"/>
            </a:br>
            <a:r>
              <a:rPr lang="ru-RU" dirty="0" smtClean="0"/>
              <a:t>С ручьем она ручей</a:t>
            </a:r>
            <a:br>
              <a:rPr lang="ru-RU" dirty="0" smtClean="0"/>
            </a:br>
            <a:r>
              <a:rPr lang="ru-RU" dirty="0" smtClean="0"/>
              <a:t>И с птичкой птичка!</a:t>
            </a:r>
            <a:br>
              <a:rPr lang="ru-RU" dirty="0" smtClean="0"/>
            </a:br>
            <a:r>
              <a:rPr lang="ru-RU" dirty="0" smtClean="0"/>
              <a:t>С ним журчит,</a:t>
            </a:r>
            <a:br>
              <a:rPr lang="ru-RU" dirty="0" smtClean="0"/>
            </a:br>
            <a:r>
              <a:rPr lang="ru-RU" dirty="0" smtClean="0"/>
              <a:t>Летает в небе с ней!</a:t>
            </a:r>
            <a:endParaRPr lang="ru-RU" dirty="0"/>
          </a:p>
        </p:txBody>
      </p:sp>
      <p:pic>
        <p:nvPicPr>
          <p:cNvPr id="21506" name="Picture 2" descr="C:\Users\Admin\Desktop\Winter_Little_girls_467040.jpg"/>
          <p:cNvPicPr>
            <a:picLocks noChangeAspect="1" noChangeArrowheads="1"/>
          </p:cNvPicPr>
          <p:nvPr/>
        </p:nvPicPr>
        <p:blipFill>
          <a:blip r:embed="rId2" cstate="print"/>
          <a:srcRect/>
          <a:stretch>
            <a:fillRect/>
          </a:stretch>
        </p:blipFill>
        <p:spPr bwMode="auto">
          <a:xfrm>
            <a:off x="4067944" y="548680"/>
            <a:ext cx="4536504" cy="5256584"/>
          </a:xfrm>
          <a:prstGeom prst="rect">
            <a:avLst/>
          </a:prstGeom>
          <a:noFill/>
        </p:spPr>
      </p:pic>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70</TotalTime>
  <Words>333</Words>
  <Application>Microsoft Office PowerPoint</Application>
  <PresentationFormat>Экран (4:3)</PresentationFormat>
  <Paragraphs>42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Аспект</vt:lpstr>
      <vt:lpstr>Презентация на тему: «Времена года»</vt:lpstr>
      <vt:lpstr>Есть четыре времени года: зима, весна, лето, осень.</vt:lpstr>
      <vt:lpstr>Слайд 3</vt:lpstr>
      <vt:lpstr>Зима-</vt:lpstr>
      <vt:lpstr>Весна- одно из четырёх времён года, между зимой и летом.</vt:lpstr>
      <vt:lpstr>ЛЕТО-Время года между весной и осенью.  В России самое теплое время года. Календарное лето — три месяца: июнь, июль, август. В действительности, вторая половина августа часто бывает уже довольно прохладной и больше похожа на раннюю осень.</vt:lpstr>
      <vt:lpstr>Осень — переходный сезон, когда заметно уменьшение светового дня, и постепенно понижается температура окружающей среды.</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«Времена года»</dc:title>
  <dc:creator>Admin</dc:creator>
  <cp:lastModifiedBy>Admin</cp:lastModifiedBy>
  <cp:revision>8</cp:revision>
  <dcterms:created xsi:type="dcterms:W3CDTF">2022-10-01T07:22:47Z</dcterms:created>
  <dcterms:modified xsi:type="dcterms:W3CDTF">2022-10-01T08:33:31Z</dcterms:modified>
</cp:coreProperties>
</file>