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7" r:id="rId6"/>
    <p:sldId id="261" r:id="rId7"/>
    <p:sldId id="262" r:id="rId8"/>
    <p:sldId id="268" r:id="rId9"/>
    <p:sldId id="269" r:id="rId10"/>
    <p:sldId id="270" r:id="rId11"/>
    <p:sldId id="264" r:id="rId12"/>
    <p:sldId id="265" r:id="rId13"/>
    <p:sldId id="263" r:id="rId14"/>
    <p:sldId id="272" r:id="rId15"/>
    <p:sldId id="271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8CED-A0C1-4264-B6E0-41D3D4F6B6FC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639A-175B-412B-817A-5955181355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118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8CED-A0C1-4264-B6E0-41D3D4F6B6FC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639A-175B-412B-817A-5955181355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2975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8CED-A0C1-4264-B6E0-41D3D4F6B6FC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639A-175B-412B-817A-5955181355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6155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8CED-A0C1-4264-B6E0-41D3D4F6B6FC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639A-175B-412B-817A-5955181355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699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8CED-A0C1-4264-B6E0-41D3D4F6B6FC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639A-175B-412B-817A-5955181355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5093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8CED-A0C1-4264-B6E0-41D3D4F6B6FC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639A-175B-412B-817A-5955181355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444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8CED-A0C1-4264-B6E0-41D3D4F6B6FC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639A-175B-412B-817A-5955181355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213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8CED-A0C1-4264-B6E0-41D3D4F6B6FC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639A-175B-412B-817A-5955181355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0585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8CED-A0C1-4264-B6E0-41D3D4F6B6FC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639A-175B-412B-817A-5955181355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6439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8CED-A0C1-4264-B6E0-41D3D4F6B6FC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639A-175B-412B-817A-5955181355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2094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8CED-A0C1-4264-B6E0-41D3D4F6B6FC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639A-175B-412B-817A-5955181355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7986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B8CED-A0C1-4264-B6E0-41D3D4F6B6FC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0639A-175B-412B-817A-5955181355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7577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03.kakprosto.ru/tumb/680/images/article/2011/8/2/1_525506a3ead86525506a3eadc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717032"/>
            <a:ext cx="4392488" cy="292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348880"/>
            <a:ext cx="7344816" cy="1152128"/>
          </a:xfrm>
        </p:spPr>
        <p:txBody>
          <a:bodyPr>
            <a:noAutofit/>
            <a:scene3d>
              <a:camera prst="perspectiveBelow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7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Файлы, папки и ярлыки</a:t>
            </a:r>
            <a:endParaRPr lang="ru-RU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8" name="Picture 4" descr="https://www.softmagazin.ru/upload/pictures/Office_program_softmagazin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0"/>
            <a:ext cx="3680256" cy="2042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457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Работа\ИКТ\icon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688" y="260648"/>
            <a:ext cx="36004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3898088" y="1160748"/>
            <a:ext cx="1080120" cy="0"/>
          </a:xfrm>
          <a:prstGeom prst="straightConnector1">
            <a:avLst/>
          </a:prstGeom>
          <a:ln w="57150">
            <a:tailEnd type="arrow"/>
          </a:ln>
          <a:effectLst>
            <a:outerShdw blurRad="50800" dist="50800" dir="5400000" algn="ctr" rotWithShape="0">
              <a:schemeClr val="tx1">
                <a:lumMod val="95000"/>
                <a:lumOff val="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5364088" y="595135"/>
            <a:ext cx="1716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Файл</a:t>
            </a:r>
          </a:p>
        </p:txBody>
      </p:sp>
      <p:pic>
        <p:nvPicPr>
          <p:cNvPr id="1027" name="Picture 3" descr="E:\Работа\ИКТ\pap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843" y="2141986"/>
            <a:ext cx="3662245" cy="250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3898088" y="3410756"/>
            <a:ext cx="1080120" cy="0"/>
          </a:xfrm>
          <a:prstGeom prst="straightConnector1">
            <a:avLst/>
          </a:prstGeom>
          <a:ln w="57150">
            <a:tailEnd type="arrow"/>
          </a:ln>
          <a:effectLst>
            <a:outerShdw blurRad="50800" dist="50800" dir="5400000" algn="ctr" rotWithShape="0">
              <a:schemeClr val="tx1">
                <a:lumMod val="95000"/>
                <a:lumOff val="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5237269" y="3013447"/>
            <a:ext cx="19706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Папка</a:t>
            </a:r>
          </a:p>
        </p:txBody>
      </p:sp>
      <p:pic>
        <p:nvPicPr>
          <p:cNvPr id="1028" name="Picture 4" descr="E:\Работа\ИКТ\jarlyk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479" y="4603452"/>
            <a:ext cx="3459609" cy="194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 стрелкой 11"/>
          <p:cNvCxnSpPr/>
          <p:nvPr/>
        </p:nvCxnSpPr>
        <p:spPr>
          <a:xfrm flipH="1">
            <a:off x="3818162" y="5577908"/>
            <a:ext cx="1080120" cy="0"/>
          </a:xfrm>
          <a:prstGeom prst="straightConnector1">
            <a:avLst/>
          </a:prstGeom>
          <a:ln w="57150">
            <a:tailEnd type="arrow"/>
          </a:ln>
          <a:effectLst>
            <a:outerShdw blurRad="50800" dist="50800" dir="5400000" algn="ctr" rotWithShape="0">
              <a:schemeClr val="tx1">
                <a:lumMod val="95000"/>
                <a:lumOff val="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5364087" y="5208576"/>
            <a:ext cx="22322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Ярлык</a:t>
            </a:r>
          </a:p>
        </p:txBody>
      </p:sp>
    </p:spTree>
    <p:extLst>
      <p:ext uri="{BB962C8B-B14F-4D97-AF65-F5344CB8AC3E}">
        <p14:creationId xmlns:p14="http://schemas.microsoft.com/office/powerpoint/2010/main" xmlns="" val="263180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8065" y="692696"/>
            <a:ext cx="80283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того чтобы найти файл в файловой структуре необходимо указать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путь к файлу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В путь к файлу входят записываемые через разделитель </a:t>
            </a:r>
            <a:r>
              <a:rPr lang="ru-RU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"\" логическое имя диска и последовательность имен вложенных друг в друга каталогов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 последнем из которых находится данный нужный файл.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://parusmedia.ru/images/photos/medium/148/map1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556157" y="-27384"/>
            <a:ext cx="8229600" cy="7078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Путь к файлу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00192" y="2564904"/>
            <a:ext cx="3024336" cy="5151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54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/>
              <a:t>Дерево каталогов</a:t>
            </a:r>
          </a:p>
        </p:txBody>
      </p:sp>
      <p:pic>
        <p:nvPicPr>
          <p:cNvPr id="7172" name="Picture 4" descr="http://www.klyaksa.net/htm/exam/answers/images/a09_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1113" y="3140968"/>
            <a:ext cx="270538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82314" y="2996952"/>
            <a:ext cx="64099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Например, путь к файлам на рисунке можно записать так: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C:\basic\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C:\Музыка\Пикник\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2" descr="http://parusmedia.ru/images/photos/medium/148/map1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4174" y="2880414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s://www.toledonn.ru/upload/medialibrary/5ff/5ff39863c4796167a312ecb50026bce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811" y="4509120"/>
            <a:ext cx="729773" cy="82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772182" y="4542219"/>
            <a:ext cx="552801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Путь к файлу вместе с именем файла называют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полным именем файла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47913" y="5439820"/>
            <a:ext cx="64099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Пример полного имени файлов: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C:\basic\prog123.bas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C:\Музыка\Пикник\Иероглиф.mp3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2" descr="http://parusmedia.ru/images/photos/medium/148/map1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53" y="5373216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716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556157" y="-27384"/>
            <a:ext cx="8229600" cy="7078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Задание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7341" y="2564904"/>
            <a:ext cx="573093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83568" y="1196752"/>
            <a:ext cx="42034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Запишите полные имена всех файлов</a:t>
            </a:r>
          </a:p>
        </p:txBody>
      </p:sp>
    </p:spTree>
    <p:extLst>
      <p:ext uri="{BB962C8B-B14F-4D97-AF65-F5344CB8AC3E}">
        <p14:creationId xmlns:p14="http://schemas.microsoft.com/office/powerpoint/2010/main" xmlns="" val="283253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8065" y="1124744"/>
            <a:ext cx="543610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дисков с небольшим количеством файлов (до нескольких десятков) удобно применять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одноуровневую файловую систему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когда каталог (оглавление диска) представляет собой </a:t>
            </a:r>
            <a:r>
              <a:rPr lang="ru-RU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линейную последовательность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имен файлов.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://parusmedia.ru/images/photos/medium/148/map1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1052736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556157" y="260648"/>
            <a:ext cx="8229600" cy="7078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Виды файловых систем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7340" y="3987066"/>
            <a:ext cx="54268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на диске хранятся сотни и тысячи файлов, то для удобства поиска файлы организуются в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много уровневую иерархическую файловую систему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которая имеет </a:t>
            </a:r>
            <a:r>
              <a:rPr lang="ru-RU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«древовидную»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структуру.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http://parusmedia.ru/images/photos/medium/148/map1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11846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3815" y="1431940"/>
            <a:ext cx="2814811" cy="121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632748"/>
            <a:ext cx="2836380" cy="2142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9173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Действия с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файлами</a:t>
            </a:r>
            <a:endParaRPr lang="ru-RU" sz="5400" dirty="0"/>
          </a:p>
        </p:txBody>
      </p:sp>
      <p:pic>
        <p:nvPicPr>
          <p:cNvPr id="3074" name="Picture 2" descr="E:\Работа\ИКТ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7128792" cy="5235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649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Действия с папками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dirty="0"/>
          </a:p>
        </p:txBody>
      </p:sp>
      <p:pic>
        <p:nvPicPr>
          <p:cNvPr id="2050" name="Picture 2" descr="E:\Работа\ИКТ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7848872" cy="554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1575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Работа\ИКТ\184974_102_i_06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1080" y="3501008"/>
            <a:ext cx="2761000" cy="324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выполнять действия 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файлами и папками?</a:t>
            </a:r>
            <a:endParaRPr lang="ru-RU" sz="4800" dirty="0"/>
          </a:p>
        </p:txBody>
      </p:sp>
      <p:pic>
        <p:nvPicPr>
          <p:cNvPr id="4" name="Picture 2" descr="http://parusmedia.ru/images/photos/medium/148/map148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76506" y="1196752"/>
            <a:ext cx="7821693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Действия  с файлами выполняется через </a:t>
            </a:r>
            <a:r>
              <a:rPr lang="ru-RU" sz="24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контекстное меню</a:t>
            </a:r>
          </a:p>
          <a:p>
            <a:pPr algn="just"/>
            <a:endParaRPr lang="ru-RU" sz="24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Для этого: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1.Выделить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фаил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/папку (щелкнуть по файлу левой кнопкой мыши)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2.Вызвать контекстное меню (щелкнуть павой кнопкой мыши)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3.Выбрать необходимую команду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127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1. Я сегодня узнал…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2. Было интересно…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3. Было трудно…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4. Меня удивило…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5. Я смог…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E:\Работа\ИКТ\Thinking_Face_Emoj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386242"/>
            <a:ext cx="2216586" cy="2216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1687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67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Введение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Цели урока: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дать представление о файловой системе;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сформировать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понятие роли файла и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папки;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освоить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действия с файлами и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папками;</a:t>
            </a:r>
          </a:p>
        </p:txBody>
      </p:sp>
    </p:spTree>
    <p:extLst>
      <p:ext uri="{BB962C8B-B14F-4D97-AF65-F5344CB8AC3E}">
        <p14:creationId xmlns:p14="http://schemas.microsoft.com/office/powerpoint/2010/main" xmlns="" val="186215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67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Основные понятия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4440" y="1196752"/>
            <a:ext cx="7950696" cy="161277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Файл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информация, хранящаяся в долговременной памяти компьютера как единое целое и обозначенное именем </a:t>
            </a:r>
          </a:p>
          <a:p>
            <a:pPr marL="0" indent="0" algn="just">
              <a:buNone/>
            </a:pP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parusmedia.ru/images/photos/medium/148/map1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toledonn.ru/upload/medialibrary/5ff/5ff39863c4796167a312ecb50026bce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81" y="3140968"/>
            <a:ext cx="1203813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799050"/>
            <a:ext cx="523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78702"/>
            <a:ext cx="5143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69177"/>
            <a:ext cx="4857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69177"/>
            <a:ext cx="51435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93994" y="3774231"/>
            <a:ext cx="705678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Файл обязательно должен иметь имя и расширение!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2087" y="4488370"/>
            <a:ext cx="411359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Имя файлу придумывают разработчики программных приложений, в которых открываются файлы. Такие имена называются </a:t>
            </a:r>
            <a:r>
              <a:rPr lang="ru-RU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умолчанию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Так же имена файлам могут давать </a:t>
            </a:r>
            <a:r>
              <a:rPr lang="ru-RU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сами пользователи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при сохранении или переименовании файла.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://parusmedia.ru/images/photos/medium/148/map1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04" y="4509120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parusmedia.ru/images/photos/medium/148/map1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0366" y="4447461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022454" y="4447461"/>
            <a:ext cx="3027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Расширение файла формируется </a:t>
            </a:r>
            <a:r>
              <a:rPr lang="ru-RU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автоматически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при его создании. Расширение файла указывает на то, какой тип информации содержится в файле и какой программой открывается данный файл.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017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67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Основные понятия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2306" y="1675811"/>
            <a:ext cx="3856729" cy="72008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Имя файла</a:t>
            </a:r>
            <a:r>
              <a:rPr lang="ru-RU" sz="2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расширение</a:t>
            </a:r>
            <a:endParaRPr lang="ru-RU" sz="2800" u="sng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s://www.toledonn.ru/upload/medialibrary/5ff/5ff39863c4796167a312ecb50026bce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214" y="1006199"/>
            <a:ext cx="812388" cy="92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3496" y="1202420"/>
            <a:ext cx="627435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Имя файла от расширения отделяется точкой!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9544" y="3861048"/>
            <a:ext cx="6402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Имя файла может содержать до 255 символов. Это любые знаки на клавиатуре.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://parusmedia.ru/images/photos/medium/148/map14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89040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04864"/>
            <a:ext cx="5472608" cy="1722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 descr="https://www.toledonn.ru/upload/medialibrary/5ff/5ff39863c4796167a312ecb50026bce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883" y="4581129"/>
            <a:ext cx="729773" cy="82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633348" y="4797152"/>
            <a:ext cx="627435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Исключение: </a:t>
            </a:r>
            <a:r>
              <a:rPr lang="ru-RU" sz="2400" dirty="0" smtClean="0">
                <a:solidFill>
                  <a:srgbClr val="FF0000"/>
                </a:solidFill>
              </a:rPr>
              <a:t>\ / ? : * " &gt; &lt; |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0408" y="5445224"/>
            <a:ext cx="6402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Расширение файлов обычно состоит из нескольких символов латинского алфавита (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doc, txt, jpg,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avi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mp3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т.д.)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" descr="http://parusmedia.ru/images/photos/medium/148/map14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10527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863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Выберите допустимые имена файлов: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Index*.doc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Lin?exe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Kyky.bmp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A.b.txt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Comp.doc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&lt;file&gt;.gif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работа/п.</a:t>
            </a:r>
            <a:r>
              <a:rPr lang="en-US" dirty="0" err="1" smtClean="0"/>
              <a:t>ppt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28225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Типы файлов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79277149"/>
              </p:ext>
            </p:extLst>
          </p:nvPr>
        </p:nvGraphicFramePr>
        <p:xfrm>
          <a:off x="539552" y="1916832"/>
          <a:ext cx="7992887" cy="39306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06388"/>
                <a:gridCol w="2033482"/>
                <a:gridCol w="3953017"/>
              </a:tblGrid>
              <a:tr h="4254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000" dirty="0">
                          <a:effectLst/>
                        </a:rPr>
                        <a:t>Тип файла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000">
                          <a:effectLst/>
                        </a:rPr>
                        <a:t>Расширение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000">
                          <a:effectLst/>
                        </a:rPr>
                        <a:t>Описание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26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000" dirty="0">
                          <a:effectLst/>
                        </a:rPr>
                        <a:t>Исполнимый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US" sz="2000">
                          <a:effectLst/>
                        </a:rPr>
                        <a:t>com, exe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000" dirty="0">
                          <a:effectLst/>
                        </a:rPr>
                        <a:t>Файлы, содержащие готовые к исполнению программы.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02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000">
                          <a:effectLst/>
                        </a:rPr>
                        <a:t>Текстовый 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US" sz="2000" dirty="0">
                          <a:effectLst/>
                        </a:rPr>
                        <a:t>txt, doc, rtf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000" dirty="0">
                          <a:effectLst/>
                        </a:rPr>
                        <a:t>Файлы, содержащие текстовую информацию.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18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000">
                          <a:effectLst/>
                        </a:rPr>
                        <a:t>Графический 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US" sz="2000" dirty="0" err="1" smtClean="0">
                          <a:effectLst/>
                        </a:rPr>
                        <a:t>png</a:t>
                      </a:r>
                      <a:r>
                        <a:rPr lang="en-US" sz="2000" dirty="0" smtClean="0">
                          <a:effectLst/>
                        </a:rPr>
                        <a:t>, </a:t>
                      </a:r>
                      <a:r>
                        <a:rPr lang="en-US" sz="2000" dirty="0">
                          <a:effectLst/>
                        </a:rPr>
                        <a:t>jpg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000" dirty="0">
                          <a:effectLst/>
                        </a:rPr>
                        <a:t>Файлы, содержащие изображения</a:t>
                      </a:r>
                      <a:r>
                        <a:rPr lang="ru-RU" sz="2000" dirty="0" smtClean="0">
                          <a:effectLst/>
                        </a:rPr>
                        <a:t>.</a:t>
                      </a:r>
                      <a:endParaRPr lang="ru-RU" sz="20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6648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000">
                          <a:effectLst/>
                        </a:rPr>
                        <a:t>Звуковой 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mav</a:t>
                      </a:r>
                      <a:r>
                        <a:rPr lang="en-US" sz="2000" dirty="0">
                          <a:effectLst/>
                        </a:rPr>
                        <a:t>, mid, mp3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000" dirty="0">
                          <a:effectLst/>
                        </a:rPr>
                        <a:t>Файлы, содержащие голоса и музыку</a:t>
                      </a:r>
                      <a:r>
                        <a:rPr lang="ru-RU" sz="2000" dirty="0" smtClean="0">
                          <a:effectLst/>
                        </a:rPr>
                        <a:t>.</a:t>
                      </a:r>
                      <a:endParaRPr lang="ru-RU" sz="20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6648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0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Вдео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Mp4, </a:t>
                      </a:r>
                      <a:r>
                        <a:rPr lang="en-US" sz="20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mov</a:t>
                      </a: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20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avi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40385" algn="l"/>
                        </a:tabLst>
                        <a:defRPr/>
                      </a:pPr>
                      <a:r>
                        <a:rPr lang="ru-RU" sz="2000" dirty="0" smtClean="0">
                          <a:effectLst/>
                        </a:rPr>
                        <a:t>Файлы, содержащие изображения и звук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8" name="Picture 6" descr="http://download.seaicons.com/icons/sora-meliae/matrilineare/1024/Status-dialog-information-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8829"/>
            <a:ext cx="707883" cy="70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408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67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Основные понятия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065" y="1124744"/>
            <a:ext cx="82449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Папка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группа файлов, объединенных по некоторому принципу, имеющая имя.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://parusmedia.ru/images/photos/medium/148/map1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48064" y="2694890"/>
            <a:ext cx="7812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папке могут содержаться файлы или другие папки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" descr="http://parusmedia.ru/images/photos/medium/148/map1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529678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webakula.ua/wp-content/uploads/2010/12/fold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687432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www.toledonn.ru/upload/medialibrary/5ff/5ff39863c4796167a312ecb50026bce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77" y="3488547"/>
            <a:ext cx="729773" cy="82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755576" y="3488547"/>
            <a:ext cx="7663507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Порядок хранения файлов и папок в долговременной памяти компьютера определяется используемой </a:t>
            </a:r>
            <a:r>
              <a:rPr lang="ru-RU" sz="2400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файловой системой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81145" y="5157192"/>
            <a:ext cx="78123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Файловая система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система хранения файлов и организации каталогов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Picture 2" descr="http://parusmedia.ru/images/photos/medium/148/map1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5142594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526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Рзминка</a:t>
            </a:r>
            <a:endParaRPr lang="ru-RU" dirty="0"/>
          </a:p>
        </p:txBody>
      </p:sp>
      <p:pic>
        <p:nvPicPr>
          <p:cNvPr id="4" name="Физминутка. Зарядка для глаз.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xmlns="" val="229884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3752"/>
            <a:ext cx="8229600" cy="1143000"/>
          </a:xfrm>
        </p:spPr>
        <p:txBody>
          <a:bodyPr/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Основные понятия</a:t>
            </a:r>
            <a:endParaRPr lang="ru-RU" dirty="0"/>
          </a:p>
        </p:txBody>
      </p:sp>
      <p:pic>
        <p:nvPicPr>
          <p:cNvPr id="4" name="Picture 2" descr="http://parusmedia.ru/images/photos/medium/148/map14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2" y="1196752"/>
            <a:ext cx="813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Ярлык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- это ссылка на тот или иной файл, которая дает команду к запуску этого файла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parusmedia.ru/images/photos/medium/148/map1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18" y="3573016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23183" y="2492896"/>
            <a:ext cx="81369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Кликая по ярлыку, пользователь дает команду запустить файл, на который данный ярлык ссылается. Если для папки сделать ярлык и поместить его, допустим на «рабочий стол», то при двойном клике по нему откроется эта папка. Если удалить ярлык, программа или файл (папка) останется и будет абсолютно работоспособной, т.к. ярлыки не влияют на работу программ или определенные файлы, они дают команду к запуску. </a:t>
            </a:r>
          </a:p>
        </p:txBody>
      </p:sp>
      <p:pic>
        <p:nvPicPr>
          <p:cNvPr id="9" name="Picture 4" descr="https://www.toledonn.ru/upload/medialibrary/5ff/5ff39863c4796167a312ecb50026bce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410" y="5725349"/>
            <a:ext cx="729773" cy="82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23183" y="5525206"/>
            <a:ext cx="813690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Любой файл можно запустить и без ярлыка. При перемещении файла, на который ссылается ярлык, ярлык перестает работать.</a:t>
            </a:r>
          </a:p>
        </p:txBody>
      </p:sp>
    </p:spTree>
    <p:extLst>
      <p:ext uri="{BB962C8B-B14F-4D97-AF65-F5344CB8AC3E}">
        <p14:creationId xmlns:p14="http://schemas.microsoft.com/office/powerpoint/2010/main" xmlns="" val="6400377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653</Words>
  <Application>Microsoft Office PowerPoint</Application>
  <PresentationFormat>Экран (4:3)</PresentationFormat>
  <Paragraphs>87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Файлы, папки и ярлыки</vt:lpstr>
      <vt:lpstr>Введение</vt:lpstr>
      <vt:lpstr>Основные понятия</vt:lpstr>
      <vt:lpstr>Основные понятия</vt:lpstr>
      <vt:lpstr>Выберите допустимые имена файлов:</vt:lpstr>
      <vt:lpstr>Типы файлов</vt:lpstr>
      <vt:lpstr>Основные понятия</vt:lpstr>
      <vt:lpstr>Рзминка</vt:lpstr>
      <vt:lpstr>Основные понятия</vt:lpstr>
      <vt:lpstr>Слайд 10</vt:lpstr>
      <vt:lpstr>Слайд 11</vt:lpstr>
      <vt:lpstr>Слайд 12</vt:lpstr>
      <vt:lpstr>Слайд 13</vt:lpstr>
      <vt:lpstr>Действия с файлами</vt:lpstr>
      <vt:lpstr>Действия с папками </vt:lpstr>
      <vt:lpstr>Как выполнять действия с файлами и папками?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Файлы и папки</dc:title>
  <dc:creator>volchok</dc:creator>
  <cp:lastModifiedBy>Дарья Каргина</cp:lastModifiedBy>
  <cp:revision>36</cp:revision>
  <dcterms:created xsi:type="dcterms:W3CDTF">2016-11-06T15:16:33Z</dcterms:created>
  <dcterms:modified xsi:type="dcterms:W3CDTF">2022-10-01T09:30:51Z</dcterms:modified>
</cp:coreProperties>
</file>