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89" r:id="rId3"/>
    <p:sldId id="287" r:id="rId4"/>
    <p:sldId id="298" r:id="rId5"/>
    <p:sldId id="279" r:id="rId6"/>
    <p:sldId id="294" r:id="rId7"/>
    <p:sldId id="306" r:id="rId8"/>
    <p:sldId id="307" r:id="rId9"/>
    <p:sldId id="321" r:id="rId10"/>
    <p:sldId id="260" r:id="rId11"/>
    <p:sldId id="257" r:id="rId12"/>
    <p:sldId id="269" r:id="rId13"/>
    <p:sldId id="259" r:id="rId14"/>
    <p:sldId id="265" r:id="rId15"/>
    <p:sldId id="263" r:id="rId16"/>
    <p:sldId id="302" r:id="rId17"/>
    <p:sldId id="323" r:id="rId18"/>
    <p:sldId id="322" r:id="rId19"/>
    <p:sldId id="317" r:id="rId20"/>
    <p:sldId id="324" r:id="rId21"/>
    <p:sldId id="300" r:id="rId22"/>
    <p:sldId id="283" r:id="rId23"/>
    <p:sldId id="315" r:id="rId24"/>
    <p:sldId id="285" r:id="rId25"/>
    <p:sldId id="281" r:id="rId26"/>
    <p:sldId id="29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8ACD-7EDE-476E-95A6-B52733670076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54AC-99B0-4388-8F2F-F78558E922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8ACD-7EDE-476E-95A6-B52733670076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54AC-99B0-4388-8F2F-F78558E922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8ACD-7EDE-476E-95A6-B52733670076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54AC-99B0-4388-8F2F-F78558E922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3380EF-882B-474D-A4B3-2677D80BAE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8ACD-7EDE-476E-95A6-B52733670076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54AC-99B0-4388-8F2F-F78558E922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8ACD-7EDE-476E-95A6-B52733670076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54AC-99B0-4388-8F2F-F78558E922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8ACD-7EDE-476E-95A6-B52733670076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54AC-99B0-4388-8F2F-F78558E922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8ACD-7EDE-476E-95A6-B52733670076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54AC-99B0-4388-8F2F-F78558E922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8ACD-7EDE-476E-95A6-B52733670076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54AC-99B0-4388-8F2F-F78558E922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8ACD-7EDE-476E-95A6-B52733670076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54AC-99B0-4388-8F2F-F78558E922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8ACD-7EDE-476E-95A6-B52733670076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54AC-99B0-4388-8F2F-F78558E922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F8ACD-7EDE-476E-95A6-B52733670076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54AC-99B0-4388-8F2F-F78558E922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F8ACD-7EDE-476E-95A6-B52733670076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C54AC-99B0-4388-8F2F-F78558E922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13" Type="http://schemas.openxmlformats.org/officeDocument/2006/relationships/image" Target="../media/image28.gif"/><Relationship Id="rId3" Type="http://schemas.openxmlformats.org/officeDocument/2006/relationships/image" Target="../media/image18.gif"/><Relationship Id="rId7" Type="http://schemas.openxmlformats.org/officeDocument/2006/relationships/image" Target="../media/image22.gif"/><Relationship Id="rId12" Type="http://schemas.openxmlformats.org/officeDocument/2006/relationships/image" Target="../media/image27.gi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1.gif"/><Relationship Id="rId1" Type="http://schemas.openxmlformats.org/officeDocument/2006/relationships/audio" Target="../media/audio1.wav"/><Relationship Id="rId6" Type="http://schemas.openxmlformats.org/officeDocument/2006/relationships/image" Target="../media/image21.gif"/><Relationship Id="rId11" Type="http://schemas.openxmlformats.org/officeDocument/2006/relationships/image" Target="../media/image26.gif"/><Relationship Id="rId5" Type="http://schemas.openxmlformats.org/officeDocument/2006/relationships/image" Target="../media/image20.gif"/><Relationship Id="rId15" Type="http://schemas.openxmlformats.org/officeDocument/2006/relationships/image" Target="../media/image30.gif"/><Relationship Id="rId10" Type="http://schemas.openxmlformats.org/officeDocument/2006/relationships/image" Target="../media/image25.png"/><Relationship Id="rId4" Type="http://schemas.openxmlformats.org/officeDocument/2006/relationships/image" Target="../media/image19.gif"/><Relationship Id="rId9" Type="http://schemas.openxmlformats.org/officeDocument/2006/relationships/image" Target="../media/image24.gif"/><Relationship Id="rId14" Type="http://schemas.openxmlformats.org/officeDocument/2006/relationships/image" Target="../media/image29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13" Type="http://schemas.openxmlformats.org/officeDocument/2006/relationships/image" Target="../media/image45.gif"/><Relationship Id="rId18" Type="http://schemas.openxmlformats.org/officeDocument/2006/relationships/image" Target="../media/image49.gif"/><Relationship Id="rId3" Type="http://schemas.openxmlformats.org/officeDocument/2006/relationships/image" Target="../media/image35.gif"/><Relationship Id="rId21" Type="http://schemas.openxmlformats.org/officeDocument/2006/relationships/image" Target="../media/image52.gif"/><Relationship Id="rId7" Type="http://schemas.openxmlformats.org/officeDocument/2006/relationships/image" Target="../media/image39.gif"/><Relationship Id="rId12" Type="http://schemas.openxmlformats.org/officeDocument/2006/relationships/image" Target="../media/image44.gif"/><Relationship Id="rId17" Type="http://schemas.openxmlformats.org/officeDocument/2006/relationships/image" Target="../media/image48.gif"/><Relationship Id="rId2" Type="http://schemas.openxmlformats.org/officeDocument/2006/relationships/image" Target="../media/image34.gif"/><Relationship Id="rId16" Type="http://schemas.openxmlformats.org/officeDocument/2006/relationships/image" Target="../media/image47.gif"/><Relationship Id="rId20" Type="http://schemas.openxmlformats.org/officeDocument/2006/relationships/image" Target="../media/image5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gif"/><Relationship Id="rId11" Type="http://schemas.openxmlformats.org/officeDocument/2006/relationships/image" Target="../media/image43.gif"/><Relationship Id="rId5" Type="http://schemas.openxmlformats.org/officeDocument/2006/relationships/image" Target="../media/image37.gif"/><Relationship Id="rId15" Type="http://schemas.openxmlformats.org/officeDocument/2006/relationships/image" Target="../media/image24.gif"/><Relationship Id="rId10" Type="http://schemas.openxmlformats.org/officeDocument/2006/relationships/image" Target="../media/image42.gif"/><Relationship Id="rId19" Type="http://schemas.openxmlformats.org/officeDocument/2006/relationships/image" Target="../media/image50.gif"/><Relationship Id="rId4" Type="http://schemas.openxmlformats.org/officeDocument/2006/relationships/image" Target="../media/image36.gif"/><Relationship Id="rId9" Type="http://schemas.openxmlformats.org/officeDocument/2006/relationships/image" Target="../media/image41.gif"/><Relationship Id="rId14" Type="http://schemas.openxmlformats.org/officeDocument/2006/relationships/image" Target="../media/image46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8" y="692095"/>
            <a:ext cx="8206940" cy="29083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0" dirty="0" smtClean="0"/>
              <a:t>Литературное чтение</a:t>
            </a:r>
            <a:br>
              <a:rPr lang="ru-RU" sz="2800" b="0" dirty="0" smtClean="0"/>
            </a:br>
            <a:r>
              <a:rPr lang="ru-RU" sz="2800" b="0" dirty="0" smtClean="0"/>
              <a:t> «Учимся обобщать. Ты в мире книг»</a:t>
            </a:r>
            <a:br>
              <a:rPr lang="ru-RU" sz="2800" b="0" dirty="0" smtClean="0"/>
            </a:br>
            <a:endParaRPr lang="ru-RU" sz="4800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57356" y="4797425"/>
            <a:ext cx="7072362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3213" y="-511175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000099"/>
                </a:solidFill>
              </a:rPr>
              <a:t> </a:t>
            </a:r>
            <a:r>
              <a:rPr lang="ru-RU" sz="11400" b="1" dirty="0">
                <a:solidFill>
                  <a:srgbClr val="FF0000"/>
                </a:solidFill>
                <a:latin typeface="Monotype Corsiva" pitchFamily="66" charset="0"/>
              </a:rPr>
              <a:t>Структура книги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 </a:t>
            </a:r>
          </a:p>
          <a:p>
            <a:endParaRPr lang="ru-RU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836613"/>
            <a:ext cx="8207375" cy="1371600"/>
          </a:xfrm>
        </p:spPr>
        <p:txBody>
          <a:bodyPr>
            <a:normAutofit fontScale="90000"/>
          </a:bodyPr>
          <a:lstStyle/>
          <a:p>
            <a:r>
              <a:rPr lang="ru-RU" sz="9600" b="1">
                <a:solidFill>
                  <a:srgbClr val="FF0000"/>
                </a:solidFill>
                <a:latin typeface="Monotype Corsiva" pitchFamily="66" charset="0"/>
              </a:rPr>
              <a:t>Обложка</a:t>
            </a:r>
            <a:br>
              <a:rPr lang="ru-RU" sz="9600" b="1">
                <a:solidFill>
                  <a:srgbClr val="FF0000"/>
                </a:solidFill>
                <a:latin typeface="Monotype Corsiva" pitchFamily="66" charset="0"/>
              </a:rPr>
            </a:br>
            <a:endParaRPr lang="ru-RU" sz="9600" b="1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800" b="1" dirty="0"/>
              <a:t>Защищает книгу, листы от повреждений</a:t>
            </a:r>
          </a:p>
          <a:p>
            <a:r>
              <a:rPr lang="ru-RU" sz="2800" b="1" dirty="0"/>
              <a:t>Придает ей нарядный вид</a:t>
            </a:r>
          </a:p>
        </p:txBody>
      </p:sp>
      <p:pic>
        <p:nvPicPr>
          <p:cNvPr id="80904" name="Picture 8" descr="HH00546_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00650" y="2133600"/>
            <a:ext cx="3943350" cy="4032250"/>
          </a:xfrm>
          <a:noFill/>
          <a:ln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  <p:bldP spid="8090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2852738"/>
            <a:ext cx="5543550" cy="34559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0000FF"/>
                </a:solidFill>
              </a:rPr>
              <a:t>На  обложке обязательно пишется название книги, фамилия автора, серия, иногда - издательство. Обложку оформляет художник, на ней часто бывают рисунки по теме книги. 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68313" y="0"/>
            <a:ext cx="6985000" cy="2808288"/>
            <a:chOff x="295" y="0"/>
            <a:chExt cx="4400" cy="1769"/>
          </a:xfrm>
        </p:grpSpPr>
        <p:sp>
          <p:nvSpPr>
            <p:cNvPr id="44036" name="WordArt 4"/>
            <p:cNvSpPr>
              <a:spLocks noChangeArrowheads="1" noChangeShapeType="1" noTextEdit="1"/>
            </p:cNvSpPr>
            <p:nvPr/>
          </p:nvSpPr>
          <p:spPr bwMode="auto">
            <a:xfrm>
              <a:off x="975" y="164"/>
              <a:ext cx="3720" cy="862"/>
            </a:xfrm>
            <a:prstGeom prst="rect">
              <a:avLst/>
            </a:prstGeom>
          </p:spPr>
          <p:txBody>
            <a:bodyPr wrap="none" fromWordArt="1">
              <a:prstTxWarp prst="textDoubleWave1">
                <a:avLst>
                  <a:gd name="adj1" fmla="val 6500"/>
                  <a:gd name="adj2" fmla="val 0"/>
                </a:avLst>
              </a:prstTxWarp>
            </a:bodyPr>
            <a:lstStyle/>
            <a:p>
              <a:pPr algn="ctr"/>
              <a:r>
                <a:rPr lang="ru-RU" sz="3600" kern="10" spc="-360">
                  <a:ln w="12700">
                    <a:solidFill>
                      <a:srgbClr val="00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125724" dir="18900000" algn="ctr" rotWithShape="0">
                      <a:srgbClr val="000099"/>
                    </a:outerShdw>
                  </a:effectLst>
                  <a:latin typeface="Impact"/>
                </a:rPr>
                <a:t>Обложка</a:t>
              </a:r>
            </a:p>
          </p:txBody>
        </p:sp>
        <p:pic>
          <p:nvPicPr>
            <p:cNvPr id="44037" name="Picture 5" descr="буква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5" y="0"/>
              <a:ext cx="1228" cy="1769"/>
            </a:xfrm>
            <a:prstGeom prst="rect">
              <a:avLst/>
            </a:prstGeom>
            <a:noFill/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060848"/>
            <a:ext cx="3275409" cy="450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8" name="Rectangle 16"/>
          <p:cNvSpPr>
            <a:spLocks noGrp="1" noChangeArrowheads="1"/>
          </p:cNvSpPr>
          <p:nvPr>
            <p:ph type="title"/>
          </p:nvPr>
        </p:nvSpPr>
        <p:spPr>
          <a:xfrm>
            <a:off x="642910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8000" b="1" dirty="0">
                <a:solidFill>
                  <a:srgbClr val="00CC00"/>
                </a:solidFill>
                <a:latin typeface="Monotype Corsiva" pitchFamily="66" charset="0"/>
              </a:rPr>
              <a:t>Титульный лист</a:t>
            </a:r>
            <a:r>
              <a:rPr lang="ru-RU" sz="8000" dirty="0">
                <a:solidFill>
                  <a:srgbClr val="00CC00"/>
                </a:solidFill>
                <a:latin typeface="Monotype Corsiva" pitchFamily="66" charset="0"/>
              </a:rPr>
              <a:t> -</a:t>
            </a:r>
          </a:p>
        </p:txBody>
      </p:sp>
      <p:sp>
        <p:nvSpPr>
          <p:cNvPr id="79889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142844" y="1500174"/>
            <a:ext cx="4186238" cy="4525963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</a:pPr>
            <a:r>
              <a:rPr lang="ru-RU" sz="2800" dirty="0"/>
              <a:t>  </a:t>
            </a:r>
            <a:r>
              <a:rPr lang="ru-RU" sz="2800" b="1" dirty="0"/>
              <a:t>это основные сведения о книге:</a:t>
            </a:r>
          </a:p>
          <a:p>
            <a:r>
              <a:rPr lang="ru-RU" sz="2800" b="1" dirty="0"/>
              <a:t>Кто написал это произведение</a:t>
            </a:r>
            <a:r>
              <a:rPr lang="en-US" sz="2800" b="1" dirty="0"/>
              <a:t> (</a:t>
            </a:r>
            <a:r>
              <a:rPr lang="ru-RU" sz="2800" b="1" dirty="0"/>
              <a:t>автор)</a:t>
            </a:r>
          </a:p>
          <a:p>
            <a:r>
              <a:rPr lang="ru-RU" sz="2800" b="1" dirty="0"/>
              <a:t>Каково его заглавие</a:t>
            </a:r>
          </a:p>
          <a:p>
            <a:r>
              <a:rPr lang="ru-RU" sz="2800" b="1" dirty="0"/>
              <a:t>Кто нарисовал иллюстрации</a:t>
            </a:r>
          </a:p>
          <a:p>
            <a:r>
              <a:rPr lang="ru-RU" sz="2800" b="1" dirty="0"/>
              <a:t>В каком городе и, в каком году появилась эта книга</a:t>
            </a:r>
          </a:p>
          <a:p>
            <a:r>
              <a:rPr lang="ru-RU" sz="2800" b="1" dirty="0"/>
              <a:t>Какое издательство выпустило эту </a:t>
            </a:r>
            <a:r>
              <a:rPr lang="ru-RU" sz="2800" b="1" dirty="0" smtClean="0"/>
              <a:t>книгу             </a:t>
            </a:r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3" y="1531475"/>
            <a:ext cx="3456384" cy="4764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9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9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9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9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9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9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8" grpId="0"/>
      <p:bldP spid="7988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9600" b="1">
                <a:solidFill>
                  <a:srgbClr val="FF0000"/>
                </a:solidFill>
                <a:latin typeface="Monotype Corsiva" pitchFamily="66" charset="0"/>
              </a:rPr>
              <a:t>Аннотация</a:t>
            </a:r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ru-RU" sz="2800" b="1" dirty="0"/>
              <a:t>Очень краткое изложение содержания книги ( главной ее мысли) с краткой ее характеристикой или оценкой.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800" b="1" dirty="0"/>
              <a:t>Можно узнать не только о чем эта книги, но и кто ее главные герои, для кого написана книга, иногда есть сведения об авторе и других его произведениях.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013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1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1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13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13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13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/>
      <p:bldP spid="10138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9600" b="1">
                <a:solidFill>
                  <a:srgbClr val="FF00FF"/>
                </a:solidFill>
                <a:latin typeface="Monotype Corsiva" pitchFamily="66" charset="0"/>
              </a:rPr>
              <a:t>Содержание</a:t>
            </a:r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>
                <a:solidFill>
                  <a:srgbClr val="0033CC"/>
                </a:solidFill>
              </a:rPr>
              <a:t>  </a:t>
            </a:r>
            <a:r>
              <a:rPr lang="ru-RU" sz="2400" dirty="0">
                <a:solidFill>
                  <a:srgbClr val="FF3300"/>
                </a:solidFill>
              </a:rPr>
              <a:t>  </a:t>
            </a:r>
            <a:r>
              <a:rPr lang="ru-RU" sz="4000" b="1" dirty="0">
                <a:solidFill>
                  <a:srgbClr val="FF3300"/>
                </a:solidFill>
              </a:rPr>
              <a:t>Оглавление</a:t>
            </a:r>
          </a:p>
          <a:p>
            <a:pPr>
              <a:lnSpc>
                <a:spcPct val="90000"/>
              </a:lnSpc>
            </a:pPr>
            <a:r>
              <a:rPr lang="ru-RU" sz="2400" b="1" dirty="0"/>
              <a:t>Перечисляются названия рассказов, сказок, глав, которые есть в книге, и указываются страницы, на которых можно найти начало каждого рассказа или главы.</a:t>
            </a:r>
          </a:p>
        </p:txBody>
      </p:sp>
      <p:pic>
        <p:nvPicPr>
          <p:cNvPr id="88071" name="Picture 7" descr="MCj04061840000[1]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2060575"/>
            <a:ext cx="4176713" cy="4392613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  <p:bldP spid="8806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0000" b="1">
                <a:solidFill>
                  <a:srgbClr val="FF0000"/>
                </a:solidFill>
                <a:latin typeface="Monotype Corsiva" pitchFamily="66" charset="0"/>
              </a:rPr>
              <a:t>ВОПРОСЫ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89138"/>
            <a:ext cx="8229600" cy="411480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ru-RU" b="1" dirty="0"/>
              <a:t>Для чего нужна </a:t>
            </a:r>
            <a:r>
              <a:rPr lang="ru-RU" b="1" dirty="0" smtClean="0"/>
              <a:t>обложка</a:t>
            </a:r>
            <a:r>
              <a:rPr lang="ru-RU" b="1" dirty="0"/>
              <a:t>?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b="1" dirty="0"/>
              <a:t>Как называется первый лист книги?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b="1" dirty="0"/>
              <a:t>О чем может рассказать титульный лист?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b="1" dirty="0"/>
              <a:t>Что можно узнать из оглавления?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b="1" dirty="0"/>
              <a:t>Что такое аннотация?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  <p:bldP spid="10649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6"/>
          <p:cNvGrpSpPr/>
          <p:nvPr/>
        </p:nvGrpSpPr>
        <p:grpSpPr>
          <a:xfrm>
            <a:off x="0" y="3500438"/>
            <a:ext cx="9144000" cy="71438"/>
            <a:chOff x="0" y="3429000"/>
            <a:chExt cx="9144000" cy="71438"/>
          </a:xfrm>
        </p:grpSpPr>
        <p:cxnSp>
          <p:nvCxnSpPr>
            <p:cNvPr id="66" name="Прямая соединительная линия 65"/>
            <p:cNvCxnSpPr/>
            <p:nvPr/>
          </p:nvCxnSpPr>
          <p:spPr>
            <a:xfrm>
              <a:off x="0" y="3429000"/>
              <a:ext cx="9144000" cy="158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Прямоугольник 66"/>
            <p:cNvSpPr/>
            <p:nvPr/>
          </p:nvSpPr>
          <p:spPr>
            <a:xfrm>
              <a:off x="71406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357158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642910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928662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1214414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1500166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1785918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2071670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2357422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2643174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2928926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3214678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3500430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3786182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4071934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4357686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4643438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4929190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5214942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5500694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5786446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6072198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Прямоугольник 88"/>
            <p:cNvSpPr/>
            <p:nvPr/>
          </p:nvSpPr>
          <p:spPr>
            <a:xfrm>
              <a:off x="6357950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6643702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6929454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Прямоугольник 91"/>
            <p:cNvSpPr/>
            <p:nvPr/>
          </p:nvSpPr>
          <p:spPr>
            <a:xfrm>
              <a:off x="7215206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Прямоугольник 92"/>
            <p:cNvSpPr/>
            <p:nvPr/>
          </p:nvSpPr>
          <p:spPr>
            <a:xfrm>
              <a:off x="7500958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Прямоугольник 93"/>
            <p:cNvSpPr/>
            <p:nvPr/>
          </p:nvSpPr>
          <p:spPr>
            <a:xfrm>
              <a:off x="7786710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Прямоугольник 94"/>
            <p:cNvSpPr/>
            <p:nvPr/>
          </p:nvSpPr>
          <p:spPr>
            <a:xfrm>
              <a:off x="8072462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8358214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8643966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Прямоугольник 97"/>
            <p:cNvSpPr/>
            <p:nvPr/>
          </p:nvSpPr>
          <p:spPr>
            <a:xfrm>
              <a:off x="8929718" y="3429000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" name="Рисунок 4" descr="f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72792" y="2381925"/>
            <a:ext cx="771529" cy="1047075"/>
          </a:xfrm>
          <a:prstGeom prst="rect">
            <a:avLst/>
          </a:prstGeom>
        </p:spPr>
      </p:pic>
      <p:pic>
        <p:nvPicPr>
          <p:cNvPr id="6" name="Рисунок 5" descr="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1358608" y="2504640"/>
            <a:ext cx="714382" cy="924360"/>
          </a:xfrm>
          <a:prstGeom prst="rect">
            <a:avLst/>
          </a:prstGeom>
        </p:spPr>
      </p:pic>
      <p:pic>
        <p:nvPicPr>
          <p:cNvPr id="8" name="Рисунок 7" descr="k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644494" y="2519472"/>
            <a:ext cx="642942" cy="909528"/>
          </a:xfrm>
          <a:prstGeom prst="rect">
            <a:avLst/>
          </a:prstGeom>
        </p:spPr>
      </p:pic>
      <p:pic>
        <p:nvPicPr>
          <p:cNvPr id="9" name="Рисунок 8" descr="y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287433" y="2592649"/>
            <a:ext cx="571507" cy="836351"/>
          </a:xfrm>
          <a:prstGeom prst="rect">
            <a:avLst/>
          </a:prstGeom>
        </p:spPr>
      </p:pic>
      <p:pic>
        <p:nvPicPr>
          <p:cNvPr id="10" name="Рисунок 9" descr="f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01552" y="2459484"/>
            <a:ext cx="714380" cy="969516"/>
          </a:xfrm>
          <a:prstGeom prst="rect">
            <a:avLst/>
          </a:prstGeom>
        </p:spPr>
      </p:pic>
      <p:pic>
        <p:nvPicPr>
          <p:cNvPr id="11" name="Рисунок 10" descr="o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858940" y="2620531"/>
            <a:ext cx="571504" cy="808469"/>
          </a:xfrm>
          <a:prstGeom prst="rect">
            <a:avLst/>
          </a:prstGeom>
        </p:spPr>
      </p:pic>
      <p:pic>
        <p:nvPicPr>
          <p:cNvPr id="13" name="Рисунок 12" descr="g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430444" y="2662665"/>
            <a:ext cx="571504" cy="766335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10715668" y="2428868"/>
            <a:ext cx="571504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Ф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2144428" y="2495810"/>
            <a:ext cx="571504" cy="5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0" b="1" dirty="0" smtClean="0">
                <a:solidFill>
                  <a:schemeClr val="bg2">
                    <a:lumMod val="50000"/>
                  </a:schemeClr>
                </a:solidFill>
              </a:rPr>
              <a:t>З</a:t>
            </a:r>
            <a:endParaRPr lang="ru-RU" sz="6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3287436" y="2567248"/>
            <a:ext cx="571504" cy="5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У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3858940" y="2567248"/>
            <a:ext cx="571504" cy="5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Л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4430444" y="2567248"/>
            <a:ext cx="571504" cy="5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0" b="1" dirty="0" smtClean="0">
                <a:solidFill>
                  <a:srgbClr val="92D050"/>
                </a:solidFill>
              </a:rPr>
              <a:t>Ь</a:t>
            </a:r>
            <a:endParaRPr lang="ru-RU" sz="6000" b="1" dirty="0">
              <a:solidFill>
                <a:srgbClr val="92D050"/>
              </a:solidFill>
            </a:endParaRPr>
          </a:p>
        </p:txBody>
      </p:sp>
      <p:pic>
        <p:nvPicPr>
          <p:cNvPr id="32" name="Рисунок 31" descr="spacer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502014" y="2325113"/>
            <a:ext cx="785818" cy="1103887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15644890" y="2500306"/>
            <a:ext cx="571504" cy="5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-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29" name="Джентельмены удачи(2).wav">
            <a:hlinkClick r:id="" action="ppaction://media"/>
          </p:cNvPr>
          <p:cNvPicPr>
            <a:picLocks noRot="1" noChangeAspect="1"/>
          </p:cNvPicPr>
          <p:nvPr>
            <a:wavAudioFile r:embed="rId1" name="Джентельмены удачи(2).wav"/>
          </p:nvPr>
        </p:nvPicPr>
        <p:blipFill>
          <a:blip r:embed="rId10" cstate="email"/>
          <a:stretch>
            <a:fillRect/>
          </a:stretch>
        </p:blipFill>
        <p:spPr>
          <a:xfrm>
            <a:off x="11215734" y="6858000"/>
            <a:ext cx="304800" cy="304800"/>
          </a:xfrm>
          <a:prstGeom prst="rect">
            <a:avLst/>
          </a:prstGeom>
        </p:spPr>
      </p:pic>
      <p:pic>
        <p:nvPicPr>
          <p:cNvPr id="100" name="Рисунок 99" descr="arg-train-eng-ltbl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9286908" y="2590543"/>
            <a:ext cx="1327556" cy="838457"/>
          </a:xfrm>
          <a:prstGeom prst="rect">
            <a:avLst/>
          </a:prstGeom>
        </p:spPr>
      </p:pic>
      <p:grpSp>
        <p:nvGrpSpPr>
          <p:cNvPr id="3" name="Группа 137"/>
          <p:cNvGrpSpPr/>
          <p:nvPr/>
        </p:nvGrpSpPr>
        <p:grpSpPr>
          <a:xfrm>
            <a:off x="-32" y="5214950"/>
            <a:ext cx="9144000" cy="71438"/>
            <a:chOff x="-32" y="5143512"/>
            <a:chExt cx="9144000" cy="71438"/>
          </a:xfrm>
        </p:grpSpPr>
        <p:cxnSp>
          <p:nvCxnSpPr>
            <p:cNvPr id="102" name="Прямая соединительная линия 101"/>
            <p:cNvCxnSpPr/>
            <p:nvPr/>
          </p:nvCxnSpPr>
          <p:spPr>
            <a:xfrm>
              <a:off x="-32" y="5143512"/>
              <a:ext cx="9144000" cy="158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Прямоугольник 102"/>
            <p:cNvSpPr/>
            <p:nvPr/>
          </p:nvSpPr>
          <p:spPr>
            <a:xfrm>
              <a:off x="71374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Прямоугольник 103"/>
            <p:cNvSpPr/>
            <p:nvPr/>
          </p:nvSpPr>
          <p:spPr>
            <a:xfrm>
              <a:off x="357126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Прямоугольник 104"/>
            <p:cNvSpPr/>
            <p:nvPr/>
          </p:nvSpPr>
          <p:spPr>
            <a:xfrm>
              <a:off x="642878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рямоугольник 105"/>
            <p:cNvSpPr/>
            <p:nvPr/>
          </p:nvSpPr>
          <p:spPr>
            <a:xfrm>
              <a:off x="928630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1214382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Прямоугольник 107"/>
            <p:cNvSpPr/>
            <p:nvPr/>
          </p:nvSpPr>
          <p:spPr>
            <a:xfrm>
              <a:off x="1500134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Прямоугольник 108"/>
            <p:cNvSpPr/>
            <p:nvPr/>
          </p:nvSpPr>
          <p:spPr>
            <a:xfrm>
              <a:off x="1785886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Прямоугольник 109"/>
            <p:cNvSpPr/>
            <p:nvPr/>
          </p:nvSpPr>
          <p:spPr>
            <a:xfrm>
              <a:off x="2071638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Прямоугольник 110"/>
            <p:cNvSpPr/>
            <p:nvPr/>
          </p:nvSpPr>
          <p:spPr>
            <a:xfrm>
              <a:off x="2357390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рямоугольник 111"/>
            <p:cNvSpPr/>
            <p:nvPr/>
          </p:nvSpPr>
          <p:spPr>
            <a:xfrm>
              <a:off x="2643142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Прямоугольник 112"/>
            <p:cNvSpPr/>
            <p:nvPr/>
          </p:nvSpPr>
          <p:spPr>
            <a:xfrm>
              <a:off x="2928894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рямоугольник 113"/>
            <p:cNvSpPr/>
            <p:nvPr/>
          </p:nvSpPr>
          <p:spPr>
            <a:xfrm>
              <a:off x="3214646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Прямоугольник 114"/>
            <p:cNvSpPr/>
            <p:nvPr/>
          </p:nvSpPr>
          <p:spPr>
            <a:xfrm>
              <a:off x="3500398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Прямоугольник 115"/>
            <p:cNvSpPr/>
            <p:nvPr/>
          </p:nvSpPr>
          <p:spPr>
            <a:xfrm>
              <a:off x="3786150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4071902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4357654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4643406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4929158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5214910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5500662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Прямоугольник 122"/>
            <p:cNvSpPr/>
            <p:nvPr/>
          </p:nvSpPr>
          <p:spPr>
            <a:xfrm>
              <a:off x="5786414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Прямоугольник 123"/>
            <p:cNvSpPr/>
            <p:nvPr/>
          </p:nvSpPr>
          <p:spPr>
            <a:xfrm>
              <a:off x="6072166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Прямоугольник 124"/>
            <p:cNvSpPr/>
            <p:nvPr/>
          </p:nvSpPr>
          <p:spPr>
            <a:xfrm>
              <a:off x="6357918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Прямоугольник 125"/>
            <p:cNvSpPr/>
            <p:nvPr/>
          </p:nvSpPr>
          <p:spPr>
            <a:xfrm>
              <a:off x="6643670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Прямоугольник 126"/>
            <p:cNvSpPr/>
            <p:nvPr/>
          </p:nvSpPr>
          <p:spPr>
            <a:xfrm>
              <a:off x="6929422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рямоугольник 127"/>
            <p:cNvSpPr/>
            <p:nvPr/>
          </p:nvSpPr>
          <p:spPr>
            <a:xfrm>
              <a:off x="7215174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рямоугольник 128"/>
            <p:cNvSpPr/>
            <p:nvPr/>
          </p:nvSpPr>
          <p:spPr>
            <a:xfrm>
              <a:off x="7500926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рямоугольник 129"/>
            <p:cNvSpPr/>
            <p:nvPr/>
          </p:nvSpPr>
          <p:spPr>
            <a:xfrm>
              <a:off x="7786678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Прямоугольник 130"/>
            <p:cNvSpPr/>
            <p:nvPr/>
          </p:nvSpPr>
          <p:spPr>
            <a:xfrm>
              <a:off x="8072430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Прямоугольник 131"/>
            <p:cNvSpPr/>
            <p:nvPr/>
          </p:nvSpPr>
          <p:spPr>
            <a:xfrm>
              <a:off x="8358182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Прямоугольник 132"/>
            <p:cNvSpPr/>
            <p:nvPr/>
          </p:nvSpPr>
          <p:spPr>
            <a:xfrm>
              <a:off x="8643934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Прямоугольник 133"/>
            <p:cNvSpPr/>
            <p:nvPr/>
          </p:nvSpPr>
          <p:spPr>
            <a:xfrm>
              <a:off x="8929686" y="5143512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4" name="Рисунок 13" descr="t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5001948" y="2606592"/>
            <a:ext cx="571504" cy="822408"/>
          </a:xfrm>
          <a:prstGeom prst="rect">
            <a:avLst/>
          </a:prstGeom>
        </p:spPr>
      </p:pic>
      <p:pic>
        <p:nvPicPr>
          <p:cNvPr id="16" name="Рисунок 15" descr="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1287172" y="4233682"/>
            <a:ext cx="714382" cy="924360"/>
          </a:xfrm>
          <a:prstGeom prst="rect">
            <a:avLst/>
          </a:prstGeom>
        </p:spPr>
      </p:pic>
      <p:pic>
        <p:nvPicPr>
          <p:cNvPr id="17" name="Рисунок 16" descr="h.gif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1930114" y="4310315"/>
            <a:ext cx="574730" cy="847727"/>
          </a:xfrm>
          <a:prstGeom prst="rect">
            <a:avLst/>
          </a:prstGeom>
        </p:spPr>
      </p:pic>
      <p:pic>
        <p:nvPicPr>
          <p:cNvPr id="18" name="Рисунок 17" descr="y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01618" y="4321691"/>
            <a:ext cx="571507" cy="836351"/>
          </a:xfrm>
          <a:prstGeom prst="rect">
            <a:avLst/>
          </a:prstGeom>
        </p:spPr>
      </p:pic>
      <p:pic>
        <p:nvPicPr>
          <p:cNvPr id="19" name="Рисунок 18" descr="t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3073122" y="4335634"/>
            <a:ext cx="571504" cy="822408"/>
          </a:xfrm>
          <a:prstGeom prst="rect">
            <a:avLst/>
          </a:prstGeom>
        </p:spPr>
      </p:pic>
      <p:pic>
        <p:nvPicPr>
          <p:cNvPr id="20" name="Рисунок 19" descr="k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644626" y="4248514"/>
            <a:ext cx="642942" cy="909528"/>
          </a:xfrm>
          <a:prstGeom prst="rect">
            <a:avLst/>
          </a:prstGeom>
        </p:spPr>
      </p:pic>
      <p:pic>
        <p:nvPicPr>
          <p:cNvPr id="21" name="Рисунок 20" descr="m.gif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0572792" y="4201357"/>
            <a:ext cx="676277" cy="956685"/>
          </a:xfrm>
          <a:prstGeom prst="rect">
            <a:avLst/>
          </a:prstGeom>
        </p:spPr>
      </p:pic>
      <p:pic>
        <p:nvPicPr>
          <p:cNvPr id="22" name="Рисунок 21" descr="a.g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4287568" y="4248831"/>
            <a:ext cx="714380" cy="909211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12573056" y="4281760"/>
            <a:ext cx="571504" cy="647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У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99" name="Рисунок 98" descr="sm.gif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5001948" y="4286256"/>
            <a:ext cx="857256" cy="871786"/>
          </a:xfrm>
          <a:prstGeom prst="rect">
            <a:avLst/>
          </a:prstGeom>
        </p:spPr>
      </p:pic>
      <p:pic>
        <p:nvPicPr>
          <p:cNvPr id="101" name="Рисунок 100" descr="arg-train-eng-ltbl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9286908" y="4319585"/>
            <a:ext cx="1327556" cy="83845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12" dur="16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14" dur="16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16" dur="16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18" dur="16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20" dur="16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22" dur="16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24" dur="1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26" dur="16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28" dur="16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30" dur="16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32" dur="16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34" dur="16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36" dur="16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38" dur="16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40" dur="16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96077 0 " pathEditMode="relative" ptsTypes="AA">
                                      <p:cBhvr>
                                        <p:cTn id="42" dur="16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7414 0 " pathEditMode="relative" ptsTypes="AA">
                                      <p:cBhvr>
                                        <p:cTn id="44" dur="1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7414 0 " pathEditMode="relative" ptsTypes="AA">
                                      <p:cBhvr>
                                        <p:cTn id="46" dur="1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0 0 L -0.87414 0 " pathEditMode="relative" ptsTypes="AA">
                                      <p:cBhvr>
                                        <p:cTn id="48" dur="12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7414 0 " pathEditMode="relative" ptsTypes="AA">
                                      <p:cBhvr>
                                        <p:cTn id="50" dur="1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7414 0 " pathEditMode="relative" ptsTypes="AA">
                                      <p:cBhvr>
                                        <p:cTn id="52" dur="1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7414 0 " pathEditMode="relative" ptsTypes="AA">
                                      <p:cBhvr>
                                        <p:cTn id="54" dur="1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7414 0 " pathEditMode="relative" ptsTypes="AA">
                                      <p:cBhvr>
                                        <p:cTn id="56" dur="1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7414 0 " pathEditMode="relative" ptsTypes="AA">
                                      <p:cBhvr>
                                        <p:cTn id="58" dur="1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7414 0 " pathEditMode="relative" ptsTypes="AA">
                                      <p:cBhvr>
                                        <p:cTn id="60" dur="1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0 0 L -0.87414 0 " pathEditMode="relative" ptsTypes="AA">
                                      <p:cBhvr>
                                        <p:cTn id="62" dur="129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0" showWhenStopped="0">
                <p:cTn id="6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33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7145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229600" cy="4554551"/>
          </a:xfrm>
        </p:spPr>
        <p:txBody>
          <a:bodyPr/>
          <a:lstStyle/>
          <a:p>
            <a:r>
              <a:rPr lang="ru-RU" dirty="0" smtClean="0"/>
              <a:t>Расскажите о выбранной книге по плану :</a:t>
            </a:r>
          </a:p>
          <a:p>
            <a:r>
              <a:rPr lang="ru-RU" dirty="0" smtClean="0"/>
              <a:t>автор;</a:t>
            </a:r>
          </a:p>
          <a:p>
            <a:r>
              <a:rPr lang="ru-RU" dirty="0" smtClean="0"/>
              <a:t>заглавие книги;</a:t>
            </a:r>
          </a:p>
          <a:p>
            <a:r>
              <a:rPr lang="ru-RU" dirty="0" smtClean="0"/>
              <a:t> выходные данные(год издания, город издания);</a:t>
            </a:r>
          </a:p>
          <a:p>
            <a:r>
              <a:rPr lang="ru-RU" dirty="0" smtClean="0"/>
              <a:t>основное содержание;</a:t>
            </a:r>
          </a:p>
          <a:p>
            <a:r>
              <a:rPr lang="ru-RU" dirty="0" smtClean="0"/>
              <a:t>чем тебя привлекла эта книга.</a:t>
            </a:r>
          </a:p>
          <a:p>
            <a:pPr algn="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14290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</a:rPr>
              <a:t>Работа в группе. </a:t>
            </a:r>
            <a:endParaRPr lang="ru-RU" sz="8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фотки\Изображение 079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l="19608" t="51418" r="33333" b="20066"/>
          <a:stretch>
            <a:fillRect/>
          </a:stretch>
        </p:blipFill>
        <p:spPr bwMode="auto">
          <a:xfrm rot="5400000">
            <a:off x="152400" y="1600200"/>
            <a:ext cx="3657600" cy="3048000"/>
          </a:xfrm>
          <a:prstGeom prst="rect">
            <a:avLst/>
          </a:prstGeom>
          <a:noFill/>
        </p:spPr>
      </p:pic>
      <p:pic>
        <p:nvPicPr>
          <p:cNvPr id="1026" name="Picture 2" descr="C:\Documents and Settings\Семья\Мои документы\Мои рисунки\01.01.2005(2)\DSC00366.JPG"/>
          <p:cNvPicPr>
            <a:picLocks noChangeAspect="1" noChangeArrowheads="1"/>
          </p:cNvPicPr>
          <p:nvPr/>
        </p:nvPicPr>
        <p:blipFill>
          <a:blip r:embed="rId3" cstate="print"/>
          <a:srcRect l="3857"/>
          <a:stretch>
            <a:fillRect/>
          </a:stretch>
        </p:blipFill>
        <p:spPr bwMode="auto">
          <a:xfrm rot="5400000">
            <a:off x="-877359" y="1410759"/>
            <a:ext cx="5698068" cy="33337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14800" y="609600"/>
            <a:ext cx="44335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Любите книгу – источник знания.</a:t>
            </a:r>
            <a:endParaRPr lang="ru-RU" sz="400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10000" y="2286000"/>
            <a:ext cx="529689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Всем хорошим во мне </a:t>
            </a:r>
          </a:p>
          <a:p>
            <a:pPr algn="ctr"/>
            <a:r>
              <a:rPr lang="ru-RU" sz="400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 обязан книгам…</a:t>
            </a:r>
            <a:endParaRPr lang="ru-RU" sz="400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6296" y="3886200"/>
            <a:ext cx="296632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Максим Горький </a:t>
            </a:r>
            <a:endParaRPr lang="ru-RU" sz="280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90600" y="6019800"/>
            <a:ext cx="220765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(1868 – 1936)</a:t>
            </a:r>
            <a:endParaRPr lang="ru-RU" sz="28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5572164" cy="746125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Речевая разминка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928662" y="2285992"/>
            <a:ext cx="7358082" cy="4338646"/>
          </a:xfrm>
        </p:spPr>
        <p:txBody>
          <a:bodyPr/>
          <a:lstStyle/>
          <a:p>
            <a:pPr marL="360000" lvl="1" algn="ctr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а	   о     у     </a:t>
            </a:r>
            <a:r>
              <a:rPr lang="ru-RU" sz="6000" b="1" dirty="0" err="1" smtClean="0">
                <a:solidFill>
                  <a:srgbClr val="002060"/>
                </a:solidFill>
              </a:rPr>
              <a:t>ы</a:t>
            </a:r>
            <a:r>
              <a:rPr lang="ru-RU" sz="6000" b="1" dirty="0" smtClean="0">
                <a:solidFill>
                  <a:srgbClr val="002060"/>
                </a:solidFill>
              </a:rPr>
              <a:t>     и</a:t>
            </a:r>
          </a:p>
          <a:p>
            <a:pPr marL="360000" lvl="1" algn="ctr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а – а – а – </a:t>
            </a:r>
            <a:r>
              <a:rPr lang="ru-RU" sz="6000" b="1" dirty="0" err="1" smtClean="0">
                <a:solidFill>
                  <a:srgbClr val="002060"/>
                </a:solidFill>
              </a:rPr>
              <a:t>а</a:t>
            </a:r>
            <a:r>
              <a:rPr lang="ru-RU" sz="6000" b="1" dirty="0" smtClean="0">
                <a:solidFill>
                  <a:srgbClr val="002060"/>
                </a:solidFill>
              </a:rPr>
              <a:t> – </a:t>
            </a:r>
            <a:r>
              <a:rPr lang="ru-RU" sz="6000" b="1" dirty="0" err="1" smtClean="0">
                <a:solidFill>
                  <a:srgbClr val="002060"/>
                </a:solidFill>
              </a:rPr>
              <a:t>а</a:t>
            </a:r>
            <a:r>
              <a:rPr lang="ru-RU" sz="6000" b="1" dirty="0" smtClean="0">
                <a:solidFill>
                  <a:srgbClr val="002060"/>
                </a:solidFill>
              </a:rPr>
              <a:t> – </a:t>
            </a:r>
            <a:r>
              <a:rPr lang="ru-RU" sz="6000" b="1" dirty="0" err="1" smtClean="0">
                <a:solidFill>
                  <a:srgbClr val="002060"/>
                </a:solidFill>
              </a:rPr>
              <a:t>а</a:t>
            </a:r>
            <a:r>
              <a:rPr lang="ru-RU" sz="6000" b="1" dirty="0" smtClean="0">
                <a:solidFill>
                  <a:srgbClr val="002060"/>
                </a:solidFill>
              </a:rPr>
              <a:t> </a:t>
            </a:r>
          </a:p>
          <a:p>
            <a:pPr marL="360000" lvl="1" algn="ctr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э – </a:t>
            </a:r>
            <a:r>
              <a:rPr lang="ru-RU" sz="6000" b="1" dirty="0" err="1" smtClean="0">
                <a:solidFill>
                  <a:srgbClr val="002060"/>
                </a:solidFill>
              </a:rPr>
              <a:t>э</a:t>
            </a:r>
            <a:r>
              <a:rPr lang="ru-RU" sz="6000" b="1" dirty="0" smtClean="0">
                <a:solidFill>
                  <a:srgbClr val="002060"/>
                </a:solidFill>
              </a:rPr>
              <a:t> – </a:t>
            </a:r>
            <a:r>
              <a:rPr lang="ru-RU" sz="6000" b="1" dirty="0" err="1" smtClean="0">
                <a:solidFill>
                  <a:srgbClr val="002060"/>
                </a:solidFill>
              </a:rPr>
              <a:t>э</a:t>
            </a:r>
            <a:r>
              <a:rPr lang="ru-RU" sz="6000" b="1" dirty="0" smtClean="0">
                <a:solidFill>
                  <a:srgbClr val="002060"/>
                </a:solidFill>
              </a:rPr>
              <a:t> – </a:t>
            </a:r>
            <a:r>
              <a:rPr lang="ru-RU" sz="6000" b="1" dirty="0" err="1" smtClean="0">
                <a:solidFill>
                  <a:srgbClr val="002060"/>
                </a:solidFill>
              </a:rPr>
              <a:t>э</a:t>
            </a:r>
            <a:r>
              <a:rPr lang="ru-RU" sz="6000" b="1" dirty="0" smtClean="0">
                <a:solidFill>
                  <a:srgbClr val="002060"/>
                </a:solidFill>
              </a:rPr>
              <a:t> – </a:t>
            </a:r>
            <a:r>
              <a:rPr lang="ru-RU" sz="6000" b="1" dirty="0" err="1" smtClean="0">
                <a:solidFill>
                  <a:srgbClr val="002060"/>
                </a:solidFill>
              </a:rPr>
              <a:t>э</a:t>
            </a:r>
            <a:r>
              <a:rPr lang="ru-RU" sz="6000" b="1" dirty="0" smtClean="0">
                <a:solidFill>
                  <a:srgbClr val="002060"/>
                </a:solidFill>
              </a:rPr>
              <a:t> – </a:t>
            </a:r>
            <a:r>
              <a:rPr lang="ru-RU" sz="6000" b="1" dirty="0" err="1" smtClean="0">
                <a:solidFill>
                  <a:srgbClr val="002060"/>
                </a:solidFill>
              </a:rPr>
              <a:t>э</a:t>
            </a:r>
            <a:endParaRPr lang="ru-RU" sz="6000" b="1" dirty="0" smtClean="0">
              <a:solidFill>
                <a:srgbClr val="002060"/>
              </a:solidFill>
            </a:endParaRPr>
          </a:p>
          <a:p>
            <a:pPr marL="360000" lvl="1" algn="ctr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у – </a:t>
            </a:r>
            <a:r>
              <a:rPr lang="ru-RU" sz="6000" b="1" dirty="0" err="1" smtClean="0">
                <a:solidFill>
                  <a:srgbClr val="002060"/>
                </a:solidFill>
              </a:rPr>
              <a:t>у</a:t>
            </a:r>
            <a:r>
              <a:rPr lang="ru-RU" sz="6000" b="1" dirty="0" smtClean="0">
                <a:solidFill>
                  <a:srgbClr val="002060"/>
                </a:solidFill>
              </a:rPr>
              <a:t> – </a:t>
            </a:r>
            <a:r>
              <a:rPr lang="ru-RU" sz="6000" b="1" dirty="0" err="1" smtClean="0">
                <a:solidFill>
                  <a:srgbClr val="002060"/>
                </a:solidFill>
              </a:rPr>
              <a:t>у</a:t>
            </a:r>
            <a:r>
              <a:rPr lang="ru-RU" sz="6000" b="1" dirty="0" smtClean="0">
                <a:solidFill>
                  <a:srgbClr val="002060"/>
                </a:solidFill>
              </a:rPr>
              <a:t> – </a:t>
            </a:r>
            <a:r>
              <a:rPr lang="ru-RU" sz="6000" b="1" dirty="0" err="1" smtClean="0">
                <a:solidFill>
                  <a:srgbClr val="002060"/>
                </a:solidFill>
              </a:rPr>
              <a:t>у</a:t>
            </a:r>
            <a:r>
              <a:rPr lang="ru-RU" sz="6000" b="1" dirty="0" smtClean="0">
                <a:solidFill>
                  <a:srgbClr val="002060"/>
                </a:solidFill>
              </a:rPr>
              <a:t> – </a:t>
            </a:r>
            <a:r>
              <a:rPr lang="ru-RU" sz="6000" b="1" dirty="0" err="1" smtClean="0">
                <a:solidFill>
                  <a:srgbClr val="002060"/>
                </a:solidFill>
              </a:rPr>
              <a:t>у</a:t>
            </a:r>
            <a:r>
              <a:rPr lang="ru-RU" sz="6000" b="1" dirty="0" smtClean="0">
                <a:solidFill>
                  <a:srgbClr val="002060"/>
                </a:solidFill>
              </a:rPr>
              <a:t> – </a:t>
            </a:r>
            <a:r>
              <a:rPr lang="ru-RU" sz="6000" b="1" dirty="0" err="1" smtClean="0">
                <a:solidFill>
                  <a:srgbClr val="002060"/>
                </a:solidFill>
              </a:rPr>
              <a:t>у</a:t>
            </a:r>
            <a:r>
              <a:rPr lang="ru-RU" sz="6000" b="1" dirty="0" smtClean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158" y="1428736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Прочитайте, изменяя темп и интонацию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0" y="3929066"/>
            <a:ext cx="9144000" cy="71438"/>
            <a:chOff x="0" y="2786058"/>
            <a:chExt cx="9144000" cy="71438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0" y="2786058"/>
              <a:ext cx="9144000" cy="158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Прямоугольник 31"/>
            <p:cNvSpPr/>
            <p:nvPr/>
          </p:nvSpPr>
          <p:spPr>
            <a:xfrm>
              <a:off x="71406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357158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42910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928662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1214414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500166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785918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071670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2357422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2643174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2928926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3214678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3500430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3786182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4071934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4357686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4643438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4929190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5214942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5500694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5786446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6072198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6357950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6643702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6929454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7215206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7500958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7786710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8072462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8358214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8643966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8929718" y="2786058"/>
              <a:ext cx="14287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" name="Рисунок 3" descr="http.animo2.ucoz.ru1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358345" y="4786322"/>
            <a:ext cx="1963495" cy="1852616"/>
          </a:xfrm>
          <a:prstGeom prst="rect">
            <a:avLst/>
          </a:prstGeom>
        </p:spPr>
      </p:pic>
      <p:pic>
        <p:nvPicPr>
          <p:cNvPr id="5" name="Рисунок 4" descr="дырявый ботинок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0858544" y="5429264"/>
            <a:ext cx="1538306" cy="857250"/>
          </a:xfrm>
          <a:prstGeom prst="rect">
            <a:avLst/>
          </a:prstGeom>
        </p:spPr>
      </p:pic>
      <p:pic>
        <p:nvPicPr>
          <p:cNvPr id="7" name="Рисунок 6" descr="sharik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6858000"/>
            <a:ext cx="1857388" cy="2419492"/>
          </a:xfrm>
          <a:prstGeom prst="rect">
            <a:avLst/>
          </a:prstGeom>
        </p:spPr>
      </p:pic>
      <p:pic>
        <p:nvPicPr>
          <p:cNvPr id="8" name="Рисунок 7" descr="Птица летит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-3414469" y="214290"/>
            <a:ext cx="2842068" cy="1928826"/>
          </a:xfrm>
          <a:prstGeom prst="rect">
            <a:avLst/>
          </a:prstGeom>
        </p:spPr>
      </p:pic>
      <p:pic>
        <p:nvPicPr>
          <p:cNvPr id="9" name="Рисунок 8" descr="http.animo2.ucoz.ru14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8152838" y="-1367430"/>
            <a:ext cx="1358493" cy="1376368"/>
          </a:xfrm>
          <a:prstGeom prst="rect">
            <a:avLst/>
          </a:prstGeom>
        </p:spPr>
      </p:pic>
      <p:pic>
        <p:nvPicPr>
          <p:cNvPr id="13" name="Рисунок 12" descr="http.animo2.ucoz.ru129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00496" y="3714752"/>
            <a:ext cx="2000264" cy="2510970"/>
          </a:xfrm>
          <a:prstGeom prst="rect">
            <a:avLst/>
          </a:prstGeom>
        </p:spPr>
      </p:pic>
      <p:pic>
        <p:nvPicPr>
          <p:cNvPr id="14" name="Рисунок 13" descr="http.animo2.ucoz.ru30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14678" y="-500090"/>
            <a:ext cx="3569986" cy="2071702"/>
          </a:xfrm>
          <a:prstGeom prst="rect">
            <a:avLst/>
          </a:prstGeom>
        </p:spPr>
      </p:pic>
      <p:pic>
        <p:nvPicPr>
          <p:cNvPr id="21" name="Рисунок 20" descr="muzika-101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358082" y="285728"/>
            <a:ext cx="1240285" cy="1214446"/>
          </a:xfrm>
          <a:prstGeom prst="rect">
            <a:avLst/>
          </a:prstGeom>
        </p:spPr>
      </p:pic>
      <p:pic>
        <p:nvPicPr>
          <p:cNvPr id="22" name="Рисунок 21" descr="muzika-401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5429264"/>
            <a:ext cx="1906502" cy="1000132"/>
          </a:xfrm>
          <a:prstGeom prst="rect">
            <a:avLst/>
          </a:prstGeom>
        </p:spPr>
      </p:pic>
      <p:pic>
        <p:nvPicPr>
          <p:cNvPr id="23" name="Рисунок 22" descr="muzika-532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7215206" y="4993044"/>
            <a:ext cx="1500198" cy="1436352"/>
          </a:xfrm>
          <a:prstGeom prst="rect">
            <a:avLst/>
          </a:prstGeom>
        </p:spPr>
      </p:pic>
      <p:pic>
        <p:nvPicPr>
          <p:cNvPr id="25" name="Рисунок 24" descr="muzika-163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57158" y="214290"/>
            <a:ext cx="1945351" cy="1181106"/>
          </a:xfrm>
          <a:prstGeom prst="rect">
            <a:avLst/>
          </a:prstGeom>
        </p:spPr>
      </p:pic>
      <p:pic>
        <p:nvPicPr>
          <p:cNvPr id="26" name="Рисунок 25" descr="http.animo2.ucoz.ru49.gif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9215470" y="2558241"/>
            <a:ext cx="2286015" cy="1362077"/>
          </a:xfrm>
          <a:prstGeom prst="rect">
            <a:avLst/>
          </a:prstGeom>
        </p:spPr>
      </p:pic>
      <p:pic>
        <p:nvPicPr>
          <p:cNvPr id="31" name="Рисунок 30" descr="http.animo2.ucoz.ru102.gif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500166" y="2571744"/>
            <a:ext cx="2286016" cy="2286016"/>
          </a:xfrm>
          <a:prstGeom prst="rect">
            <a:avLst/>
          </a:prstGeom>
        </p:spPr>
      </p:pic>
      <p:sp>
        <p:nvSpPr>
          <p:cNvPr id="42" name="Овал 41"/>
          <p:cNvSpPr/>
          <p:nvPr/>
        </p:nvSpPr>
        <p:spPr>
          <a:xfrm>
            <a:off x="15716328" y="1643050"/>
            <a:ext cx="214314" cy="214314"/>
          </a:xfrm>
          <a:prstGeom prst="ellipse">
            <a:avLst/>
          </a:prstGeom>
          <a:solidFill>
            <a:srgbClr val="FF0000"/>
          </a:solidFill>
          <a:effectLst>
            <a:innerShdw blurRad="1143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16073518" y="1714488"/>
            <a:ext cx="214314" cy="214314"/>
          </a:xfrm>
          <a:prstGeom prst="ellipse">
            <a:avLst/>
          </a:prstGeom>
          <a:solidFill>
            <a:srgbClr val="C00000"/>
          </a:solidFill>
          <a:effectLst>
            <a:innerShdw blurRad="1143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Рисунок 45" descr="spacer.g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1501486" y="2299356"/>
            <a:ext cx="1700492" cy="1620962"/>
          </a:xfrm>
          <a:prstGeom prst="rect">
            <a:avLst/>
          </a:prstGeom>
        </p:spPr>
      </p:pic>
      <p:pic>
        <p:nvPicPr>
          <p:cNvPr id="47" name="Рисунок 46" descr="spacer.g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3215998" y="2285992"/>
            <a:ext cx="1714512" cy="1634326"/>
          </a:xfrm>
          <a:prstGeom prst="rect">
            <a:avLst/>
          </a:prstGeom>
        </p:spPr>
      </p:pic>
      <p:pic>
        <p:nvPicPr>
          <p:cNvPr id="48" name="Рисунок 47" descr="spacer.g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4930510" y="2285992"/>
            <a:ext cx="1714512" cy="1634326"/>
          </a:xfrm>
          <a:prstGeom prst="rect">
            <a:avLst/>
          </a:prstGeom>
        </p:spPr>
      </p:pic>
      <p:pic>
        <p:nvPicPr>
          <p:cNvPr id="49" name="Рисунок 48" descr="muzikaa-432.gif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6215074" y="928670"/>
            <a:ext cx="2214578" cy="2711176"/>
          </a:xfrm>
          <a:prstGeom prst="rect">
            <a:avLst/>
          </a:prstGeom>
        </p:spPr>
      </p:pic>
      <p:pic>
        <p:nvPicPr>
          <p:cNvPr id="50" name="Рисунок 49" descr="http.animo2.ucoz.ru45.gif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928662" y="1000108"/>
            <a:ext cx="2357454" cy="2214578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500034" y="2143116"/>
            <a:ext cx="8286808" cy="199492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Ребята!</a:t>
            </a:r>
          </a:p>
          <a:p>
            <a:pPr algn="ctr"/>
            <a:r>
              <a:rPr lang="ru-RU" sz="5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Берегите зрение!</a:t>
            </a:r>
            <a:endParaRPr lang="ru-RU" sz="5400" b="1" cap="all" dirty="0">
              <a:ln w="0"/>
              <a:solidFill>
                <a:schemeClr val="accent6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4" name="Рисунок 73" descr="arg-caboose-big.gif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6645023" y="2397274"/>
            <a:ext cx="1500198" cy="1523044"/>
          </a:xfrm>
          <a:prstGeom prst="rect">
            <a:avLst/>
          </a:prstGeom>
        </p:spPr>
      </p:pic>
      <p:pic>
        <p:nvPicPr>
          <p:cNvPr id="75" name="Рисунок 74" descr="b_.gif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1644362" y="1900238"/>
            <a:ext cx="1447800" cy="1600200"/>
          </a:xfrm>
          <a:prstGeom prst="rect">
            <a:avLst/>
          </a:prstGeom>
        </p:spPr>
      </p:pic>
      <p:pic>
        <p:nvPicPr>
          <p:cNvPr id="76" name="Рисунок 75" descr="c_.gif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3287436" y="2214554"/>
            <a:ext cx="1733550" cy="1266825"/>
          </a:xfrm>
          <a:prstGeom prst="rect">
            <a:avLst/>
          </a:prstGeom>
        </p:spPr>
      </p:pic>
      <p:pic>
        <p:nvPicPr>
          <p:cNvPr id="77" name="Рисунок 76" descr="e_.gif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15144824" y="1928802"/>
            <a:ext cx="1495425" cy="15716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-1.26076 -0.00741 " pathEditMode="relative" rAng="0" ptsTypes="AA">
                                      <p:cBhvr>
                                        <p:cTn id="6" dur="4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" y="-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7309 0.00277 L -1.37795 0.00277 " pathEditMode="relative" rAng="0" ptsTypes="AA">
                                      <p:cBhvr>
                                        <p:cTn id="8" dur="4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900"/>
                            </p:stCondLst>
                            <p:childTnLst>
                              <p:par>
                                <p:cTn id="10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11111E-6 L -0.01059 -1.36945 " pathEditMode="relative" rAng="0" ptsTypes="AA">
                                      <p:cBhvr>
                                        <p:cTn id="11" dur="3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200"/>
                            </p:stCondLst>
                            <p:childTnLst>
                              <p:par>
                                <p:cTn id="13" presetID="56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468 0.00208 L 1.35451 -0.09468 " pathEditMode="relative" rAng="0" ptsTypes="AA">
                                      <p:cBhvr>
                                        <p:cTn id="14" dur="3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900"/>
                            </p:stCondLst>
                            <p:childTnLst>
                              <p:par>
                                <p:cTn id="16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59259E-6 L -0.14583 0.99166 L -0.3875 0.23055 L -0.51997 0.84606 L -0.71163 0.35717 L -0.86997 0.77384 L -1.08247 0.40162 " pathEditMode="relative" rAng="0" ptsTypes="AAAAAAA">
                                      <p:cBhvr>
                                        <p:cTn id="17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" y="49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4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9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9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6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3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0"/>
                            </p:stCondLst>
                            <p:childTnLst>
                              <p:par>
                                <p:cTn id="51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40741E-7 L 0.02413 1.11505 " pathEditMode="relative" rAng="0" ptsTypes="AA">
                                      <p:cBhvr>
                                        <p:cTn id="52" dur="3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55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3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880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93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8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300"/>
                            </p:stCondLst>
                            <p:childTnLst>
                              <p:par>
                                <p:cTn id="81" presetID="63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5E-6 -1.11111E-6 L 0.71702 -0.00579 " pathEditMode="relative" rAng="0" ptsTypes="AA">
                                      <p:cBhvr>
                                        <p:cTn id="82" dur="2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" y="-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61111E-6 -4.07407E-6 L 0.02361 0.70348 " pathEditMode="relative" rAng="0" ptsTypes="AA">
                                      <p:cBhvr>
                                        <p:cTn id="84" dur="2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35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5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.025 0.00093 L -0.71615 0.02523 " pathEditMode="relative" rAng="0" ptsTypes="AA">
                                      <p:cBhvr>
                                        <p:cTn id="8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1" y="12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.0507 -0.00672 L 0.07639 -0.74931 " pathEditMode="relative" rAng="0" ptsTypes="AA">
                                      <p:cBhvr>
                                        <p:cTn id="88" dur="2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3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5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6100"/>
                            </p:stCondLst>
                            <p:childTnLst>
                              <p:par>
                                <p:cTn id="108" presetID="20" presetClass="pat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99 -0.22963 C -0.10399 -0.31736 -0.03298 -0.3882 0.05434 -0.3882 L 0.42205 -0.3882 C 0.50938 -0.3882 0.58108 -0.31736 0.58108 -0.22963 L 0.58108 0.13194 C 0.58108 0.2199 0.50938 0.29444 0.42205 0.29444 L 0.05434 0.29444 C -0.03298 0.29444 -0.10399 0.2199 -0.10399 0.13194 Z " pathEditMode="relative" rAng="0" ptsTypes="fFfFfFff">
                                      <p:cBhvr>
                                        <p:cTn id="109" dur="4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" y="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4900"/>
                            </p:stCondLst>
                            <p:childTnLst>
                              <p:par>
                                <p:cTn id="1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5900"/>
                            </p:stCondLst>
                            <p:childTnLst>
                              <p:par>
                                <p:cTn id="1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L -2.1026 0 " pathEditMode="relative" ptsTypes="AA">
                                      <p:cBhvr>
                                        <p:cTn id="119" dur="13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0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L -2.1026 0 " pathEditMode="relative" ptsTypes="AA">
                                      <p:cBhvr>
                                        <p:cTn id="121" dur="13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L -2.1026 0 " pathEditMode="relative" ptsTypes="AA">
                                      <p:cBhvr>
                                        <p:cTn id="123" dur="13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L -2.1026 0 " pathEditMode="relative" ptsTypes="AA">
                                      <p:cBhvr>
                                        <p:cTn id="125" dur="13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L -2.1026 0 " pathEditMode="relative" ptsTypes="AA">
                                      <p:cBhvr>
                                        <p:cTn id="127" dur="13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L -2.1026 0 " pathEditMode="relative" ptsTypes="AA">
                                      <p:cBhvr>
                                        <p:cTn id="129" dur="13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L -2.1026 0 " pathEditMode="relative" ptsTypes="AA">
                                      <p:cBhvr>
                                        <p:cTn id="131" dur="13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L -2.1026 0 " pathEditMode="relative" ptsTypes="AA">
                                      <p:cBhvr>
                                        <p:cTn id="133" dur="132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L -2.1026 0 " pathEditMode="relative" ptsTypes="AA">
                                      <p:cBhvr>
                                        <p:cTn id="135" dur="132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L -2.1026 0 " pathEditMode="relative" ptsTypes="AA">
                                      <p:cBhvr>
                                        <p:cTn id="137" dur="132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53" presetClass="entr" presetSubtype="0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507413" cy="633413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</a:rPr>
              <a:t>Работа в группе. Собери пословицу.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25"/>
            <a:ext cx="9001156" cy="45259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Золото добывают из земли, а знания из книг.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 без книги , что птица без крыльев.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книги читает, тот много знает.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Книга для ума, а что тёплый дождь для посевов.</a:t>
            </a:r>
          </a:p>
          <a:p>
            <a:endParaRPr lang="ru-RU" b="1" dirty="0" smtClean="0">
              <a:solidFill>
                <a:srgbClr val="222268"/>
              </a:solidFill>
              <a:latin typeface="Times New Roman" pitchFamily="18" charset="0"/>
            </a:endParaRPr>
          </a:p>
          <a:p>
            <a:endParaRPr lang="ru-RU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D:\old\Мои документы\Мои рисунки\Разное-разное\фон2\OC\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СИНКВЕЙН </a:t>
            </a:r>
            <a:r>
              <a:rPr lang="en-US" b="1" i="1" u="sng" dirty="0" smtClean="0">
                <a:solidFill>
                  <a:srgbClr val="FF0000"/>
                </a:solidFill>
              </a:rPr>
              <a:t>-</a:t>
            </a:r>
            <a:r>
              <a:rPr lang="ru-RU" b="1" i="1" u="sng" dirty="0" smtClean="0">
                <a:solidFill>
                  <a:srgbClr val="FF0000"/>
                </a:solidFill>
              </a:rPr>
              <a:t>ХУДОЖЕСТВЕННАЯ  ФОРМА  ПИСЬМЕННОЙ  РЕФЛЕКСИИ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1.Тема или предмет(одно существительное)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2.Описание предмета(два прилагательных)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3.Действие предмета(три глагола)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4.Ваше отношение к предмету(четыре слова)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5.Синоним, ассоциация к первому слову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(одно слово)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2748" y="188640"/>
            <a:ext cx="776687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написания </a:t>
            </a:r>
            <a:r>
              <a:rPr lang="ru-RU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синквейна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556792"/>
            <a:ext cx="79208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663300"/>
                </a:solidFill>
              </a:rPr>
              <a:t> </a:t>
            </a:r>
            <a:r>
              <a:rPr lang="ru-RU" sz="3200" b="1" dirty="0" err="1" smtClean="0">
                <a:solidFill>
                  <a:srgbClr val="663300"/>
                </a:solidFill>
              </a:rPr>
              <a:t>Синквейн</a:t>
            </a:r>
            <a:r>
              <a:rPr lang="ru-RU" sz="3200" b="1" dirty="0" smtClean="0">
                <a:solidFill>
                  <a:srgbClr val="663300"/>
                </a:solidFill>
              </a:rPr>
              <a:t> состоит из 5 строк;</a:t>
            </a:r>
          </a:p>
          <a:p>
            <a:endParaRPr lang="ru-RU" sz="3200" b="1" dirty="0" smtClean="0">
              <a:solidFill>
                <a:srgbClr val="6633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663300"/>
                </a:solidFill>
              </a:rPr>
              <a:t> Его форма напоминает ёлочку</a:t>
            </a:r>
            <a:r>
              <a:rPr lang="ru-RU" sz="32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ru-RU" sz="3200" dirty="0" smtClean="0"/>
          </a:p>
          <a:p>
            <a:r>
              <a:rPr lang="ru-RU" sz="3200" dirty="0" smtClean="0"/>
              <a:t>     </a:t>
            </a:r>
            <a:endParaRPr lang="ru-RU" sz="3200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444208" y="4941168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5724128" y="4941168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5364088" y="5517232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5394531" y="3212976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5106499" y="3789040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5754571" y="3789040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6114611" y="4365104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5394531" y="4365104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4746459" y="4365104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4386419" y="4941168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5034491" y="4941168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1547664" y="3212976"/>
            <a:ext cx="2160240" cy="2850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1 слово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2 слова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3 слова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rgbClr val="002060"/>
                </a:solidFill>
              </a:rPr>
              <a:t>4 слова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1 слово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4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7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8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build="p" bldLvl="4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Documents and Settings\Admin.MICROSOF-D3A5C2\Рабочий стол\book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82578"/>
            <a:ext cx="4500563" cy="337542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0042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                      </a:t>
            </a:r>
            <a:r>
              <a:rPr lang="ru-RU" sz="4000" b="1" dirty="0" smtClean="0"/>
              <a:t>       Книга</a:t>
            </a:r>
          </a:p>
          <a:p>
            <a:pPr>
              <a:buNone/>
            </a:pPr>
            <a:r>
              <a:rPr lang="ru-RU" sz="4000" b="1" dirty="0" smtClean="0"/>
              <a:t>                 Умная, занимательная</a:t>
            </a:r>
          </a:p>
          <a:p>
            <a:pPr>
              <a:buNone/>
            </a:pPr>
            <a:r>
              <a:rPr lang="ru-RU" sz="4000" b="1" dirty="0" smtClean="0"/>
              <a:t>             Учит, развлекает, помогает</a:t>
            </a:r>
          </a:p>
          <a:p>
            <a:pPr>
              <a:buNone/>
            </a:pPr>
            <a:r>
              <a:rPr lang="ru-RU" sz="4000" b="1" dirty="0" smtClean="0"/>
              <a:t>            С книгой можно путешествовать</a:t>
            </a:r>
          </a:p>
          <a:p>
            <a:pPr>
              <a:buNone/>
            </a:pPr>
            <a:r>
              <a:rPr lang="ru-RU" sz="4000" b="1" dirty="0" smtClean="0"/>
              <a:t>                                   Друг </a:t>
            </a:r>
          </a:p>
          <a:p>
            <a:endParaRPr lang="ru-RU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4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2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WordArt 6"/>
          <p:cNvSpPr>
            <a:spLocks noChangeArrowheads="1" noChangeShapeType="1" noTextEdit="1"/>
          </p:cNvSpPr>
          <p:nvPr/>
        </p:nvSpPr>
        <p:spPr bwMode="auto">
          <a:xfrm>
            <a:off x="1946275" y="908051"/>
            <a:ext cx="6626253" cy="949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7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00"/>
                </a:solidFill>
                <a:latin typeface="Arial"/>
                <a:cs typeface="Arial"/>
              </a:rPr>
              <a:t>Я отлично работал.</a:t>
            </a:r>
          </a:p>
        </p:txBody>
      </p:sp>
      <p:sp>
        <p:nvSpPr>
          <p:cNvPr id="13320" name="WordArt 8"/>
          <p:cNvSpPr>
            <a:spLocks noChangeArrowheads="1" noChangeShapeType="1" noTextEdit="1"/>
          </p:cNvSpPr>
          <p:nvPr/>
        </p:nvSpPr>
        <p:spPr bwMode="auto">
          <a:xfrm>
            <a:off x="1946275" y="2997200"/>
            <a:ext cx="6411939" cy="5746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7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Я всё понял.</a:t>
            </a:r>
          </a:p>
        </p:txBody>
      </p:sp>
      <p:sp>
        <p:nvSpPr>
          <p:cNvPr id="13321" name="WordArt 9"/>
          <p:cNvSpPr>
            <a:spLocks noChangeArrowheads="1" noChangeShapeType="1" noTextEdit="1"/>
          </p:cNvSpPr>
          <p:nvPr/>
        </p:nvSpPr>
        <p:spPr bwMode="auto">
          <a:xfrm>
            <a:off x="1979613" y="4652963"/>
            <a:ext cx="6521477" cy="15621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7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У меня остались</a:t>
            </a:r>
          </a:p>
          <a:p>
            <a:pPr algn="ctr"/>
            <a:r>
              <a:rPr lang="ru-RU" sz="7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вопросы.</a:t>
            </a:r>
          </a:p>
        </p:txBody>
      </p:sp>
      <p:pic>
        <p:nvPicPr>
          <p:cNvPr id="13323" name="Picture 11" descr="позитиф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3375"/>
            <a:ext cx="1628455" cy="1595427"/>
          </a:xfrm>
          <a:prstGeom prst="rect">
            <a:avLst/>
          </a:prstGeom>
          <a:noFill/>
        </p:spPr>
      </p:pic>
      <p:pic>
        <p:nvPicPr>
          <p:cNvPr id="13324" name="Picture 12" descr="нор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2349501"/>
            <a:ext cx="1643042" cy="1632900"/>
          </a:xfrm>
          <a:prstGeom prst="rect">
            <a:avLst/>
          </a:prstGeom>
          <a:noFill/>
        </p:spPr>
      </p:pic>
      <p:pic>
        <p:nvPicPr>
          <p:cNvPr id="13325" name="Picture 13" descr="плох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581525"/>
            <a:ext cx="1646625" cy="1633557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адпись - Спасибо всем !!!,блестяшка-анимация,1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57356" y="428604"/>
            <a:ext cx="5804706" cy="6115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audio4.wav">
            <a:hlinkClick r:id="" action="ppaction://media"/>
          </p:cNvPr>
          <p:cNvPicPr>
            <a:picLocks noRot="1" noChangeAspect="1"/>
          </p:cNvPicPr>
          <p:nvPr>
            <a:wavAudioFile r:embed="rId1" name="audio4.wav"/>
          </p:nvPr>
        </p:nvPicPr>
        <p:blipFill>
          <a:blip r:embed="rId4" cstate="email"/>
          <a:stretch>
            <a:fillRect/>
          </a:stretch>
        </p:blipFill>
        <p:spPr>
          <a:xfrm>
            <a:off x="9929850" y="357187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9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5500726" cy="746125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Речевая разминка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None/>
            </a:pPr>
            <a:r>
              <a:rPr lang="ru-RU" sz="8000" b="1" dirty="0" smtClean="0">
                <a:solidFill>
                  <a:srgbClr val="002060"/>
                </a:solidFill>
              </a:rPr>
              <a:t>а.  а?  а!</a:t>
            </a:r>
          </a:p>
          <a:p>
            <a:pPr marL="342900" lvl="1" indent="-342900">
              <a:buNone/>
            </a:pPr>
            <a:r>
              <a:rPr lang="ru-RU" sz="8000" b="1" dirty="0" smtClean="0">
                <a:solidFill>
                  <a:srgbClr val="002060"/>
                </a:solidFill>
              </a:rPr>
              <a:t>			о.  о?  о!  </a:t>
            </a:r>
          </a:p>
          <a:p>
            <a:pPr marL="342900" lvl="1" indent="-342900">
              <a:buNone/>
            </a:pPr>
            <a:r>
              <a:rPr lang="ru-RU" sz="8000" b="1" dirty="0" smtClean="0">
                <a:solidFill>
                  <a:srgbClr val="002060"/>
                </a:solidFill>
              </a:rPr>
              <a:t>				  и.   и?  и!</a:t>
            </a:r>
            <a:endParaRPr lang="ru-RU" sz="80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Речевая разминка: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643813" cy="442118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i="1" smtClean="0"/>
              <a:t>Жа-жа-жа</a:t>
            </a:r>
            <a:r>
              <a:rPr lang="ru-RU" smtClean="0"/>
              <a:t> – есть иголки у ежа,</a:t>
            </a:r>
          </a:p>
          <a:p>
            <a:pPr algn="ctr">
              <a:buFontTx/>
              <a:buNone/>
            </a:pPr>
            <a:r>
              <a:rPr lang="ru-RU" i="1" smtClean="0"/>
              <a:t>Жи-жи-жи</a:t>
            </a:r>
            <a:r>
              <a:rPr lang="ru-RU" smtClean="0"/>
              <a:t> – здесь живут ежи,</a:t>
            </a:r>
            <a:r>
              <a:rPr lang="ru-RU" i="1" smtClean="0"/>
              <a:t> </a:t>
            </a:r>
          </a:p>
          <a:p>
            <a:pPr algn="ctr">
              <a:buFontTx/>
              <a:buNone/>
            </a:pPr>
            <a:r>
              <a:rPr lang="ru-RU" i="1" smtClean="0"/>
              <a:t>   Же-же-же</a:t>
            </a:r>
            <a:r>
              <a:rPr lang="ru-RU" smtClean="0"/>
              <a:t> – дождь прошел уже,</a:t>
            </a:r>
          </a:p>
          <a:p>
            <a:pPr algn="ctr">
              <a:buFontTx/>
              <a:buNone/>
            </a:pPr>
            <a:r>
              <a:rPr lang="ru-RU" i="1" smtClean="0"/>
              <a:t>За-за-за</a:t>
            </a:r>
            <a:r>
              <a:rPr lang="ru-RU" smtClean="0"/>
              <a:t> – уходи домой, коза,</a:t>
            </a:r>
          </a:p>
          <a:p>
            <a:pPr algn="ctr">
              <a:buFontTx/>
              <a:buNone/>
            </a:pPr>
            <a:r>
              <a:rPr lang="ru-RU" i="1" smtClean="0"/>
              <a:t>Зу-зу-зу </a:t>
            </a:r>
            <a:r>
              <a:rPr lang="ru-RU" smtClean="0"/>
              <a:t>– моем Катю мы в тазу.</a:t>
            </a:r>
            <a:br>
              <a:rPr lang="ru-RU" smtClean="0"/>
            </a:br>
            <a:r>
              <a:rPr lang="ru-RU" smtClean="0"/>
              <a:t>    </a:t>
            </a:r>
            <a:r>
              <a:rPr lang="ru-RU" i="1" smtClean="0"/>
              <a:t>   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285984" y="714356"/>
            <a:ext cx="5143536" cy="5000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«Угадай-ка»</a:t>
            </a:r>
            <a:endParaRPr lang="ru-RU" sz="3600" b="1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00232" y="2000240"/>
            <a:ext cx="5715040" cy="20717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Книга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00174"/>
            <a:ext cx="8286808" cy="500066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Я всё знаю, всех учу, </a:t>
            </a:r>
            <a:br>
              <a:rPr lang="ru-RU" sz="4400" b="1" dirty="0"/>
            </a:br>
            <a:r>
              <a:rPr lang="ru-RU" sz="4400" b="1" dirty="0"/>
              <a:t>А сама всегда молчу.</a:t>
            </a:r>
            <a:br>
              <a:rPr lang="ru-RU" sz="4400" b="1" dirty="0"/>
            </a:br>
            <a:r>
              <a:rPr lang="ru-RU" sz="4400" b="1" dirty="0"/>
              <a:t>Чтоб со мною подружиться,</a:t>
            </a:r>
            <a:br>
              <a:rPr lang="ru-RU" sz="4400" b="1" dirty="0"/>
            </a:br>
            <a:r>
              <a:rPr lang="ru-RU" sz="4400" b="1" dirty="0"/>
              <a:t>Нужно грамоте учиться.</a:t>
            </a:r>
            <a:br>
              <a:rPr lang="ru-RU" sz="4400" b="1" dirty="0"/>
            </a:br>
            <a:endParaRPr lang="ru-RU" sz="4400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71736" y="1500174"/>
            <a:ext cx="5715040" cy="2071702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6929454" cy="852486"/>
          </a:xfrm>
        </p:spPr>
        <p:txBody>
          <a:bodyPr/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Определите тему урока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6" name="Содержимое 3" descr="утро в сосновом лесу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000364" y="4286256"/>
            <a:ext cx="3527892" cy="238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Содержимое 11" descr="Книги и подсвечник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889741" y="823184"/>
            <a:ext cx="3254259" cy="4391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Откройте учебник на странице 8.</a:t>
            </a:r>
          </a:p>
          <a:p>
            <a:r>
              <a:rPr lang="ru-RU" dirty="0" smtClean="0"/>
              <a:t>Определите тему нашего урока.</a:t>
            </a:r>
          </a:p>
          <a:p>
            <a:r>
              <a:rPr lang="ru-RU" dirty="0" smtClean="0"/>
              <a:t>Что сегодня мы будем делать</a:t>
            </a:r>
          </a:p>
          <a:p>
            <a:r>
              <a:rPr lang="ru-RU" dirty="0" smtClean="0"/>
              <a:t> на уроке?</a:t>
            </a: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Documents and Settings\Семья\Мои документы\Мои рисунки\01.01.2005(2)\DSC00374.JPG"/>
          <p:cNvPicPr>
            <a:picLocks noChangeAspect="1" noChangeArrowheads="1"/>
          </p:cNvPicPr>
          <p:nvPr/>
        </p:nvPicPr>
        <p:blipFill>
          <a:blip r:embed="rId2" cstate="print">
            <a:lum bright="10000" contrast="30000"/>
          </a:blip>
          <a:srcRect l="13333" r="5000" b="9630"/>
          <a:stretch>
            <a:fillRect/>
          </a:stretch>
        </p:blipFill>
        <p:spPr bwMode="auto">
          <a:xfrm rot="5400000">
            <a:off x="2575428" y="1158372"/>
            <a:ext cx="2503354" cy="1558210"/>
          </a:xfrm>
          <a:prstGeom prst="rect">
            <a:avLst/>
          </a:prstGeom>
          <a:noFill/>
        </p:spPr>
      </p:pic>
      <p:pic>
        <p:nvPicPr>
          <p:cNvPr id="5" name="Picture 2" descr="C:\Documents and Settings\Семья\Мои документы\Мои рисунки\01.01.2005(2)\DSC00371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l="5000" r="3333"/>
          <a:stretch>
            <a:fillRect/>
          </a:stretch>
        </p:blipFill>
        <p:spPr bwMode="auto">
          <a:xfrm rot="5400000">
            <a:off x="96565" y="1198834"/>
            <a:ext cx="2655708" cy="1629639"/>
          </a:xfrm>
          <a:prstGeom prst="rect">
            <a:avLst/>
          </a:prstGeom>
          <a:noFill/>
        </p:spPr>
      </p:pic>
      <p:pic>
        <p:nvPicPr>
          <p:cNvPr id="6146" name="Picture 2" descr="C:\Documents and Settings\All Users\Документы\Мои рисунки\Изображение 002.jpg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</a:blip>
          <a:srcRect l="9804" t="7218" r="11765" b="56424"/>
          <a:stretch>
            <a:fillRect/>
          </a:stretch>
        </p:blipFill>
        <p:spPr bwMode="auto">
          <a:xfrm rot="5400000">
            <a:off x="2426017" y="4508183"/>
            <a:ext cx="2590799" cy="1651633"/>
          </a:xfrm>
          <a:prstGeom prst="rect">
            <a:avLst/>
          </a:prstGeom>
          <a:noFill/>
        </p:spPr>
      </p:pic>
      <p:pic>
        <p:nvPicPr>
          <p:cNvPr id="6147" name="Picture 3" descr="C:\Documents and Settings\All Users\Документы\Мои рисунки\Изображение 003.jpg"/>
          <p:cNvPicPr>
            <a:picLocks noChangeAspect="1" noChangeArrowheads="1"/>
          </p:cNvPicPr>
          <p:nvPr/>
        </p:nvPicPr>
        <p:blipFill>
          <a:blip r:embed="rId5" cstate="print"/>
          <a:srcRect l="5882" t="3827" r="2941" b="9154"/>
          <a:stretch>
            <a:fillRect/>
          </a:stretch>
        </p:blipFill>
        <p:spPr bwMode="auto">
          <a:xfrm>
            <a:off x="5638800" y="609600"/>
            <a:ext cx="2032000" cy="2666999"/>
          </a:xfrm>
          <a:prstGeom prst="rect">
            <a:avLst/>
          </a:prstGeom>
          <a:noFill/>
        </p:spPr>
      </p:pic>
      <p:pic>
        <p:nvPicPr>
          <p:cNvPr id="6148" name="Picture 4" descr="C:\Documents and Settings\All Users\Документы\Мои рисунки\Изображение 004.jpg"/>
          <p:cNvPicPr>
            <a:picLocks noChangeAspect="1" noChangeArrowheads="1"/>
          </p:cNvPicPr>
          <p:nvPr/>
        </p:nvPicPr>
        <p:blipFill>
          <a:blip r:embed="rId6" cstate="print"/>
          <a:srcRect l="2941" t="2228" r="2941" b="2956"/>
          <a:stretch>
            <a:fillRect/>
          </a:stretch>
        </p:blipFill>
        <p:spPr bwMode="auto">
          <a:xfrm>
            <a:off x="304801" y="3960814"/>
            <a:ext cx="1981199" cy="2744786"/>
          </a:xfrm>
          <a:prstGeom prst="rect">
            <a:avLst/>
          </a:prstGeom>
          <a:noFill/>
        </p:spPr>
      </p:pic>
      <p:pic>
        <p:nvPicPr>
          <p:cNvPr id="6149" name="Picture 5" descr="C:\Documents and Settings\All Users\Документы\Мои рисунки\Изображение 005.jpg"/>
          <p:cNvPicPr>
            <a:picLocks noChangeAspect="1" noChangeArrowheads="1"/>
          </p:cNvPicPr>
          <p:nvPr/>
        </p:nvPicPr>
        <p:blipFill>
          <a:blip r:embed="rId7" cstate="print"/>
          <a:srcRect l="23262" t="2941" r="4902" b="23630"/>
          <a:stretch>
            <a:fillRect/>
          </a:stretch>
        </p:blipFill>
        <p:spPr bwMode="auto">
          <a:xfrm>
            <a:off x="5486400" y="4038600"/>
            <a:ext cx="1808354" cy="2542017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Documents and Settings\Семья\Мои документы\Мои рисунки\01.01.2005(2)\DSC00374.JPG"/>
          <p:cNvPicPr>
            <a:picLocks noChangeAspect="1" noChangeArrowheads="1"/>
          </p:cNvPicPr>
          <p:nvPr/>
        </p:nvPicPr>
        <p:blipFill>
          <a:blip r:embed="rId2" cstate="print">
            <a:lum bright="10000" contrast="30000"/>
          </a:blip>
          <a:srcRect l="13333" r="5000" b="9630"/>
          <a:stretch>
            <a:fillRect/>
          </a:stretch>
        </p:blipFill>
        <p:spPr bwMode="auto">
          <a:xfrm rot="5400000">
            <a:off x="2575428" y="1158372"/>
            <a:ext cx="2503354" cy="1558210"/>
          </a:xfrm>
          <a:prstGeom prst="rect">
            <a:avLst/>
          </a:prstGeom>
          <a:noFill/>
        </p:spPr>
      </p:pic>
      <p:pic>
        <p:nvPicPr>
          <p:cNvPr id="5" name="Picture 2" descr="C:\Documents and Settings\Семья\Мои документы\Мои рисунки\01.01.2005(2)\DSC00371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l="5000" r="3333"/>
          <a:stretch>
            <a:fillRect/>
          </a:stretch>
        </p:blipFill>
        <p:spPr bwMode="auto">
          <a:xfrm rot="5400000">
            <a:off x="96565" y="1198834"/>
            <a:ext cx="2655708" cy="1629639"/>
          </a:xfrm>
          <a:prstGeom prst="rect">
            <a:avLst/>
          </a:prstGeom>
          <a:noFill/>
        </p:spPr>
      </p:pic>
      <p:pic>
        <p:nvPicPr>
          <p:cNvPr id="6146" name="Picture 2" descr="C:\Documents and Settings\All Users\Документы\Мои рисунки\Изображение 002.jpg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</a:blip>
          <a:srcRect l="9804" t="7218" r="11765" b="56424"/>
          <a:stretch>
            <a:fillRect/>
          </a:stretch>
        </p:blipFill>
        <p:spPr bwMode="auto">
          <a:xfrm rot="5400000">
            <a:off x="2426017" y="4508183"/>
            <a:ext cx="2590799" cy="1651633"/>
          </a:xfrm>
          <a:prstGeom prst="rect">
            <a:avLst/>
          </a:prstGeom>
          <a:noFill/>
        </p:spPr>
      </p:pic>
      <p:pic>
        <p:nvPicPr>
          <p:cNvPr id="6147" name="Picture 3" descr="C:\Documents and Settings\All Users\Документы\Мои рисунки\Изображение 003.jpg"/>
          <p:cNvPicPr>
            <a:picLocks noChangeAspect="1" noChangeArrowheads="1"/>
          </p:cNvPicPr>
          <p:nvPr/>
        </p:nvPicPr>
        <p:blipFill>
          <a:blip r:embed="rId5" cstate="print"/>
          <a:srcRect l="5882" t="3827" r="2941" b="9154"/>
          <a:stretch>
            <a:fillRect/>
          </a:stretch>
        </p:blipFill>
        <p:spPr bwMode="auto">
          <a:xfrm>
            <a:off x="5638800" y="609600"/>
            <a:ext cx="2032000" cy="2666999"/>
          </a:xfrm>
          <a:prstGeom prst="rect">
            <a:avLst/>
          </a:prstGeom>
          <a:noFill/>
        </p:spPr>
      </p:pic>
      <p:pic>
        <p:nvPicPr>
          <p:cNvPr id="6148" name="Picture 4" descr="C:\Documents and Settings\All Users\Документы\Мои рисунки\Изображение 004.jpg"/>
          <p:cNvPicPr>
            <a:picLocks noChangeAspect="1" noChangeArrowheads="1"/>
          </p:cNvPicPr>
          <p:nvPr/>
        </p:nvPicPr>
        <p:blipFill>
          <a:blip r:embed="rId6" cstate="print"/>
          <a:srcRect l="2941" t="2228" r="2941" b="2956"/>
          <a:stretch>
            <a:fillRect/>
          </a:stretch>
        </p:blipFill>
        <p:spPr bwMode="auto">
          <a:xfrm>
            <a:off x="304801" y="3960814"/>
            <a:ext cx="1981199" cy="2744786"/>
          </a:xfrm>
          <a:prstGeom prst="rect">
            <a:avLst/>
          </a:prstGeom>
          <a:noFill/>
        </p:spPr>
      </p:pic>
      <p:pic>
        <p:nvPicPr>
          <p:cNvPr id="6149" name="Picture 5" descr="C:\Documents and Settings\All Users\Документы\Мои рисунки\Изображение 005.jpg"/>
          <p:cNvPicPr>
            <a:picLocks noChangeAspect="1" noChangeArrowheads="1"/>
          </p:cNvPicPr>
          <p:nvPr/>
        </p:nvPicPr>
        <p:blipFill>
          <a:blip r:embed="rId7" cstate="print"/>
          <a:srcRect l="23262" t="2941" r="4902" b="23630"/>
          <a:stretch>
            <a:fillRect/>
          </a:stretch>
        </p:blipFill>
        <p:spPr bwMode="auto">
          <a:xfrm>
            <a:off x="4876800" y="4038600"/>
            <a:ext cx="1808354" cy="254201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676400" y="0"/>
            <a:ext cx="5791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Художественная литература</a:t>
            </a:r>
            <a:endParaRPr lang="ru-RU" sz="3600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3429000"/>
            <a:ext cx="42112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Научная литература</a:t>
            </a:r>
            <a:endParaRPr lang="ru-RU" sz="36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5.55556E-6 L 0.14167 0.4889 " pathEditMode="relative" ptsTypes="AA">
                                      <p:cBhvr>
                                        <p:cTn id="2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84 -0.21667 L 0.32084 -0.49445 " pathEditMode="relative" ptsTypes="AA">
                                      <p:cBhvr>
                                        <p:cTn id="3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Documents and Settings\All Users\Документы\Мои рисунки\Изображение 007.jpg"/>
          <p:cNvPicPr>
            <a:picLocks noChangeAspect="1" noChangeArrowheads="1"/>
          </p:cNvPicPr>
          <p:nvPr/>
        </p:nvPicPr>
        <p:blipFill>
          <a:blip r:embed="rId2" cstate="print"/>
          <a:srcRect l="980" t="45002" r="3922" b="2243"/>
          <a:stretch>
            <a:fillRect/>
          </a:stretch>
        </p:blipFill>
        <p:spPr bwMode="auto">
          <a:xfrm rot="5400000">
            <a:off x="6166567" y="691425"/>
            <a:ext cx="2819400" cy="2150882"/>
          </a:xfrm>
          <a:prstGeom prst="rect">
            <a:avLst/>
          </a:prstGeom>
          <a:noFill/>
        </p:spPr>
      </p:pic>
      <p:pic>
        <p:nvPicPr>
          <p:cNvPr id="7174" name="Picture 6" descr="C:\Documents and Settings\All Users\Документы\Мои рисунки\Изображение 009.jpg"/>
          <p:cNvPicPr>
            <a:picLocks noChangeAspect="1" noChangeArrowheads="1"/>
          </p:cNvPicPr>
          <p:nvPr/>
        </p:nvPicPr>
        <p:blipFill>
          <a:blip r:embed="rId3" cstate="print"/>
          <a:srcRect l="3509" r="3509" b="5410"/>
          <a:stretch>
            <a:fillRect/>
          </a:stretch>
        </p:blipFill>
        <p:spPr bwMode="auto">
          <a:xfrm rot="10800000">
            <a:off x="5929322" y="3357562"/>
            <a:ext cx="2286000" cy="3198064"/>
          </a:xfrm>
          <a:prstGeom prst="rect">
            <a:avLst/>
          </a:prstGeom>
          <a:noFill/>
        </p:spPr>
      </p:pic>
      <p:pic>
        <p:nvPicPr>
          <p:cNvPr id="7170" name="Picture 2" descr="C:\Documents and Settings\All Users\Документы\Мои рисунки\Изображение.jpg"/>
          <p:cNvPicPr>
            <a:picLocks noChangeAspect="1" noChangeArrowheads="1"/>
          </p:cNvPicPr>
          <p:nvPr/>
        </p:nvPicPr>
        <p:blipFill>
          <a:blip r:embed="rId4" cstate="print"/>
          <a:srcRect l="1961" t="1515" r="4902" b="43591"/>
          <a:stretch>
            <a:fillRect/>
          </a:stretch>
        </p:blipFill>
        <p:spPr bwMode="auto">
          <a:xfrm rot="5400000">
            <a:off x="7650" y="563798"/>
            <a:ext cx="2935184" cy="2379044"/>
          </a:xfrm>
          <a:prstGeom prst="rect">
            <a:avLst/>
          </a:prstGeom>
          <a:noFill/>
        </p:spPr>
      </p:pic>
      <p:pic>
        <p:nvPicPr>
          <p:cNvPr id="7171" name="Picture 3" descr="C:\Documents and Settings\All Users\Документы\Мои рисунки\Изображение 006.jpg"/>
          <p:cNvPicPr>
            <a:picLocks noChangeAspect="1" noChangeArrowheads="1"/>
          </p:cNvPicPr>
          <p:nvPr/>
        </p:nvPicPr>
        <p:blipFill>
          <a:blip r:embed="rId5" cstate="print"/>
          <a:srcRect l="2941" t="4367" r="4902" b="6158"/>
          <a:stretch>
            <a:fillRect/>
          </a:stretch>
        </p:blipFill>
        <p:spPr bwMode="auto">
          <a:xfrm>
            <a:off x="1643042" y="3500438"/>
            <a:ext cx="2286000" cy="3052252"/>
          </a:xfrm>
          <a:prstGeom prst="rect">
            <a:avLst/>
          </a:prstGeom>
          <a:noFill/>
        </p:spPr>
      </p:pic>
      <p:pic>
        <p:nvPicPr>
          <p:cNvPr id="6" name="Picture 4" descr="C:\Documents and Settings\All Users\Документы\Мои рисунки\Изображение 007.jpg"/>
          <p:cNvPicPr>
            <a:picLocks noChangeAspect="1" noChangeArrowheads="1"/>
          </p:cNvPicPr>
          <p:nvPr/>
        </p:nvPicPr>
        <p:blipFill>
          <a:blip r:embed="rId2" cstate="print"/>
          <a:srcRect l="8823" t="802" r="3922" b="56424"/>
          <a:stretch>
            <a:fillRect/>
          </a:stretch>
        </p:blipFill>
        <p:spPr bwMode="auto">
          <a:xfrm rot="5400000">
            <a:off x="3056248" y="801348"/>
            <a:ext cx="3164839" cy="21336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.9|1.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459</Words>
  <Application>Microsoft Office PowerPoint</Application>
  <PresentationFormat>Экран (4:3)</PresentationFormat>
  <Paragraphs>105</Paragraphs>
  <Slides>26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Литературное чтение  «Учимся обобщать. Ты в мире книг» </vt:lpstr>
      <vt:lpstr>Речевая разминка</vt:lpstr>
      <vt:lpstr>Речевая разминка</vt:lpstr>
      <vt:lpstr>Речевая разминка:</vt:lpstr>
      <vt:lpstr>Слайд 5</vt:lpstr>
      <vt:lpstr>Определите тему урока</vt:lpstr>
      <vt:lpstr>Слайд 7</vt:lpstr>
      <vt:lpstr>Слайд 8</vt:lpstr>
      <vt:lpstr>Слайд 9</vt:lpstr>
      <vt:lpstr> Структура книги</vt:lpstr>
      <vt:lpstr>Обложка </vt:lpstr>
      <vt:lpstr>Слайд 12</vt:lpstr>
      <vt:lpstr>Титульный лист -</vt:lpstr>
      <vt:lpstr>Аннотация</vt:lpstr>
      <vt:lpstr>Содержание</vt:lpstr>
      <vt:lpstr>ВОПРОСЫ</vt:lpstr>
      <vt:lpstr>Слайд 17</vt:lpstr>
      <vt:lpstr>Слайд 18</vt:lpstr>
      <vt:lpstr>Слайд 19</vt:lpstr>
      <vt:lpstr>Слайд 20</vt:lpstr>
      <vt:lpstr>Работа в группе. Собери пословицу.</vt:lpstr>
      <vt:lpstr>СИНКВЕЙН -ХУДОЖЕСТВЕННАЯ  ФОРМА  ПИСЬМЕННОЙ  РЕФЛЕКСИИ</vt:lpstr>
      <vt:lpstr>Слайд 23</vt:lpstr>
      <vt:lpstr>Слайд 24</vt:lpstr>
      <vt:lpstr>Слайд 25</vt:lpstr>
      <vt:lpstr>Слайд 26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Структура книги</dc:title>
  <dc:creator>Admin</dc:creator>
  <cp:lastModifiedBy>Admin</cp:lastModifiedBy>
  <cp:revision>33</cp:revision>
  <dcterms:created xsi:type="dcterms:W3CDTF">2015-02-15T15:08:38Z</dcterms:created>
  <dcterms:modified xsi:type="dcterms:W3CDTF">2015-02-25T19:48:37Z</dcterms:modified>
</cp:coreProperties>
</file>