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66" r:id="rId2"/>
    <p:sldId id="265" r:id="rId3"/>
    <p:sldId id="256" r:id="rId4"/>
    <p:sldId id="260" r:id="rId5"/>
    <p:sldId id="267" r:id="rId6"/>
    <p:sldId id="264" r:id="rId7"/>
    <p:sldId id="268" r:id="rId8"/>
    <p:sldId id="269" r:id="rId9"/>
    <p:sldId id="270" r:id="rId10"/>
    <p:sldId id="271" r:id="rId11"/>
    <p:sldId id="273" r:id="rId12"/>
    <p:sldId id="275" r:id="rId13"/>
    <p:sldId id="259" r:id="rId14"/>
    <p:sldId id="276" r:id="rId15"/>
    <p:sldId id="261" r:id="rId16"/>
    <p:sldId id="262" r:id="rId17"/>
    <p:sldId id="263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8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6B7BA5-0E03-4254-A458-253798CE0781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FEF88-85DC-4C98-AA75-9F931CE06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784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659D6-2AD1-4590-A1B5-D02EFE6DDE5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267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904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60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7684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0817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332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3308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9595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95254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6084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821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31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3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007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225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021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7406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393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C81CF6A-C350-46DB-B23B-25820CD63BF2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E883297-AFEB-4585-9E27-2924631D5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905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microsoft.com/office/2007/relationships/hdphoto" Target="../media/hdphoto13.wdp"/><Relationship Id="rId7" Type="http://schemas.microsoft.com/office/2007/relationships/hdphoto" Target="../media/hdphoto12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microsoft.com/office/2007/relationships/hdphoto" Target="../media/hdphoto17.wdp"/><Relationship Id="rId4" Type="http://schemas.openxmlformats.org/officeDocument/2006/relationships/image" Target="../media/image41.png"/><Relationship Id="rId9" Type="http://schemas.microsoft.com/office/2007/relationships/hdphoto" Target="../media/hdphoto18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11" Type="http://schemas.microsoft.com/office/2007/relationships/hdphoto" Target="../media/hdphoto11.wdp"/><Relationship Id="rId5" Type="http://schemas.openxmlformats.org/officeDocument/2006/relationships/image" Target="../media/image52.jpeg"/><Relationship Id="rId10" Type="http://schemas.openxmlformats.org/officeDocument/2006/relationships/image" Target="../media/image32.png"/><Relationship Id="rId4" Type="http://schemas.openxmlformats.org/officeDocument/2006/relationships/image" Target="../media/image51.jpeg"/><Relationship Id="rId9" Type="http://schemas.microsoft.com/office/2007/relationships/hdphoto" Target="../media/hdphoto13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59.png"/><Relationship Id="rId3" Type="http://schemas.openxmlformats.org/officeDocument/2006/relationships/image" Target="../media/image22.png"/><Relationship Id="rId7" Type="http://schemas.openxmlformats.org/officeDocument/2006/relationships/image" Target="../media/image17.png"/><Relationship Id="rId12" Type="http://schemas.microsoft.com/office/2007/relationships/hdphoto" Target="../media/hdphoto4.wdp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11" Type="http://schemas.openxmlformats.org/officeDocument/2006/relationships/image" Target="../media/image21.png"/><Relationship Id="rId5" Type="http://schemas.openxmlformats.org/officeDocument/2006/relationships/image" Target="../media/image56.png"/><Relationship Id="rId10" Type="http://schemas.openxmlformats.org/officeDocument/2006/relationships/image" Target="../media/image58.png"/><Relationship Id="rId4" Type="http://schemas.microsoft.com/office/2007/relationships/hdphoto" Target="../media/hdphoto5.wdp"/><Relationship Id="rId9" Type="http://schemas.openxmlformats.org/officeDocument/2006/relationships/image" Target="../media/image57.png"/><Relationship Id="rId14" Type="http://schemas.microsoft.com/office/2007/relationships/hdphoto" Target="../media/hdphoto20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2.png"/><Relationship Id="rId18" Type="http://schemas.microsoft.com/office/2007/relationships/hdphoto" Target="../media/hdphoto11.wdp"/><Relationship Id="rId3" Type="http://schemas.microsoft.com/office/2007/relationships/hdphoto" Target="../media/hdphoto14.wdp"/><Relationship Id="rId7" Type="http://schemas.microsoft.com/office/2007/relationships/hdphoto" Target="../media/hdphoto9.wdp"/><Relationship Id="rId12" Type="http://schemas.openxmlformats.org/officeDocument/2006/relationships/image" Target="../media/image39.png"/><Relationship Id="rId17" Type="http://schemas.openxmlformats.org/officeDocument/2006/relationships/image" Target="../media/image32.png"/><Relationship Id="rId2" Type="http://schemas.openxmlformats.org/officeDocument/2006/relationships/image" Target="../media/image36.png"/><Relationship Id="rId16" Type="http://schemas.microsoft.com/office/2007/relationships/hdphoto" Target="../media/hdphoto1.wdp"/><Relationship Id="rId20" Type="http://schemas.microsoft.com/office/2007/relationships/hdphoto" Target="../media/hdphoto15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microsoft.com/office/2007/relationships/hdphoto" Target="../media/hdphoto3.wdp"/><Relationship Id="rId5" Type="http://schemas.microsoft.com/office/2007/relationships/hdphoto" Target="../media/hdphoto17.wdp"/><Relationship Id="rId15" Type="http://schemas.openxmlformats.org/officeDocument/2006/relationships/image" Target="../media/image17.png"/><Relationship Id="rId10" Type="http://schemas.openxmlformats.org/officeDocument/2006/relationships/image" Target="../media/image20.png"/><Relationship Id="rId19" Type="http://schemas.openxmlformats.org/officeDocument/2006/relationships/image" Target="../media/image37.png"/><Relationship Id="rId4" Type="http://schemas.openxmlformats.org/officeDocument/2006/relationships/image" Target="../media/image41.png"/><Relationship Id="rId9" Type="http://schemas.microsoft.com/office/2007/relationships/hdphoto" Target="../media/hdphoto4.wdp"/><Relationship Id="rId1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microsoft.com/office/2007/relationships/hdphoto" Target="../media/hdphoto16.wdp"/><Relationship Id="rId3" Type="http://schemas.microsoft.com/office/2007/relationships/hdphoto" Target="../media/hdphoto6.wdp"/><Relationship Id="rId7" Type="http://schemas.microsoft.com/office/2007/relationships/hdphoto" Target="../media/hdphoto18.wdp"/><Relationship Id="rId12" Type="http://schemas.openxmlformats.org/officeDocument/2006/relationships/image" Target="../media/image38.png"/><Relationship Id="rId17" Type="http://schemas.openxmlformats.org/officeDocument/2006/relationships/image" Target="../media/image35.png"/><Relationship Id="rId2" Type="http://schemas.openxmlformats.org/officeDocument/2006/relationships/image" Target="../media/image23.png"/><Relationship Id="rId16" Type="http://schemas.microsoft.com/office/2007/relationships/hdphoto" Target="../media/hdphoto8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microsoft.com/office/2007/relationships/hdphoto" Target="../media/hdphoto12.wdp"/><Relationship Id="rId5" Type="http://schemas.microsoft.com/office/2007/relationships/hdphoto" Target="../media/hdphoto13.wdp"/><Relationship Id="rId15" Type="http://schemas.openxmlformats.org/officeDocument/2006/relationships/image" Target="../media/image25.png"/><Relationship Id="rId10" Type="http://schemas.openxmlformats.org/officeDocument/2006/relationships/image" Target="../media/image33.png"/><Relationship Id="rId4" Type="http://schemas.openxmlformats.org/officeDocument/2006/relationships/image" Target="../media/image34.png"/><Relationship Id="rId9" Type="http://schemas.microsoft.com/office/2007/relationships/hdphoto" Target="../media/hdphoto21.wdp"/><Relationship Id="rId1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3.png"/><Relationship Id="rId18" Type="http://schemas.microsoft.com/office/2007/relationships/hdphoto" Target="../media/hdphoto8.wdp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12" Type="http://schemas.microsoft.com/office/2007/relationships/hdphoto" Target="../media/hdphoto5.wdp"/><Relationship Id="rId17" Type="http://schemas.openxmlformats.org/officeDocument/2006/relationships/image" Target="../media/image25.png"/><Relationship Id="rId2" Type="http://schemas.openxmlformats.org/officeDocument/2006/relationships/image" Target="../media/image17.png"/><Relationship Id="rId16" Type="http://schemas.microsoft.com/office/2007/relationships/hdphoto" Target="../media/hdphoto7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microsoft.com/office/2007/relationships/hdphoto" Target="../media/hdphoto2.wdp"/><Relationship Id="rId15" Type="http://schemas.openxmlformats.org/officeDocument/2006/relationships/image" Target="../media/image24.png"/><Relationship Id="rId10" Type="http://schemas.microsoft.com/office/2007/relationships/hdphoto" Target="../media/hdphoto4.wdp"/><Relationship Id="rId19" Type="http://schemas.openxmlformats.org/officeDocument/2006/relationships/image" Target="../media/image26.jpeg"/><Relationship Id="rId4" Type="http://schemas.openxmlformats.org/officeDocument/2006/relationships/image" Target="../media/image18.png"/><Relationship Id="rId9" Type="http://schemas.openxmlformats.org/officeDocument/2006/relationships/image" Target="../media/image21.png"/><Relationship Id="rId1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32.png"/><Relationship Id="rId18" Type="http://schemas.microsoft.com/office/2007/relationships/hdphoto" Target="../media/hdphoto13.wdp"/><Relationship Id="rId3" Type="http://schemas.openxmlformats.org/officeDocument/2006/relationships/image" Target="../media/image23.png"/><Relationship Id="rId7" Type="http://schemas.openxmlformats.org/officeDocument/2006/relationships/image" Target="../media/image28.png"/><Relationship Id="rId12" Type="http://schemas.microsoft.com/office/2007/relationships/hdphoto" Target="../media/hdphoto10.wdp"/><Relationship Id="rId17" Type="http://schemas.openxmlformats.org/officeDocument/2006/relationships/image" Target="../media/image34.png"/><Relationship Id="rId2" Type="http://schemas.openxmlformats.org/officeDocument/2006/relationships/image" Target="../media/image27.jpeg"/><Relationship Id="rId16" Type="http://schemas.microsoft.com/office/2007/relationships/hdphoto" Target="../media/hdphoto12.wdp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31.png"/><Relationship Id="rId5" Type="http://schemas.openxmlformats.org/officeDocument/2006/relationships/image" Target="../media/image21.png"/><Relationship Id="rId15" Type="http://schemas.openxmlformats.org/officeDocument/2006/relationships/image" Target="../media/image33.png"/><Relationship Id="rId10" Type="http://schemas.openxmlformats.org/officeDocument/2006/relationships/image" Target="../media/image30.png"/><Relationship Id="rId4" Type="http://schemas.microsoft.com/office/2007/relationships/hdphoto" Target="../media/hdphoto6.wdp"/><Relationship Id="rId9" Type="http://schemas.openxmlformats.org/officeDocument/2006/relationships/image" Target="../media/image29.png"/><Relationship Id="rId14" Type="http://schemas.microsoft.com/office/2007/relationships/hdphoto" Target="../media/hdphoto1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5.wdp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microsoft.com/office/2007/relationships/hdphoto" Target="../media/hdphoto14.wdp"/><Relationship Id="rId7" Type="http://schemas.microsoft.com/office/2007/relationships/hdphoto" Target="../media/hdphoto15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microsoft.com/office/2007/relationships/hdphoto" Target="../media/hdphoto1.wdp"/><Relationship Id="rId4" Type="http://schemas.openxmlformats.org/officeDocument/2006/relationships/image" Target="../media/image17.png"/><Relationship Id="rId9" Type="http://schemas.microsoft.com/office/2007/relationships/hdphoto" Target="../media/hdphoto1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microsoft.com/office/2007/relationships/hdphoto" Target="../media/hdphoto4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40.png"/><Relationship Id="rId4" Type="http://schemas.microsoft.com/office/2007/relationships/hdphoto" Target="../media/hdphoto1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0460" y="983673"/>
            <a:ext cx="7772400" cy="157597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 smtClean="0">
                <a:ln/>
                <a:solidFill>
                  <a:schemeClr val="accent4"/>
                </a:solidFill>
              </a:rPr>
              <a:t>Овощи и фрукты на нашем столе</a:t>
            </a:r>
            <a:endParaRPr lang="ru-RU" b="1" dirty="0">
              <a:ln/>
              <a:solidFill>
                <a:schemeClr val="accent4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Loner\Рабочий стол\2-шзочвтзч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707" y="2707948"/>
            <a:ext cx="6607320" cy="4150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8545" y="4114800"/>
            <a:ext cx="1783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</a:t>
            </a:r>
          </a:p>
          <a:p>
            <a:r>
              <a:rPr lang="ru-RU" dirty="0" err="1" smtClean="0"/>
              <a:t>Гаврикова</a:t>
            </a:r>
            <a:r>
              <a:rPr lang="ru-RU" dirty="0" smtClean="0"/>
              <a:t> Ж.В.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62545" y="180109"/>
            <a:ext cx="6217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МБОУ СОШ №3 дошкольное отделение «Улыбка»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633855" y="6382830"/>
            <a:ext cx="135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Г. Серпухов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81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5" y="196333"/>
            <a:ext cx="56172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n/>
                <a:solidFill>
                  <a:schemeClr val="accent4"/>
                </a:solidFill>
              </a:rPr>
              <a:t>Четвертый лишний</a:t>
            </a:r>
          </a:p>
        </p:txBody>
      </p:sp>
      <p:pic>
        <p:nvPicPr>
          <p:cNvPr id="3" name="Picture 4" descr="https://p7.hiclipart.com/preview/496/44/839/pyrus-nivalis-fruit-auglis-pea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8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85" y="1027330"/>
            <a:ext cx="1623397" cy="23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papik.pro/uploads/posts/2021-12/1639208176_56-papik-pro-p-pomidor-klipart-5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96" b="95109" l="2935" r="96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551" y="1217186"/>
            <a:ext cx="1922823" cy="192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s://i2.rozetka.ua/goods/14056833/122598516_images_140568332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200" l="0" r="986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85" y="3329866"/>
            <a:ext cx="2422849" cy="266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w7.pngwing.com/pngs/883/364/png-transparent-prune-plum-prune-purple-natural-foods-foo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39" b="100000" l="0" r="100000">
                        <a14:foregroundMark x1="62391" y1="9111" x2="62391" y2="9111"/>
                        <a14:foregroundMark x1="62391" y1="9111" x2="71413" y2="14380"/>
                        <a14:foregroundMark x1="74348" y1="14929" x2="74348" y2="14929"/>
                        <a14:foregroundMark x1="75217" y1="17344" x2="75217" y2="17344"/>
                        <a14:foregroundMark x1="76196" y1="18771" x2="76196" y2="18771"/>
                        <a14:foregroundMark x1="80543" y1="23491" x2="80543" y2="23491"/>
                        <a14:foregroundMark x1="81413" y1="25027" x2="81413" y2="25027"/>
                        <a14:foregroundMark x1="81413" y1="25027" x2="81413" y2="25027"/>
                        <a14:foregroundMark x1="81957" y1="25906" x2="81957" y2="25906"/>
                        <a14:foregroundMark x1="85761" y1="27881" x2="85761" y2="27881"/>
                        <a14:foregroundMark x1="88152" y1="27442" x2="88152" y2="27442"/>
                        <a14:foregroundMark x1="89022" y1="27442" x2="89022" y2="27442"/>
                        <a14:foregroundMark x1="90435" y1="27442" x2="90435" y2="27442"/>
                        <a14:foregroundMark x1="91957" y1="27442" x2="91957" y2="27442"/>
                        <a14:foregroundMark x1="83804" y1="11965" x2="83804" y2="11965"/>
                        <a14:foregroundMark x1="83804" y1="11965" x2="83804" y2="11965"/>
                        <a14:foregroundMark x1="90435" y1="16795" x2="90435" y2="16795"/>
                        <a14:foregroundMark x1="90435" y1="16795" x2="90435" y2="16795"/>
                        <a14:foregroundMark x1="56739" y1="20637" x2="56739" y2="20637"/>
                        <a14:foregroundMark x1="57609" y1="17783" x2="57609" y2="17783"/>
                        <a14:foregroundMark x1="57609" y1="17783" x2="57609" y2="17783"/>
                        <a14:foregroundMark x1="57609" y1="17783" x2="57609" y2="17783"/>
                        <a14:foregroundMark x1="53370" y1="15368" x2="53370" y2="15368"/>
                        <a14:foregroundMark x1="45326" y1="13941" x2="45326" y2="13941"/>
                        <a14:foregroundMark x1="47609" y1="11965" x2="47609" y2="11965"/>
                        <a14:foregroundMark x1="32391" y1="1976" x2="32391" y2="1976"/>
                        <a14:foregroundMark x1="36739" y1="3842" x2="36739" y2="3842"/>
                        <a14:foregroundMark x1="39130" y1="6257" x2="39130" y2="6257"/>
                        <a14:foregroundMark x1="42391" y1="6696" x2="42391" y2="66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395" y="3140009"/>
            <a:ext cx="2565949" cy="254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36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ivillages.com/wp-content/uploads/2015/03/18722637_m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58" t="1365" r="71258" b="68421"/>
          <a:stretch>
            <a:fillRect/>
          </a:stretch>
        </p:blipFill>
        <p:spPr bwMode="auto">
          <a:xfrm>
            <a:off x="539552" y="1628800"/>
            <a:ext cx="2448272" cy="2357030"/>
          </a:xfrm>
          <a:prstGeom prst="rect">
            <a:avLst/>
          </a:prstGeom>
          <a:noFill/>
        </p:spPr>
      </p:pic>
      <p:pic>
        <p:nvPicPr>
          <p:cNvPr id="4" name="Picture 2" descr="http://www.ivillages.com/wp-content/uploads/2015/03/18722637_m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55" t="31643" r="66994" b="38462"/>
          <a:stretch>
            <a:fillRect/>
          </a:stretch>
        </p:blipFill>
        <p:spPr bwMode="auto">
          <a:xfrm>
            <a:off x="6547501" y="1556792"/>
            <a:ext cx="2596499" cy="2520280"/>
          </a:xfrm>
          <a:prstGeom prst="rect">
            <a:avLst/>
          </a:prstGeom>
          <a:noFill/>
        </p:spPr>
      </p:pic>
      <p:pic>
        <p:nvPicPr>
          <p:cNvPr id="6" name="Picture 2" descr="http://www.ivillages.com/wp-content/uploads/2015/03/18722637_m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047" t="31528" r="37742" b="37438"/>
          <a:stretch>
            <a:fillRect/>
          </a:stretch>
        </p:blipFill>
        <p:spPr bwMode="auto">
          <a:xfrm>
            <a:off x="3851920" y="1700808"/>
            <a:ext cx="2160240" cy="2232248"/>
          </a:xfrm>
          <a:prstGeom prst="rect">
            <a:avLst/>
          </a:prstGeom>
          <a:noFill/>
        </p:spPr>
      </p:pic>
      <p:pic>
        <p:nvPicPr>
          <p:cNvPr id="7" name="Picture 2" descr="http://www.ivillages.com/wp-content/uploads/2015/03/18722637_m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121" t="32411" r="4641" b="36000"/>
          <a:stretch>
            <a:fillRect/>
          </a:stretch>
        </p:blipFill>
        <p:spPr bwMode="auto">
          <a:xfrm>
            <a:off x="3779912" y="4375057"/>
            <a:ext cx="2542875" cy="2482943"/>
          </a:xfrm>
          <a:prstGeom prst="rect">
            <a:avLst/>
          </a:prstGeom>
          <a:noFill/>
        </p:spPr>
      </p:pic>
      <p:pic>
        <p:nvPicPr>
          <p:cNvPr id="8" name="Picture 2" descr="http://www.ivillages.com/wp-content/uploads/2015/03/18722637_m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01" t="66349" r="31669" b="3843"/>
          <a:stretch>
            <a:fillRect/>
          </a:stretch>
        </p:blipFill>
        <p:spPr bwMode="auto">
          <a:xfrm>
            <a:off x="0" y="4562745"/>
            <a:ext cx="3240360" cy="2295255"/>
          </a:xfrm>
          <a:prstGeom prst="rect">
            <a:avLst/>
          </a:prstGeom>
          <a:noFill/>
        </p:spPr>
      </p:pic>
      <p:pic>
        <p:nvPicPr>
          <p:cNvPr id="10" name="Picture 2" descr="http://www.ivillages.com/wp-content/uploads/2015/03/18722637_m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592" t="62802" r="2388"/>
          <a:stretch>
            <a:fillRect/>
          </a:stretch>
        </p:blipFill>
        <p:spPr bwMode="auto">
          <a:xfrm>
            <a:off x="6444208" y="4005064"/>
            <a:ext cx="2699792" cy="266429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акое варенье?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0178" name="Picture 2" descr="http://www.look.com.ua/download.php?file=201304/1920x1080/look.com.ua-6705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9231" r="14423"/>
          <a:stretch>
            <a:fillRect/>
          </a:stretch>
        </p:blipFill>
        <p:spPr bwMode="auto">
          <a:xfrm rot="19935925">
            <a:off x="47900" y="1689100"/>
            <a:ext cx="3108048" cy="2542948"/>
          </a:xfrm>
          <a:prstGeom prst="rect">
            <a:avLst/>
          </a:prstGeom>
          <a:noFill/>
        </p:spPr>
      </p:pic>
      <p:pic>
        <p:nvPicPr>
          <p:cNvPr id="50180" name="Picture 4" descr="http://sp.samarskie-roditeli.ru/media/storage/purchase/2014/04/106447163_61003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051"/>
          <a:stretch>
            <a:fillRect/>
          </a:stretch>
        </p:blipFill>
        <p:spPr bwMode="auto">
          <a:xfrm>
            <a:off x="3131840" y="1556792"/>
            <a:ext cx="3186741" cy="2462064"/>
          </a:xfrm>
          <a:prstGeom prst="rect">
            <a:avLst/>
          </a:prstGeom>
          <a:noFill/>
        </p:spPr>
      </p:pic>
      <p:pic>
        <p:nvPicPr>
          <p:cNvPr id="50184" name="Picture 8" descr="http://barbaradolan.com/wp-content/uploads/2014/05/lamai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1772816"/>
            <a:ext cx="2952327" cy="2380764"/>
          </a:xfrm>
          <a:prstGeom prst="rect">
            <a:avLst/>
          </a:prstGeom>
          <a:noFill/>
        </p:spPr>
      </p:pic>
      <p:pic>
        <p:nvPicPr>
          <p:cNvPr id="50186" name="Picture 10" descr="http://www.brueckenbauer.ch/_storage/asset/2472110/storage/mymi:image-zoom_1/file/2771746/018263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05064"/>
            <a:ext cx="3203848" cy="2564904"/>
          </a:xfrm>
          <a:prstGeom prst="rect">
            <a:avLst/>
          </a:prstGeom>
          <a:noFill/>
        </p:spPr>
      </p:pic>
      <p:pic>
        <p:nvPicPr>
          <p:cNvPr id="50188" name="Picture 12" descr="http://www.juicehour.com/wp-content/uploads/2013/11/aprico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81763">
            <a:off x="3057173" y="3868058"/>
            <a:ext cx="3168352" cy="3083957"/>
          </a:xfrm>
          <a:prstGeom prst="rect">
            <a:avLst/>
          </a:prstGeom>
          <a:noFill/>
        </p:spPr>
      </p:pic>
      <p:pic>
        <p:nvPicPr>
          <p:cNvPr id="50190" name="Picture 14" descr="http://travelimage.ir/wp-content/uploads/2013/05/cherry-32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3239" y="4357936"/>
            <a:ext cx="3533296" cy="2212032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0" y="908721"/>
            <a:ext cx="8964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Скажи, как по-другому называется сок (варенье) из яблок? </a:t>
            </a:r>
            <a:r>
              <a:rPr lang="ru-RU" b="1" i="1" dirty="0" smtClean="0">
                <a:solidFill>
                  <a:srgbClr val="002060"/>
                </a:solidFill>
              </a:rPr>
              <a:t>(Яблочный сок, яблочное варенье). </a:t>
            </a:r>
            <a:r>
              <a:rPr lang="ru-RU" b="1" i="1" dirty="0" smtClean="0">
                <a:solidFill>
                  <a:srgbClr val="0070C0"/>
                </a:solidFill>
              </a:rPr>
              <a:t>Из слив? </a:t>
            </a:r>
            <a:r>
              <a:rPr lang="ru-RU" b="1" i="1" dirty="0" smtClean="0">
                <a:solidFill>
                  <a:srgbClr val="002060"/>
                </a:solidFill>
              </a:rPr>
              <a:t>(сливовый сок, сливовое варенье) и </a:t>
            </a:r>
            <a:r>
              <a:rPr lang="ru-RU" b="1" i="1" dirty="0" err="1" smtClean="0">
                <a:solidFill>
                  <a:srgbClr val="002060"/>
                </a:solidFill>
              </a:rPr>
              <a:t>т.д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853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3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3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3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3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30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3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76672"/>
            <a:ext cx="590465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Игра «Жадина»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26876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Представь, что это твои фрукты. Ответь на вопросы? Чей это лимон? </a:t>
            </a:r>
            <a:r>
              <a:rPr lang="ru-RU" b="1" i="1" dirty="0" smtClean="0">
                <a:solidFill>
                  <a:srgbClr val="002060"/>
                </a:solidFill>
              </a:rPr>
              <a:t>(Мой лимон).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Чья слива? </a:t>
            </a:r>
            <a:r>
              <a:rPr lang="ru-RU" b="1" i="1" dirty="0" smtClean="0">
                <a:solidFill>
                  <a:srgbClr val="002060"/>
                </a:solidFill>
              </a:rPr>
              <a:t>(Моя слива).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Чье яблоко? </a:t>
            </a:r>
            <a:r>
              <a:rPr lang="ru-RU" b="1" i="1" dirty="0" smtClean="0">
                <a:solidFill>
                  <a:srgbClr val="002060"/>
                </a:solidFill>
              </a:rPr>
              <a:t>(Моё яблоко) и т.д.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" name="Picture 16" descr="http://klyuch.com.ua/upload/medialibrary/77b/77bc8611fe12999d0b94862c85b7967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26884" y="1683711"/>
            <a:ext cx="2016224" cy="2222887"/>
          </a:xfrm>
          <a:prstGeom prst="rect">
            <a:avLst/>
          </a:prstGeom>
          <a:noFill/>
        </p:spPr>
      </p:pic>
      <p:pic>
        <p:nvPicPr>
          <p:cNvPr id="53250" name="Picture 2" descr="http://mywebworld.myblog.it/media/02/01/171415874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330" b="2503"/>
          <a:stretch>
            <a:fillRect/>
          </a:stretch>
        </p:blipFill>
        <p:spPr bwMode="auto">
          <a:xfrm>
            <a:off x="2592287" y="1859051"/>
            <a:ext cx="1728192" cy="1872208"/>
          </a:xfrm>
          <a:prstGeom prst="rect">
            <a:avLst/>
          </a:prstGeom>
          <a:noFill/>
        </p:spPr>
      </p:pic>
      <p:pic>
        <p:nvPicPr>
          <p:cNvPr id="53252" name="Picture 4" descr="http://www.todaysparent.com/wp-content/uploads/2011/10/WMBG_lemon_400x300_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87044"/>
            <a:ext cx="2592287" cy="1944215"/>
          </a:xfrm>
          <a:prstGeom prst="rect">
            <a:avLst/>
          </a:prstGeom>
          <a:noFill/>
        </p:spPr>
      </p:pic>
      <p:pic>
        <p:nvPicPr>
          <p:cNvPr id="8" name="Picture 12" descr="http://fs00.infourok.ru/images/doc/42/52978/hello_html_m71d172d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1217"/>
          <a:stretch>
            <a:fillRect/>
          </a:stretch>
        </p:blipFill>
        <p:spPr bwMode="auto">
          <a:xfrm>
            <a:off x="354735" y="4211727"/>
            <a:ext cx="1882816" cy="1872208"/>
          </a:xfrm>
          <a:prstGeom prst="rect">
            <a:avLst/>
          </a:prstGeom>
          <a:noFill/>
        </p:spPr>
      </p:pic>
      <p:pic>
        <p:nvPicPr>
          <p:cNvPr id="9" name="Picture 13" descr="C:\Documents and Settings\Admin\Мои документы\Downloads\ogur1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0284" y="4534956"/>
            <a:ext cx="2489296" cy="1225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http://www.lenagold.ru/fon/clipart/p/pomid/pomid6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1874" y="4218683"/>
            <a:ext cx="2232347" cy="2009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https://p7.hiclipart.com/preview/496/44/839/pyrus-nivalis-fruit-auglis-pea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68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246" y="1937738"/>
            <a:ext cx="1264518" cy="1793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8" descr="https://image.shutterstock.com/image-photo/single-squash-vegetable-marrow-zucchini-260nw-391173715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6557" r="942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37211">
            <a:off x="4599625" y="4460056"/>
            <a:ext cx="2660949" cy="152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48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7345"/>
            <a:ext cx="9144000" cy="48906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30581" y="112301"/>
            <a:ext cx="410094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4400" b="1" dirty="0" smtClean="0">
                <a:ln/>
                <a:solidFill>
                  <a:schemeClr val="accent3"/>
                </a:solidFill>
              </a:rPr>
              <a:t>Посади огород</a:t>
            </a:r>
            <a:endParaRPr lang="ru-RU" sz="4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6" name="Picture 14" descr="https://1.bp.blogspot.com/-DxJmSYH4N_U/V0dapNdHgHI/AAAAAAAAAA8/ZrTqHSS_MaAI1zaoojFFRTJA59lQ9DefgCK4B/s1600/pap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87" y="828422"/>
            <a:ext cx="1883991" cy="121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w7.pngwing.com/pngs/883/364/png-transparent-prune-plum-prune-purple-natural-foods-foo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39" b="100000" l="0" r="100000">
                        <a14:foregroundMark x1="62391" y1="9111" x2="62391" y2="9111"/>
                        <a14:foregroundMark x1="62391" y1="9111" x2="71413" y2="14380"/>
                        <a14:foregroundMark x1="74348" y1="14929" x2="74348" y2="14929"/>
                        <a14:foregroundMark x1="75217" y1="17344" x2="75217" y2="17344"/>
                        <a14:foregroundMark x1="76196" y1="18771" x2="76196" y2="18771"/>
                        <a14:foregroundMark x1="80543" y1="23491" x2="80543" y2="23491"/>
                        <a14:foregroundMark x1="81413" y1="25027" x2="81413" y2="25027"/>
                        <a14:foregroundMark x1="81413" y1="25027" x2="81413" y2="25027"/>
                        <a14:foregroundMark x1="81957" y1="25906" x2="81957" y2="25906"/>
                        <a14:foregroundMark x1="85761" y1="27881" x2="85761" y2="27881"/>
                        <a14:foregroundMark x1="88152" y1="27442" x2="88152" y2="27442"/>
                        <a14:foregroundMark x1="89022" y1="27442" x2="89022" y2="27442"/>
                        <a14:foregroundMark x1="90435" y1="27442" x2="90435" y2="27442"/>
                        <a14:foregroundMark x1="91957" y1="27442" x2="91957" y2="27442"/>
                        <a14:foregroundMark x1="83804" y1="11965" x2="83804" y2="11965"/>
                        <a14:foregroundMark x1="83804" y1="11965" x2="83804" y2="11965"/>
                        <a14:foregroundMark x1="90435" y1="16795" x2="90435" y2="16795"/>
                        <a14:foregroundMark x1="90435" y1="16795" x2="90435" y2="16795"/>
                        <a14:foregroundMark x1="56739" y1="20637" x2="56739" y2="20637"/>
                        <a14:foregroundMark x1="57609" y1="17783" x2="57609" y2="17783"/>
                        <a14:foregroundMark x1="57609" y1="17783" x2="57609" y2="17783"/>
                        <a14:foregroundMark x1="57609" y1="17783" x2="57609" y2="17783"/>
                        <a14:foregroundMark x1="53370" y1="15368" x2="53370" y2="15368"/>
                        <a14:foregroundMark x1="45326" y1="13941" x2="45326" y2="13941"/>
                        <a14:foregroundMark x1="47609" y1="11965" x2="47609" y2="11965"/>
                        <a14:foregroundMark x1="32391" y1="1976" x2="32391" y2="1976"/>
                        <a14:foregroundMark x1="36739" y1="3842" x2="36739" y2="3842"/>
                        <a14:foregroundMark x1="39130" y1="6257" x2="39130" y2="6257"/>
                        <a14:foregroundMark x1="42391" y1="6696" x2="42391" y2="66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981" y="823766"/>
            <a:ext cx="1191715" cy="118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https://fsd.multiurok.ru/html/2018/03/20/s_5ab0b169cef9e/865054_7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524" b="93981" l="990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0975">
            <a:off x="5961634" y="530497"/>
            <a:ext cx="1274160" cy="127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magicbazaar.ru/upload/medialibrary/8dd/8dd4d86e90269701adb96f2182c09d8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330" y="747461"/>
            <a:ext cx="1366476" cy="149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0" descr="https://www.proviant33.ru/upload/iblock/675/granatyimportnye1kg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690" y="693308"/>
            <a:ext cx="1092101" cy="120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p7.hiclipart.com/preview/262/591/615/carrot-cake-tomato-soup-food-vegetable-orange-frame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61" b="89844" l="7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82894">
            <a:off x="2435376" y="838610"/>
            <a:ext cx="2646112" cy="169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s://i.pinimg.com/originals/ee/37/0a/ee370a11b682076d545574b459e309f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24" b="95404" l="9886" r="89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99183">
            <a:off x="-445188" y="492954"/>
            <a:ext cx="2464524" cy="139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59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0.0809 0.486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L 0.16372 0.5118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7" y="2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5185E-6 L 0.12465 0.4432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3" y="2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0.11789 0.4710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2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11111E-6 L 0.125 0.40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2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5800" y="0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Подбери фрукт или овощ к соответствующей фигуре</a:t>
            </a:r>
          </a:p>
        </p:txBody>
      </p:sp>
      <p:sp>
        <p:nvSpPr>
          <p:cNvPr id="3" name="Овал 2"/>
          <p:cNvSpPr>
            <a:spLocks noChangeArrowheads="1"/>
          </p:cNvSpPr>
          <p:nvPr/>
        </p:nvSpPr>
        <p:spPr bwMode="auto">
          <a:xfrm>
            <a:off x="214313" y="1214438"/>
            <a:ext cx="1643062" cy="1428750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kumimoji="1" lang="ru-RU" sz="2400">
              <a:latin typeface="Century" pitchFamily="18" charset="0"/>
              <a:ea typeface="ＭＳ ゴシック" pitchFamily="49" charset="-128"/>
            </a:endParaRPr>
          </a:p>
        </p:txBody>
      </p:sp>
      <p:sp>
        <p:nvSpPr>
          <p:cNvPr id="4" name="Овал 3"/>
          <p:cNvSpPr>
            <a:spLocks noChangeArrowheads="1"/>
          </p:cNvSpPr>
          <p:nvPr/>
        </p:nvSpPr>
        <p:spPr bwMode="auto">
          <a:xfrm>
            <a:off x="6357938" y="1357313"/>
            <a:ext cx="2286000" cy="500062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kumimoji="1" lang="ru-RU" sz="2400">
              <a:latin typeface="Century" pitchFamily="18" charset="0"/>
              <a:ea typeface="ＭＳ ゴシック" pitchFamily="49" charset="-128"/>
            </a:endParaRPr>
          </a:p>
        </p:txBody>
      </p:sp>
      <p:sp>
        <p:nvSpPr>
          <p:cNvPr id="5" name="Равнобедренный треугольник 4"/>
          <p:cNvSpPr>
            <a:spLocks noChangeArrowheads="1"/>
          </p:cNvSpPr>
          <p:nvPr/>
        </p:nvSpPr>
        <p:spPr bwMode="auto">
          <a:xfrm rot="10800000">
            <a:off x="5072063" y="1357313"/>
            <a:ext cx="571500" cy="2000250"/>
          </a:xfrm>
          <a:prstGeom prst="triangle">
            <a:avLst>
              <a:gd name="adj" fmla="val 52148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kumimoji="1" lang="ru-RU" sz="2400">
              <a:latin typeface="Century" pitchFamily="18" charset="0"/>
              <a:ea typeface="ＭＳ ゴシック" pitchFamily="49" charset="-128"/>
            </a:endParaRPr>
          </a:p>
        </p:txBody>
      </p:sp>
      <p:sp>
        <p:nvSpPr>
          <p:cNvPr id="6" name="Овал 5"/>
          <p:cNvSpPr>
            <a:spLocks noChangeArrowheads="1"/>
          </p:cNvSpPr>
          <p:nvPr/>
        </p:nvSpPr>
        <p:spPr bwMode="auto">
          <a:xfrm>
            <a:off x="2571750" y="1500188"/>
            <a:ext cx="1714500" cy="928687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kumimoji="1" lang="ru-RU" sz="2400">
              <a:latin typeface="Century" pitchFamily="18" charset="0"/>
              <a:ea typeface="ＭＳ ゴシック" pitchFamily="49" charset="-128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000" b="20000"/>
          <a:stretch>
            <a:fillRect/>
          </a:stretch>
        </p:blipFill>
        <p:spPr bwMode="auto">
          <a:xfrm>
            <a:off x="2857500" y="4929188"/>
            <a:ext cx="1785938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798" t="21698" r="10172" b="4008"/>
          <a:stretch>
            <a:fillRect/>
          </a:stretch>
        </p:blipFill>
        <p:spPr bwMode="auto">
          <a:xfrm>
            <a:off x="785813" y="4214813"/>
            <a:ext cx="1285875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97" t="10918" r="6213" b="21417"/>
          <a:stretch>
            <a:fillRect/>
          </a:stretch>
        </p:blipFill>
        <p:spPr bwMode="auto">
          <a:xfrm rot="20530635">
            <a:off x="5970588" y="4886325"/>
            <a:ext cx="22256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63" y="2928938"/>
            <a:ext cx="1304925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5414" b="12212"/>
          <a:stretch>
            <a:fillRect/>
          </a:stretch>
        </p:blipFill>
        <p:spPr bwMode="auto">
          <a:xfrm>
            <a:off x="2286000" y="2643188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625185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8.29787E-6 L -0.20486 -0.18894 " pathEditMode="relative" ptsTypes="AA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3.22849E-6 L -0.65364 -0.24121 " pathEditMode="relative" ptsTypes="AA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5.20814E-6 L -0.02362 -0.5141 " pathEditMode="relative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-4.6346E-6 L 0.48038 -0.51387 " pathEditMode="relative" ptsTypes="AA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2.96022E-7 L 0.03942 -0.56637 " pathEditMode="relative" ptsTypes="AA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mtdata.ru/u2/photo8296/20104414380-0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836" y="1"/>
            <a:ext cx="92548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46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catherineasquithgallery.com/uploads/posts/2021-03/1614576086_5-p-ogurets-na-belom-fone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7442" l="1662" r="898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24" y="238218"/>
            <a:ext cx="3249036" cy="178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papik.pro/uploads/posts/2021-12/1639208176_56-papik-pro-p-pomidor-klipart-5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96" b="95109" l="2935" r="96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788" y="29716"/>
            <a:ext cx="1922823" cy="192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library.kissclipart.com/20200218/klq/kissclipart-natural-foods-bell-pepper-pimiento-yellow-pepper-v-6bc1e4f9c7c2474f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1" b="99118" l="7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082" y="318694"/>
            <a:ext cx="2354984" cy="177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p7.hiclipart.com/preview/262/591/615/carrot-cake-tomato-soup-food-vegetable-orange-frame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89844" l="7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6224">
            <a:off x="5383573" y="248485"/>
            <a:ext cx="4408920" cy="282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i.pinimg.com/originals/ee/37/0a/ee370a11b682076d545574b459e309f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24" b="95404" l="9886" r="89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420" y="3446401"/>
            <a:ext cx="5578908" cy="315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magicbazaar.ru/upload/medialibrary/8dd/8dd4d86e90269701adb96f2182c09d8b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861" y="3553293"/>
            <a:ext cx="2790835" cy="304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1.bp.blogspot.com/-DxJmSYH4N_U/V0dapNdHgHI/AAAAAAAAAA8/ZrTqHSS_MaAI1zaoojFFRTJA59lQ9DefgCK4B/s1600/papa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0461" y="1399392"/>
            <a:ext cx="3815121" cy="247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fsd.multiurok.ru/html/2018/03/20/s_5ab0b169cef9e/865054_7.jpeg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524" b="93981" l="990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737" y="1246142"/>
            <a:ext cx="2840683" cy="284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image.shutterstock.com/image-photo/single-squash-vegetable-marrow-zucchini-260nw-391173715.jpg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6557" r="942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4216">
            <a:off x="2867400" y="3567607"/>
            <a:ext cx="4035368" cy="231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https://teamyee.tv/wp-content/uploads/2016/02/3.jpeg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997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84848">
            <a:off x="6198399" y="1716618"/>
            <a:ext cx="2498725" cy="255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03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w7.pngwing.com/pngs/867/540/png-transparent-apple-juice-crisp-malus-ioensis-leaf-red-apple-natural-foods-food-strawberri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12" b="94552" l="23043" r="76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24"/>
            <a:ext cx="3417887" cy="211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p7.hiclipart.com/preview/496/44/839/pyrus-nivalis-fruit-auglis-pea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8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003" y="146977"/>
            <a:ext cx="1623397" cy="23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w7.pngwing.com/pngs/883/364/png-transparent-prune-plum-prune-purple-natural-foods-food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39" b="100000" l="0" r="100000">
                        <a14:foregroundMark x1="62391" y1="9111" x2="62391" y2="9111"/>
                        <a14:foregroundMark x1="62391" y1="9111" x2="71413" y2="14380"/>
                        <a14:foregroundMark x1="74348" y1="14929" x2="74348" y2="14929"/>
                        <a14:foregroundMark x1="75217" y1="17344" x2="75217" y2="17344"/>
                        <a14:foregroundMark x1="76196" y1="18771" x2="76196" y2="18771"/>
                        <a14:foregroundMark x1="80543" y1="23491" x2="80543" y2="23491"/>
                        <a14:foregroundMark x1="81413" y1="25027" x2="81413" y2="25027"/>
                        <a14:foregroundMark x1="81413" y1="25027" x2="81413" y2="25027"/>
                        <a14:foregroundMark x1="81957" y1="25906" x2="81957" y2="25906"/>
                        <a14:foregroundMark x1="85761" y1="27881" x2="85761" y2="27881"/>
                        <a14:foregroundMark x1="88152" y1="27442" x2="88152" y2="27442"/>
                        <a14:foregroundMark x1="89022" y1="27442" x2="89022" y2="27442"/>
                        <a14:foregroundMark x1="90435" y1="27442" x2="90435" y2="27442"/>
                        <a14:foregroundMark x1="91957" y1="27442" x2="91957" y2="27442"/>
                        <a14:foregroundMark x1="83804" y1="11965" x2="83804" y2="11965"/>
                        <a14:foregroundMark x1="83804" y1="11965" x2="83804" y2="11965"/>
                        <a14:foregroundMark x1="90435" y1="16795" x2="90435" y2="16795"/>
                        <a14:foregroundMark x1="90435" y1="16795" x2="90435" y2="16795"/>
                        <a14:foregroundMark x1="56739" y1="20637" x2="56739" y2="20637"/>
                        <a14:foregroundMark x1="57609" y1="17783" x2="57609" y2="17783"/>
                        <a14:foregroundMark x1="57609" y1="17783" x2="57609" y2="17783"/>
                        <a14:foregroundMark x1="57609" y1="17783" x2="57609" y2="17783"/>
                        <a14:foregroundMark x1="53370" y1="15368" x2="53370" y2="15368"/>
                        <a14:foregroundMark x1="45326" y1="13941" x2="45326" y2="13941"/>
                        <a14:foregroundMark x1="47609" y1="11965" x2="47609" y2="11965"/>
                        <a14:foregroundMark x1="32391" y1="1976" x2="32391" y2="1976"/>
                        <a14:foregroundMark x1="36739" y1="3842" x2="36739" y2="3842"/>
                        <a14:foregroundMark x1="39130" y1="6257" x2="39130" y2="6257"/>
                        <a14:foregroundMark x1="42391" y1="6696" x2="42391" y2="66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670" y="146977"/>
            <a:ext cx="1992756" cy="197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steemitimages.com/DQmc1oLypBRYfi2xfpmmqFGiPjwecm3j3jG71B3QBwRDv7m/imag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890" y="211589"/>
            <a:ext cx="2397542" cy="217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i2.rozetka.ua/goods/14056833/122598516_images_1405683322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6200" l="0" r="986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73" y="2449513"/>
            <a:ext cx="1910736" cy="209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flaervrai.com/wp-content/uploads/2019/01/7-300x280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357" b="93929" l="4000" r="95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509" y="2449513"/>
            <a:ext cx="2857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s://tiermaker.com/images/templates/veggie-tales-silly-songs-764537/7645371610649613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461" y="2850792"/>
            <a:ext cx="2585498" cy="314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https://www.parasperfumers.com/upload/product_ecom/Tangerine-Essential-Oil-Citrus-tangerina-ProductPic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18" b="99591" l="0" r="98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57" y="4422775"/>
            <a:ext cx="2208446" cy="220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https://www.proviant33.ru/upload/iblock/675/granatyimportnye1kg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26" y="4008465"/>
            <a:ext cx="2226164" cy="246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90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76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" y="1285875"/>
            <a:ext cx="24288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1.Золотистый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 полезный,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Витаминный, хотя резкий,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Горький вкус имеет он…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Обжигает… Не лимон. </a:t>
            </a:r>
            <a:endParaRPr lang="ru-RU" sz="1400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5143500"/>
            <a:ext cx="149066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608" b="13045"/>
          <a:stretch>
            <a:fillRect/>
          </a:stretch>
        </p:blipFill>
        <p:spPr bwMode="auto">
          <a:xfrm>
            <a:off x="4429125" y="2286000"/>
            <a:ext cx="212566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3" b="7922"/>
          <a:stretch>
            <a:fillRect/>
          </a:stretch>
        </p:blipFill>
        <p:spPr bwMode="auto">
          <a:xfrm>
            <a:off x="6286500" y="5000625"/>
            <a:ext cx="15001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75" y="3714750"/>
            <a:ext cx="16192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143500" y="928688"/>
            <a:ext cx="2428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4.Огородная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краля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Скрылась в подвале,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Ярко-жёлтая на цвет,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 коса-то, как букет. </a:t>
            </a:r>
            <a:endParaRPr lang="ru-RU" sz="1400" dirty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00250" y="3000375"/>
            <a:ext cx="21431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2.Круглое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, румяное,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Я расту на ветке.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Любят меня взрослые,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 маленькие детки.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6357938" y="2643188"/>
            <a:ext cx="2571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5.С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оранжевой кожей,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 мячик похожий,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 в центре не пусто,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 сочно и вкусно. 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572000" y="4000500"/>
            <a:ext cx="23574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6.Он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почти как апельсин,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 толстой кожей, сочный,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Недостаток лишь один -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Кислый очень, очень. </a:t>
            </a:r>
            <a:endParaRPr lang="ru-RU" sz="1400" b="1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714375" y="4572000"/>
            <a:ext cx="3000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3.Сладок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он, но толстокож,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 чуть-чуть на серп похож.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3571875" y="5286375"/>
            <a:ext cx="21431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7.Зелёная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толстуха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Надела уйму юбок.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Стоит как балерина,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Из листьев пелерина.</a:t>
            </a:r>
            <a:endParaRPr lang="ru-RU" sz="1400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12998" y="376157"/>
            <a:ext cx="6772275" cy="8572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«Что растёт на грядке и в саду?»</a:t>
            </a:r>
          </a:p>
        </p:txBody>
      </p:sp>
      <p:pic>
        <p:nvPicPr>
          <p:cNvPr id="20482" name="Picture 2" descr="http://photo4.ask.fm/806/772/528/-19996985-1t2pd86-ihkl3pn38js6mna/original/fil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980728"/>
            <a:ext cx="1628906" cy="1512168"/>
          </a:xfrm>
          <a:prstGeom prst="rect">
            <a:avLst/>
          </a:prstGeom>
          <a:noFill/>
        </p:spPr>
      </p:pic>
      <p:pic>
        <p:nvPicPr>
          <p:cNvPr id="20" name="Picture 16" descr="http://klyuch.com.ua/upload/medialibrary/77b/77bc8611fe12999d0b94862c85b7967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780928"/>
            <a:ext cx="1512168" cy="1667166"/>
          </a:xfrm>
          <a:prstGeom prst="rect">
            <a:avLst/>
          </a:prstGeom>
          <a:noFill/>
        </p:spPr>
      </p:pic>
      <p:pic>
        <p:nvPicPr>
          <p:cNvPr id="21" name="Picture 6" descr="http://edaplus.info/food_pictures/carro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61172" y="1124744"/>
            <a:ext cx="1855567" cy="14451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514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1.bp.blogspot.com/-kRLbZZCBjHU/XzIxZlkYh5I/AAAAAAAACUo/9l5Tx68gv880s3JdkPjW9TQ4h1axBhplACLcBGAsYHQ/s1600/%25D0%25A0%25D0%2590%25D0%25A1%25D0%25A1%25D0%259A%25D0%2590%25D0%2596%25D0%259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39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oorganizator.ru/data/attachments/0/337-8bfd66ac10ded12bb595afe6cffb9b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4690"/>
            <a:ext cx="9144000" cy="698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65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s://fsd.multiurok.ru/html/2018/03/20/s_5ab0b169cef9e/865054_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24" b="93981" l="990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82" y="706582"/>
            <a:ext cx="2134101" cy="213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papik.pro/uploads/posts/2021-12/1639208176_56-papik-pro-p-pomidor-klipart-5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96" b="95109" l="2935" r="96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556" y="605646"/>
            <a:ext cx="1380051" cy="138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https://magicbazaar.ru/upload/medialibrary/8dd/8dd4d86e90269701adb96f2182c09d8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797" y="4062447"/>
            <a:ext cx="1933829" cy="2111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s://i.pinimg.com/originals/ee/37/0a/ee370a11b682076d545574b459e309f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4" b="95404" l="9886" r="89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35" y="4159429"/>
            <a:ext cx="3563147" cy="201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p7.hiclipart.com/preview/262/591/615/carrot-cake-tomato-soup-food-vegetable-orange-fram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61" b="89844" l="7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66090">
            <a:off x="6907958" y="1422779"/>
            <a:ext cx="2794084" cy="178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s://1.bp.blogspot.com/-DxJmSYH4N_U/V0dapNdHgHI/AAAAAAAAAA8/ZrTqHSS_MaAI1zaoojFFRTJA59lQ9DefgCK4B/s1600/pap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084" y="605646"/>
            <a:ext cx="2850706" cy="184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w7.pngwing.com/pngs/867/540/png-transparent-apple-juice-crisp-malus-ioensis-leaf-red-apple-natural-foods-food-strawberries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812" b="94552" l="23043" r="76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60" y="2550456"/>
            <a:ext cx="2614323" cy="161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w7.pngwing.com/pngs/883/364/png-transparent-prune-plum-prune-purple-natural-foods-food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39" b="100000" l="0" r="100000">
                        <a14:foregroundMark x1="62391" y1="9111" x2="62391" y2="9111"/>
                        <a14:foregroundMark x1="62391" y1="9111" x2="71413" y2="14380"/>
                        <a14:foregroundMark x1="74348" y1="14929" x2="74348" y2="14929"/>
                        <a14:foregroundMark x1="75217" y1="17344" x2="75217" y2="17344"/>
                        <a14:foregroundMark x1="76196" y1="18771" x2="76196" y2="18771"/>
                        <a14:foregroundMark x1="80543" y1="23491" x2="80543" y2="23491"/>
                        <a14:foregroundMark x1="81413" y1="25027" x2="81413" y2="25027"/>
                        <a14:foregroundMark x1="81413" y1="25027" x2="81413" y2="25027"/>
                        <a14:foregroundMark x1="81957" y1="25906" x2="81957" y2="25906"/>
                        <a14:foregroundMark x1="85761" y1="27881" x2="85761" y2="27881"/>
                        <a14:foregroundMark x1="88152" y1="27442" x2="88152" y2="27442"/>
                        <a14:foregroundMark x1="89022" y1="27442" x2="89022" y2="27442"/>
                        <a14:foregroundMark x1="90435" y1="27442" x2="90435" y2="27442"/>
                        <a14:foregroundMark x1="91957" y1="27442" x2="91957" y2="27442"/>
                        <a14:foregroundMark x1="83804" y1="11965" x2="83804" y2="11965"/>
                        <a14:foregroundMark x1="83804" y1="11965" x2="83804" y2="11965"/>
                        <a14:foregroundMark x1="90435" y1="16795" x2="90435" y2="16795"/>
                        <a14:foregroundMark x1="90435" y1="16795" x2="90435" y2="16795"/>
                        <a14:foregroundMark x1="56739" y1="20637" x2="56739" y2="20637"/>
                        <a14:foregroundMark x1="57609" y1="17783" x2="57609" y2="17783"/>
                        <a14:foregroundMark x1="57609" y1="17783" x2="57609" y2="17783"/>
                        <a14:foregroundMark x1="57609" y1="17783" x2="57609" y2="17783"/>
                        <a14:foregroundMark x1="53370" y1="15368" x2="53370" y2="15368"/>
                        <a14:foregroundMark x1="45326" y1="13941" x2="45326" y2="13941"/>
                        <a14:foregroundMark x1="47609" y1="11965" x2="47609" y2="11965"/>
                        <a14:foregroundMark x1="32391" y1="1976" x2="32391" y2="1976"/>
                        <a14:foregroundMark x1="36739" y1="3842" x2="36739" y2="3842"/>
                        <a14:foregroundMark x1="39130" y1="6257" x2="39130" y2="6257"/>
                        <a14:foregroundMark x1="42391" y1="6696" x2="42391" y2="66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805" y="1078583"/>
            <a:ext cx="1486414" cy="147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8" descr="https://www.parasperfumers.com/upload/product_ecom/Tangerine-Essential-Oil-Citrus-tangerina-ProductPic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818" b="99591" l="0" r="98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672" y="4633975"/>
            <a:ext cx="1752125" cy="175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://perfetto.kiev.ua/wp-content/uploads/2013/01/zoom_316003-Pentola-Professional.jpg"/>
          <p:cNvPicPr/>
          <p:nvPr/>
        </p:nvPicPr>
        <p:blipFill rotWithShape="1"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" t="5206" r="5264" b="5948"/>
          <a:stretch/>
        </p:blipFill>
        <p:spPr bwMode="auto">
          <a:xfrm>
            <a:off x="2511573" y="2790101"/>
            <a:ext cx="4176464" cy="23469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33521" y="-83164"/>
            <a:ext cx="67056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4800" b="1" dirty="0" smtClean="0">
                <a:ln/>
                <a:solidFill>
                  <a:schemeClr val="accent3"/>
                </a:solidFill>
              </a:rPr>
              <a:t>Свари борщ</a:t>
            </a:r>
            <a:endParaRPr lang="ru-RU" sz="48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49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46 1.11111E-6 L 0.07553 0.34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3" y="1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81481E-6 L 0.24792 0.2981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1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-0.21129 0.36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1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L -0.34757 0.2189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78" y="1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7.40741E-7 L 0.29202 -0.1599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1" y="-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6 L -0.31319 -0.1590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60" y="-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calipso-vip.ru/items/7444-0-300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9" t="12281" r="3509" b="8772"/>
          <a:stretch>
            <a:fillRect/>
          </a:stretch>
        </p:blipFill>
        <p:spPr bwMode="auto">
          <a:xfrm>
            <a:off x="616295" y="2392345"/>
            <a:ext cx="4155662" cy="3528392"/>
          </a:xfrm>
          <a:prstGeom prst="rect">
            <a:avLst/>
          </a:prstGeom>
          <a:noFill/>
        </p:spPr>
      </p:pic>
      <p:pic>
        <p:nvPicPr>
          <p:cNvPr id="3" name="Picture 2" descr="https://w7.pngwing.com/pngs/867/540/png-transparent-apple-juice-crisp-malus-ioensis-leaf-red-apple-natural-foods-food-strawberri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12" b="94552" l="23043" r="76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1" y="482241"/>
            <a:ext cx="2531196" cy="156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p7.hiclipart.com/preview/262/591/615/carrot-cake-tomato-soup-food-vegetable-orange-fram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89844" l="7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6224">
            <a:off x="6481401" y="857775"/>
            <a:ext cx="2679607" cy="171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library.kissclipart.com/20200218/klq/kissclipart-natural-foods-bell-pepper-pimiento-yellow-pepper-v-6bc1e4f9c7c2474f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1" b="99118" l="7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442" y="4351542"/>
            <a:ext cx="2354984" cy="177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https://www.proviant33.ru/upload/iblock/675/granatyimportnye1k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569" y="4156541"/>
            <a:ext cx="1726535" cy="191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https://tiermaker.com/images/templates/veggie-tales-silly-songs-764537/764537161064961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1488">
            <a:off x="2562545" y="239586"/>
            <a:ext cx="1612581" cy="196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w7.pngwing.com/pngs/883/364/png-transparent-prune-plum-prune-purple-natural-foods-food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39" b="100000" l="0" r="100000">
                        <a14:foregroundMark x1="62391" y1="9111" x2="62391" y2="9111"/>
                        <a14:foregroundMark x1="62391" y1="9111" x2="71413" y2="14380"/>
                        <a14:foregroundMark x1="74348" y1="14929" x2="74348" y2="14929"/>
                        <a14:foregroundMark x1="75217" y1="17344" x2="75217" y2="17344"/>
                        <a14:foregroundMark x1="76196" y1="18771" x2="76196" y2="18771"/>
                        <a14:foregroundMark x1="80543" y1="23491" x2="80543" y2="23491"/>
                        <a14:foregroundMark x1="81413" y1="25027" x2="81413" y2="25027"/>
                        <a14:foregroundMark x1="81413" y1="25027" x2="81413" y2="25027"/>
                        <a14:foregroundMark x1="81957" y1="25906" x2="81957" y2="25906"/>
                        <a14:foregroundMark x1="85761" y1="27881" x2="85761" y2="27881"/>
                        <a14:foregroundMark x1="88152" y1="27442" x2="88152" y2="27442"/>
                        <a14:foregroundMark x1="89022" y1="27442" x2="89022" y2="27442"/>
                        <a14:foregroundMark x1="90435" y1="27442" x2="90435" y2="27442"/>
                        <a14:foregroundMark x1="91957" y1="27442" x2="91957" y2="27442"/>
                        <a14:foregroundMark x1="83804" y1="11965" x2="83804" y2="11965"/>
                        <a14:foregroundMark x1="83804" y1="11965" x2="83804" y2="11965"/>
                        <a14:foregroundMark x1="90435" y1="16795" x2="90435" y2="16795"/>
                        <a14:foregroundMark x1="90435" y1="16795" x2="90435" y2="16795"/>
                        <a14:foregroundMark x1="56739" y1="20637" x2="56739" y2="20637"/>
                        <a14:foregroundMark x1="57609" y1="17783" x2="57609" y2="17783"/>
                        <a14:foregroundMark x1="57609" y1="17783" x2="57609" y2="17783"/>
                        <a14:foregroundMark x1="57609" y1="17783" x2="57609" y2="17783"/>
                        <a14:foregroundMark x1="53370" y1="15368" x2="53370" y2="15368"/>
                        <a14:foregroundMark x1="45326" y1="13941" x2="45326" y2="13941"/>
                        <a14:foregroundMark x1="47609" y1="11965" x2="47609" y2="11965"/>
                        <a14:foregroundMark x1="32391" y1="1976" x2="32391" y2="1976"/>
                        <a14:foregroundMark x1="36739" y1="3842" x2="36739" y2="3842"/>
                        <a14:foregroundMark x1="39130" y1="6257" x2="39130" y2="6257"/>
                        <a14:foregroundMark x1="42391" y1="6696" x2="42391" y2="66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066" y="2449515"/>
            <a:ext cx="1320187" cy="130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https://image.shutterstock.com/image-photo/single-squash-vegetable-marrow-zucchini-260nw-391173715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6557" r="942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4216">
            <a:off x="3808613" y="637162"/>
            <a:ext cx="2621522" cy="150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s://i2.rozetka.ua/goods/14056833/122598516_images_1405683322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6200" l="0" r="986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95" y="4470022"/>
            <a:ext cx="1403548" cy="154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p7.hiclipart.com/preview/496/44/839/pyrus-nivalis-fruit-auglis-pear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9968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106" y="552299"/>
            <a:ext cx="1120587" cy="1589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19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7.40741E-7 L 0.0783 0.23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3" y="1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27587 0.211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2" y="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81481E-6 L -0.47708 -0.0817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54" y="-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7 L -0.68108 -0.37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62" y="-1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0.13837 -0.3289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0" y="-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1709" y="193964"/>
            <a:ext cx="634538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4800" b="1" dirty="0" smtClean="0">
                <a:ln/>
                <a:solidFill>
                  <a:schemeClr val="accent4"/>
                </a:solidFill>
              </a:rPr>
              <a:t>Четвертый лишний</a:t>
            </a:r>
            <a:endParaRPr lang="ru-RU" sz="4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3" name="Picture 2" descr="https://w7.pngwing.com/pngs/867/540/png-transparent-apple-juice-crisp-malus-ioensis-leaf-red-apple-natural-foods-food-strawberri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12" b="94552" l="23043" r="76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9" y="1139187"/>
            <a:ext cx="3417887" cy="211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 descr="https://1.bp.blogspot.com/-DxJmSYH4N_U/V0dapNdHgHI/AAAAAAAAAA8/ZrTqHSS_MaAI1zaoojFFRTJA59lQ9DefgCK4B/s1600/pap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94" y="1024961"/>
            <a:ext cx="3815121" cy="247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https://www.parasperfumers.com/upload/product_ecom/Tangerine-Essential-Oil-Citrus-tangerina-ProductPi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18" b="99591" l="0" r="98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74" y="3495252"/>
            <a:ext cx="2706479" cy="270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0" descr="https://www.proviant33.ru/upload/iblock/675/granatyimportnye1k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260" y="3495252"/>
            <a:ext cx="2226164" cy="246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82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6666" y="196334"/>
            <a:ext cx="56172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n/>
                <a:solidFill>
                  <a:schemeClr val="accent4"/>
                </a:solidFill>
              </a:rPr>
              <a:t>Четвертый лишний</a:t>
            </a:r>
          </a:p>
        </p:txBody>
      </p:sp>
      <p:pic>
        <p:nvPicPr>
          <p:cNvPr id="3" name="Picture 2" descr="https://catherineasquithgallery.com/uploads/posts/2021-03/1614576086_5-p-ogurets-na-belom-fone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7442" l="1662" r="898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87" y="1138644"/>
            <a:ext cx="3249036" cy="178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https://fsd.multiurok.ru/html/2018/03/20/s_5ab0b169cef9e/865054_7.jpe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24" b="93981" l="990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846" y="611832"/>
            <a:ext cx="2840683" cy="284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0" descr="https://teamyee.tv/wp-content/uploads/2016/02/3.jpe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7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84848">
            <a:off x="1161941" y="3240618"/>
            <a:ext cx="2498725" cy="255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://flaervrai.com/wp-content/uploads/2019/01/7-300x280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357" b="93929" l="4000" r="95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291" y="3182509"/>
            <a:ext cx="2857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32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5211" y="224043"/>
            <a:ext cx="56172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n/>
                <a:solidFill>
                  <a:schemeClr val="accent4"/>
                </a:solidFill>
              </a:rPr>
              <a:t>Четвертый лишний</a:t>
            </a:r>
          </a:p>
        </p:txBody>
      </p:sp>
      <p:pic>
        <p:nvPicPr>
          <p:cNvPr id="3" name="Picture 12" descr="https://magicbazaar.ru/upload/medialibrary/8dd/8dd4d86e90269701adb96f2182c09d8b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24" y="960307"/>
            <a:ext cx="2790835" cy="304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8" descr="https://image.shutterstock.com/image-photo/single-squash-vegetable-marrow-zucchini-260nw-391173715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557" r="942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4216">
            <a:off x="4827175" y="1325976"/>
            <a:ext cx="4035368" cy="231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https://tiermaker.com/images/templates/veggie-tales-silly-songs-764537/764537161064961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978">
            <a:off x="1499661" y="2961628"/>
            <a:ext cx="2585498" cy="314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p7.hiclipart.com/preview/262/591/615/carrot-cake-tomato-soup-food-vegetable-orange-frame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1" b="89844" l="7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6224">
            <a:off x="4598532" y="2742797"/>
            <a:ext cx="4408920" cy="335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08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TM02900743[[fn=Натуральные материалы]]</Template>
  <TotalTime>118</TotalTime>
  <Words>154</Words>
  <Application>Microsoft Office PowerPoint</Application>
  <PresentationFormat>Экран (4:3)</PresentationFormat>
  <Paragraphs>25</Paragraphs>
  <Slides>18</Slides>
  <Notes>1</Notes>
  <HiddenSlides>2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ＭＳ ゴシック</vt:lpstr>
      <vt:lpstr>Arial</vt:lpstr>
      <vt:lpstr>Arial Black</vt:lpstr>
      <vt:lpstr>Calibri</vt:lpstr>
      <vt:lpstr>Century</vt:lpstr>
      <vt:lpstr>Garamond</vt:lpstr>
      <vt:lpstr>Times New Roman</vt:lpstr>
      <vt:lpstr>Натуральные материалы</vt:lpstr>
      <vt:lpstr>Овощи и фрукты на нашем столе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22</cp:revision>
  <dcterms:created xsi:type="dcterms:W3CDTF">2022-09-27T16:18:08Z</dcterms:created>
  <dcterms:modified xsi:type="dcterms:W3CDTF">2022-10-01T11:37:37Z</dcterms:modified>
</cp:coreProperties>
</file>