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9"/>
  </p:notesMasterIdLst>
  <p:sldIdLst>
    <p:sldId id="256" r:id="rId2"/>
    <p:sldId id="374" r:id="rId3"/>
    <p:sldId id="376" r:id="rId4"/>
    <p:sldId id="377" r:id="rId5"/>
    <p:sldId id="403" r:id="rId6"/>
    <p:sldId id="378" r:id="rId7"/>
    <p:sldId id="379" r:id="rId8"/>
    <p:sldId id="380" r:id="rId9"/>
    <p:sldId id="381" r:id="rId10"/>
    <p:sldId id="382" r:id="rId11"/>
    <p:sldId id="383" r:id="rId12"/>
    <p:sldId id="384" r:id="rId13"/>
    <p:sldId id="385" r:id="rId14"/>
    <p:sldId id="386" r:id="rId15"/>
    <p:sldId id="402" r:id="rId16"/>
    <p:sldId id="387" r:id="rId17"/>
    <p:sldId id="388" r:id="rId18"/>
    <p:sldId id="390" r:id="rId19"/>
    <p:sldId id="389" r:id="rId20"/>
    <p:sldId id="391" r:id="rId21"/>
    <p:sldId id="392" r:id="rId22"/>
    <p:sldId id="393" r:id="rId23"/>
    <p:sldId id="394" r:id="rId24"/>
    <p:sldId id="395" r:id="rId25"/>
    <p:sldId id="396" r:id="rId26"/>
    <p:sldId id="397" r:id="rId27"/>
    <p:sldId id="36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008000"/>
    <a:srgbClr val="C0C0C0"/>
    <a:srgbClr val="FF66FF"/>
    <a:srgbClr val="FFCC66"/>
    <a:srgbClr val="FFCC99"/>
    <a:srgbClr val="FFFF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90" autoAdjust="0"/>
    <p:restoredTop sz="94624" autoAdjust="0"/>
  </p:normalViewPr>
  <p:slideViewPr>
    <p:cSldViewPr>
      <p:cViewPr>
        <p:scale>
          <a:sx n="80" d="100"/>
          <a:sy n="80" d="100"/>
        </p:scale>
        <p:origin x="-444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7D289D-E0A3-4E9D-8450-EDA7E0231363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33D1BC-B782-4000-A6A4-BF5A3C53413F}">
      <dgm:prSet phldrT="[Текст]" custT="1"/>
      <dgm:spPr/>
      <dgm:t>
        <a:bodyPr/>
        <a:lstStyle/>
        <a:p>
          <a:r>
            <a:rPr lang="ru-RU" sz="2400" b="1" i="0" dirty="0" smtClean="0">
              <a:latin typeface="Arial" panose="020B0604020202020204" pitchFamily="34" charset="0"/>
              <a:cs typeface="Arial" panose="020B0604020202020204" pitchFamily="34" charset="0"/>
            </a:rPr>
            <a:t>Обучение по оказанию первой помощи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29186C-CAD8-4563-9712-5E84B68EEFEF}" type="parTrans" cxnId="{46045E19-527F-4574-866C-BFA097705E9E}">
      <dgm:prSet/>
      <dgm:spPr/>
      <dgm:t>
        <a:bodyPr/>
        <a:lstStyle/>
        <a:p>
          <a:endParaRPr lang="ru-RU"/>
        </a:p>
      </dgm:t>
    </dgm:pt>
    <dgm:pt modelId="{FE2AEBF3-4DE3-41F5-9798-054CFAE44916}" type="sibTrans" cxnId="{46045E19-527F-4574-866C-BFA097705E9E}">
      <dgm:prSet/>
      <dgm:spPr/>
      <dgm:t>
        <a:bodyPr/>
        <a:lstStyle/>
        <a:p>
          <a:endParaRPr lang="ru-RU"/>
        </a:p>
      </dgm:t>
    </dgm:pt>
    <dgm:pt modelId="{2C3E9A21-BD05-4EE6-9F85-4F06E6FE8A83}">
      <dgm:prSet phldrT="[Текст]" phldr="1" custT="1"/>
      <dgm:spPr/>
      <dgm:t>
        <a:bodyPr/>
        <a:lstStyle/>
        <a:p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8AB3DF-509A-49C0-B212-7D5220CBCE6F}" type="parTrans" cxnId="{F68EBC16-7146-48BD-8C55-EDA538D61227}">
      <dgm:prSet/>
      <dgm:spPr/>
      <dgm:t>
        <a:bodyPr/>
        <a:lstStyle/>
        <a:p>
          <a:endParaRPr lang="ru-RU"/>
        </a:p>
      </dgm:t>
    </dgm:pt>
    <dgm:pt modelId="{968638F6-433D-413D-B596-A5AEA476D8B6}" type="sibTrans" cxnId="{F68EBC16-7146-48BD-8C55-EDA538D61227}">
      <dgm:prSet/>
      <dgm:spPr/>
      <dgm:t>
        <a:bodyPr/>
        <a:lstStyle/>
        <a:p>
          <a:endParaRPr lang="ru-RU"/>
        </a:p>
      </dgm:t>
    </dgm:pt>
    <dgm:pt modelId="{080A7C58-22EE-45F0-A3C2-A35DFEA64F1B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Такое обучение, как и раньше, выделено в самостоятельную категорию. При этом изменилась фактура, определяющая требования к обучению сотрудников правилам оказания первой помощи и тем, кто может этому обучать. Кроме того, решили вопрос о том, кто вправе проводить данное обучение. Соответственно, обучать могут: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F49CC3-8841-443B-B4CA-6817F7A238D4}" type="parTrans" cxnId="{0DC3B47F-628D-4047-987E-FD202A35F13D}">
      <dgm:prSet/>
      <dgm:spPr/>
      <dgm:t>
        <a:bodyPr/>
        <a:lstStyle/>
        <a:p>
          <a:endParaRPr lang="ru-RU"/>
        </a:p>
      </dgm:t>
    </dgm:pt>
    <dgm:pt modelId="{58BB67AB-F46E-43DF-9A9B-19600DFDFED4}" type="sibTrans" cxnId="{0DC3B47F-628D-4047-987E-FD202A35F13D}">
      <dgm:prSet/>
      <dgm:spPr/>
      <dgm:t>
        <a:bodyPr/>
        <a:lstStyle/>
        <a:p>
          <a:endParaRPr lang="ru-RU"/>
        </a:p>
      </dgm:t>
    </dgm:pt>
    <dgm:pt modelId="{84801E3C-E911-43C0-8866-464349A3EFD5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- любые сотрудники или специалисты, которые сами прошли обучение по оказанию первой помощи по программе в объеме не меньше 8 часов;</a:t>
          </a:r>
          <a:endParaRPr lang="ru-RU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52697B-2AA6-4319-888D-6E3AE09B6B8D}" type="parTrans" cxnId="{5DFE9297-0A28-4B85-A149-8ECA55AFFB73}">
      <dgm:prSet/>
      <dgm:spPr/>
      <dgm:t>
        <a:bodyPr/>
        <a:lstStyle/>
        <a:p>
          <a:endParaRPr lang="ru-RU"/>
        </a:p>
      </dgm:t>
    </dgm:pt>
    <dgm:pt modelId="{B04D4094-CB5E-4D98-9EC9-A1D54269CDF5}" type="sibTrans" cxnId="{5DFE9297-0A28-4B85-A149-8ECA55AFFB73}">
      <dgm:prSet/>
      <dgm:spPr/>
      <dgm:t>
        <a:bodyPr/>
        <a:lstStyle/>
        <a:p>
          <a:endParaRPr lang="ru-RU"/>
        </a:p>
      </dgm:t>
    </dgm:pt>
    <dgm:pt modelId="{CCE368C7-695B-4D8A-B1B5-4159704097FA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- те, кто прошли обучение по программе дополнительного профессионального образования повышения квалификации по подготовке преподавателей, которые обучают приемам оказания первой помощи.</a:t>
          </a:r>
          <a:endParaRPr lang="ru-RU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D97C7C-5F4D-4CF3-B35B-DFBD8735D587}" type="parTrans" cxnId="{5E68F6DA-6459-4671-8280-DD440366417E}">
      <dgm:prSet/>
      <dgm:spPr/>
      <dgm:t>
        <a:bodyPr/>
        <a:lstStyle/>
        <a:p>
          <a:endParaRPr lang="ru-RU"/>
        </a:p>
      </dgm:t>
    </dgm:pt>
    <dgm:pt modelId="{B70C477C-BED0-4E68-B374-D23B9CBF3149}" type="sibTrans" cxnId="{5E68F6DA-6459-4671-8280-DD440366417E}">
      <dgm:prSet/>
      <dgm:spPr/>
      <dgm:t>
        <a:bodyPr/>
        <a:lstStyle/>
        <a:p>
          <a:endParaRPr lang="ru-RU"/>
        </a:p>
      </dgm:t>
    </dgm:pt>
    <dgm:pt modelId="{A019D866-8A42-4A39-B5E4-FDD2CFAC835A}" type="pres">
      <dgm:prSet presAssocID="{1C7D289D-E0A3-4E9D-8450-EDA7E0231363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6C575E9-9C7A-4D13-A957-B02D4ED1DC20}" type="pres">
      <dgm:prSet presAssocID="{0133D1BC-B782-4000-A6A4-BF5A3C53413F}" presName="thickLine" presStyleLbl="alignNode1" presStyleIdx="0" presStyleCnt="2"/>
      <dgm:spPr/>
    </dgm:pt>
    <dgm:pt modelId="{1F8E8349-5119-459F-98FE-0B6384B3E391}" type="pres">
      <dgm:prSet presAssocID="{0133D1BC-B782-4000-A6A4-BF5A3C53413F}" presName="horz1" presStyleCnt="0"/>
      <dgm:spPr/>
    </dgm:pt>
    <dgm:pt modelId="{775D4FED-789C-4A37-A548-1EE78745A698}" type="pres">
      <dgm:prSet presAssocID="{0133D1BC-B782-4000-A6A4-BF5A3C53413F}" presName="tx1" presStyleLbl="revTx" presStyleIdx="0" presStyleCnt="5" custScaleX="255373" custScaleY="21842"/>
      <dgm:spPr/>
      <dgm:t>
        <a:bodyPr/>
        <a:lstStyle/>
        <a:p>
          <a:endParaRPr lang="ru-RU"/>
        </a:p>
      </dgm:t>
    </dgm:pt>
    <dgm:pt modelId="{6E3FC105-46F9-462B-B243-E8D424A08026}" type="pres">
      <dgm:prSet presAssocID="{0133D1BC-B782-4000-A6A4-BF5A3C53413F}" presName="vert1" presStyleCnt="0"/>
      <dgm:spPr/>
    </dgm:pt>
    <dgm:pt modelId="{3DD051FF-B7D8-4FA0-9C0C-194CEA5FD788}" type="pres">
      <dgm:prSet presAssocID="{2C3E9A21-BD05-4EE6-9F85-4F06E6FE8A83}" presName="thickLine" presStyleLbl="alignNode1" presStyleIdx="1" presStyleCnt="2"/>
      <dgm:spPr/>
    </dgm:pt>
    <dgm:pt modelId="{FEFD9246-1610-421E-BB22-373BADF3AF89}" type="pres">
      <dgm:prSet presAssocID="{2C3E9A21-BD05-4EE6-9F85-4F06E6FE8A83}" presName="horz1" presStyleCnt="0"/>
      <dgm:spPr/>
    </dgm:pt>
    <dgm:pt modelId="{1A908814-FE93-4DD7-AC03-344C12A4D730}" type="pres">
      <dgm:prSet presAssocID="{2C3E9A21-BD05-4EE6-9F85-4F06E6FE8A83}" presName="tx1" presStyleLbl="revTx" presStyleIdx="1" presStyleCnt="5"/>
      <dgm:spPr/>
      <dgm:t>
        <a:bodyPr/>
        <a:lstStyle/>
        <a:p>
          <a:endParaRPr lang="ru-RU"/>
        </a:p>
      </dgm:t>
    </dgm:pt>
    <dgm:pt modelId="{FB496315-0343-493F-84FC-897F3FD37DF9}" type="pres">
      <dgm:prSet presAssocID="{2C3E9A21-BD05-4EE6-9F85-4F06E6FE8A83}" presName="vert1" presStyleCnt="0"/>
      <dgm:spPr/>
    </dgm:pt>
    <dgm:pt modelId="{FBA8C259-7730-4A8B-9738-50BEA430CC6B}" type="pres">
      <dgm:prSet presAssocID="{080A7C58-22EE-45F0-A3C2-A35DFEA64F1B}" presName="vertSpace2a" presStyleCnt="0"/>
      <dgm:spPr/>
    </dgm:pt>
    <dgm:pt modelId="{170FA4DC-EBE3-40AB-A6FC-7CF9DF47FB75}" type="pres">
      <dgm:prSet presAssocID="{080A7C58-22EE-45F0-A3C2-A35DFEA64F1B}" presName="horz2" presStyleCnt="0"/>
      <dgm:spPr/>
    </dgm:pt>
    <dgm:pt modelId="{6893F28F-5F57-4671-818A-BE13941D56F0}" type="pres">
      <dgm:prSet presAssocID="{080A7C58-22EE-45F0-A3C2-A35DFEA64F1B}" presName="horzSpace2" presStyleCnt="0"/>
      <dgm:spPr/>
    </dgm:pt>
    <dgm:pt modelId="{6F2E658A-FFCF-4EE2-B891-3A2B7A879F92}" type="pres">
      <dgm:prSet presAssocID="{080A7C58-22EE-45F0-A3C2-A35DFEA64F1B}" presName="tx2" presStyleLbl="revTx" presStyleIdx="2" presStyleCnt="5" custScaleX="179084" custScaleY="109946"/>
      <dgm:spPr/>
      <dgm:t>
        <a:bodyPr/>
        <a:lstStyle/>
        <a:p>
          <a:endParaRPr lang="ru-RU"/>
        </a:p>
      </dgm:t>
    </dgm:pt>
    <dgm:pt modelId="{5A8B0755-4B8E-4FD0-98BF-D92F791A28BF}" type="pres">
      <dgm:prSet presAssocID="{080A7C58-22EE-45F0-A3C2-A35DFEA64F1B}" presName="vert2" presStyleCnt="0"/>
      <dgm:spPr/>
    </dgm:pt>
    <dgm:pt modelId="{AF815298-39F3-421C-952C-4A6C1900AFAE}" type="pres">
      <dgm:prSet presAssocID="{080A7C58-22EE-45F0-A3C2-A35DFEA64F1B}" presName="thinLine2b" presStyleLbl="callout" presStyleIdx="0" presStyleCnt="3"/>
      <dgm:spPr/>
    </dgm:pt>
    <dgm:pt modelId="{4FFB4968-1B87-4E4A-9030-925F7DD16E7C}" type="pres">
      <dgm:prSet presAssocID="{080A7C58-22EE-45F0-A3C2-A35DFEA64F1B}" presName="vertSpace2b" presStyleCnt="0"/>
      <dgm:spPr/>
    </dgm:pt>
    <dgm:pt modelId="{74ECEEB0-5FDC-4031-AC95-7DAF8FCE97F6}" type="pres">
      <dgm:prSet presAssocID="{84801E3C-E911-43C0-8866-464349A3EFD5}" presName="horz2" presStyleCnt="0"/>
      <dgm:spPr/>
    </dgm:pt>
    <dgm:pt modelId="{EF7D55FA-F91C-458E-9153-468B94996DFF}" type="pres">
      <dgm:prSet presAssocID="{84801E3C-E911-43C0-8866-464349A3EFD5}" presName="horzSpace2" presStyleCnt="0"/>
      <dgm:spPr/>
    </dgm:pt>
    <dgm:pt modelId="{0C2FC59B-DD83-4995-A51A-F8522DB942C5}" type="pres">
      <dgm:prSet presAssocID="{84801E3C-E911-43C0-8866-464349A3EFD5}" presName="tx2" presStyleLbl="revTx" presStyleIdx="3" presStyleCnt="5" custScaleX="168989" custScaleY="69461" custLinFactNeighborX="-1" custLinFactNeighborY="8141"/>
      <dgm:spPr/>
      <dgm:t>
        <a:bodyPr/>
        <a:lstStyle/>
        <a:p>
          <a:endParaRPr lang="ru-RU"/>
        </a:p>
      </dgm:t>
    </dgm:pt>
    <dgm:pt modelId="{E18A3763-5A71-4597-AD70-E9CCB4248A62}" type="pres">
      <dgm:prSet presAssocID="{84801E3C-E911-43C0-8866-464349A3EFD5}" presName="vert2" presStyleCnt="0"/>
      <dgm:spPr/>
    </dgm:pt>
    <dgm:pt modelId="{2B9C03E9-F092-4275-B35B-97FEA954936E}" type="pres">
      <dgm:prSet presAssocID="{84801E3C-E911-43C0-8866-464349A3EFD5}" presName="thinLine2b" presStyleLbl="callout" presStyleIdx="1" presStyleCnt="3"/>
      <dgm:spPr/>
    </dgm:pt>
    <dgm:pt modelId="{82887A7D-7DB0-4655-B9E1-7AC7F025C670}" type="pres">
      <dgm:prSet presAssocID="{84801E3C-E911-43C0-8866-464349A3EFD5}" presName="vertSpace2b" presStyleCnt="0"/>
      <dgm:spPr/>
    </dgm:pt>
    <dgm:pt modelId="{188388D7-9CFA-4912-ACBA-FFB6CC67E6E6}" type="pres">
      <dgm:prSet presAssocID="{CCE368C7-695B-4D8A-B1B5-4159704097FA}" presName="horz2" presStyleCnt="0"/>
      <dgm:spPr/>
    </dgm:pt>
    <dgm:pt modelId="{7000E48B-510C-4464-AD51-39269A196A10}" type="pres">
      <dgm:prSet presAssocID="{CCE368C7-695B-4D8A-B1B5-4159704097FA}" presName="horzSpace2" presStyleCnt="0"/>
      <dgm:spPr/>
    </dgm:pt>
    <dgm:pt modelId="{5956257B-59F1-4047-A5E4-EBE2765CF2F3}" type="pres">
      <dgm:prSet presAssocID="{CCE368C7-695B-4D8A-B1B5-4159704097FA}" presName="tx2" presStyleLbl="revTx" presStyleIdx="4" presStyleCnt="5" custScaleX="180890"/>
      <dgm:spPr/>
      <dgm:t>
        <a:bodyPr/>
        <a:lstStyle/>
        <a:p>
          <a:endParaRPr lang="ru-RU"/>
        </a:p>
      </dgm:t>
    </dgm:pt>
    <dgm:pt modelId="{FCAC0129-2530-4B63-A6E4-6158DF8DC9B6}" type="pres">
      <dgm:prSet presAssocID="{CCE368C7-695B-4D8A-B1B5-4159704097FA}" presName="vert2" presStyleCnt="0"/>
      <dgm:spPr/>
    </dgm:pt>
    <dgm:pt modelId="{590A7B12-FBE0-4187-A8C5-860316D12CF2}" type="pres">
      <dgm:prSet presAssocID="{CCE368C7-695B-4D8A-B1B5-4159704097FA}" presName="thinLine2b" presStyleLbl="callout" presStyleIdx="2" presStyleCnt="3"/>
      <dgm:spPr/>
    </dgm:pt>
    <dgm:pt modelId="{E99A8720-728F-4618-94EA-79A9528D4AE3}" type="pres">
      <dgm:prSet presAssocID="{CCE368C7-695B-4D8A-B1B5-4159704097FA}" presName="vertSpace2b" presStyleCnt="0"/>
      <dgm:spPr/>
    </dgm:pt>
  </dgm:ptLst>
  <dgm:cxnLst>
    <dgm:cxn modelId="{AC5BD6EC-8AAA-48ED-8F89-6EEA9A05BE6C}" type="presOf" srcId="{2C3E9A21-BD05-4EE6-9F85-4F06E6FE8A83}" destId="{1A908814-FE93-4DD7-AC03-344C12A4D730}" srcOrd="0" destOrd="0" presId="urn:microsoft.com/office/officeart/2008/layout/LinedList"/>
    <dgm:cxn modelId="{5DFE9297-0A28-4B85-A149-8ECA55AFFB73}" srcId="{2C3E9A21-BD05-4EE6-9F85-4F06E6FE8A83}" destId="{84801E3C-E911-43C0-8866-464349A3EFD5}" srcOrd="1" destOrd="0" parTransId="{2452697B-2AA6-4319-888D-6E3AE09B6B8D}" sibTransId="{B04D4094-CB5E-4D98-9EC9-A1D54269CDF5}"/>
    <dgm:cxn modelId="{FCC3B4B4-F294-4966-A4A6-C2C7E68A88B7}" type="presOf" srcId="{CCE368C7-695B-4D8A-B1B5-4159704097FA}" destId="{5956257B-59F1-4047-A5E4-EBE2765CF2F3}" srcOrd="0" destOrd="0" presId="urn:microsoft.com/office/officeart/2008/layout/LinedList"/>
    <dgm:cxn modelId="{F68EBC16-7146-48BD-8C55-EDA538D61227}" srcId="{1C7D289D-E0A3-4E9D-8450-EDA7E0231363}" destId="{2C3E9A21-BD05-4EE6-9F85-4F06E6FE8A83}" srcOrd="1" destOrd="0" parTransId="{628AB3DF-509A-49C0-B212-7D5220CBCE6F}" sibTransId="{968638F6-433D-413D-B596-A5AEA476D8B6}"/>
    <dgm:cxn modelId="{56BF7075-0524-48FF-8B3E-97C005B2443D}" type="presOf" srcId="{080A7C58-22EE-45F0-A3C2-A35DFEA64F1B}" destId="{6F2E658A-FFCF-4EE2-B891-3A2B7A879F92}" srcOrd="0" destOrd="0" presId="urn:microsoft.com/office/officeart/2008/layout/LinedList"/>
    <dgm:cxn modelId="{4140D840-3FFC-4995-93DD-FAE84825EC5D}" type="presOf" srcId="{84801E3C-E911-43C0-8866-464349A3EFD5}" destId="{0C2FC59B-DD83-4995-A51A-F8522DB942C5}" srcOrd="0" destOrd="0" presId="urn:microsoft.com/office/officeart/2008/layout/LinedList"/>
    <dgm:cxn modelId="{0DC3B47F-628D-4047-987E-FD202A35F13D}" srcId="{2C3E9A21-BD05-4EE6-9F85-4F06E6FE8A83}" destId="{080A7C58-22EE-45F0-A3C2-A35DFEA64F1B}" srcOrd="0" destOrd="0" parTransId="{01F49CC3-8841-443B-B4CA-6817F7A238D4}" sibTransId="{58BB67AB-F46E-43DF-9A9B-19600DFDFED4}"/>
    <dgm:cxn modelId="{E3D74272-77EA-4A72-8876-56BA2476157F}" type="presOf" srcId="{1C7D289D-E0A3-4E9D-8450-EDA7E0231363}" destId="{A019D866-8A42-4A39-B5E4-FDD2CFAC835A}" srcOrd="0" destOrd="0" presId="urn:microsoft.com/office/officeart/2008/layout/LinedList"/>
    <dgm:cxn modelId="{AD61A564-0B30-4297-8173-491EF109A18E}" type="presOf" srcId="{0133D1BC-B782-4000-A6A4-BF5A3C53413F}" destId="{775D4FED-789C-4A37-A548-1EE78745A698}" srcOrd="0" destOrd="0" presId="urn:microsoft.com/office/officeart/2008/layout/LinedList"/>
    <dgm:cxn modelId="{46045E19-527F-4574-866C-BFA097705E9E}" srcId="{1C7D289D-E0A3-4E9D-8450-EDA7E0231363}" destId="{0133D1BC-B782-4000-A6A4-BF5A3C53413F}" srcOrd="0" destOrd="0" parTransId="{5029186C-CAD8-4563-9712-5E84B68EEFEF}" sibTransId="{FE2AEBF3-4DE3-41F5-9798-054CFAE44916}"/>
    <dgm:cxn modelId="{5E68F6DA-6459-4671-8280-DD440366417E}" srcId="{2C3E9A21-BD05-4EE6-9F85-4F06E6FE8A83}" destId="{CCE368C7-695B-4D8A-B1B5-4159704097FA}" srcOrd="2" destOrd="0" parTransId="{73D97C7C-5F4D-4CF3-B35B-DFBD8735D587}" sibTransId="{B70C477C-BED0-4E68-B374-D23B9CBF3149}"/>
    <dgm:cxn modelId="{AF942B2A-3F2C-4F2E-8CB1-818DF432D427}" type="presParOf" srcId="{A019D866-8A42-4A39-B5E4-FDD2CFAC835A}" destId="{96C575E9-9C7A-4D13-A957-B02D4ED1DC20}" srcOrd="0" destOrd="0" presId="urn:microsoft.com/office/officeart/2008/layout/LinedList"/>
    <dgm:cxn modelId="{F70FFA96-0597-45AF-A361-C7CC010CA78E}" type="presParOf" srcId="{A019D866-8A42-4A39-B5E4-FDD2CFAC835A}" destId="{1F8E8349-5119-459F-98FE-0B6384B3E391}" srcOrd="1" destOrd="0" presId="urn:microsoft.com/office/officeart/2008/layout/LinedList"/>
    <dgm:cxn modelId="{DB4F9D58-956F-4D05-82EA-FFA1FE9A306A}" type="presParOf" srcId="{1F8E8349-5119-459F-98FE-0B6384B3E391}" destId="{775D4FED-789C-4A37-A548-1EE78745A698}" srcOrd="0" destOrd="0" presId="urn:microsoft.com/office/officeart/2008/layout/LinedList"/>
    <dgm:cxn modelId="{DCC0A35F-E09E-4171-87CB-154F0836032B}" type="presParOf" srcId="{1F8E8349-5119-459F-98FE-0B6384B3E391}" destId="{6E3FC105-46F9-462B-B243-E8D424A08026}" srcOrd="1" destOrd="0" presId="urn:microsoft.com/office/officeart/2008/layout/LinedList"/>
    <dgm:cxn modelId="{85132AAF-5E5A-4C3E-8EB9-0ED4B071FBBE}" type="presParOf" srcId="{A019D866-8A42-4A39-B5E4-FDD2CFAC835A}" destId="{3DD051FF-B7D8-4FA0-9C0C-194CEA5FD788}" srcOrd="2" destOrd="0" presId="urn:microsoft.com/office/officeart/2008/layout/LinedList"/>
    <dgm:cxn modelId="{F03D7006-7F12-46B4-A5CC-14D99EDC2055}" type="presParOf" srcId="{A019D866-8A42-4A39-B5E4-FDD2CFAC835A}" destId="{FEFD9246-1610-421E-BB22-373BADF3AF89}" srcOrd="3" destOrd="0" presId="urn:microsoft.com/office/officeart/2008/layout/LinedList"/>
    <dgm:cxn modelId="{5011AA70-B2EB-415D-AFFB-BFB84DCC44AA}" type="presParOf" srcId="{FEFD9246-1610-421E-BB22-373BADF3AF89}" destId="{1A908814-FE93-4DD7-AC03-344C12A4D730}" srcOrd="0" destOrd="0" presId="urn:microsoft.com/office/officeart/2008/layout/LinedList"/>
    <dgm:cxn modelId="{E52D4BF9-037D-436B-9BB0-1FE1086F0EA0}" type="presParOf" srcId="{FEFD9246-1610-421E-BB22-373BADF3AF89}" destId="{FB496315-0343-493F-84FC-897F3FD37DF9}" srcOrd="1" destOrd="0" presId="urn:microsoft.com/office/officeart/2008/layout/LinedList"/>
    <dgm:cxn modelId="{66F59402-542F-4C0C-89D9-CC3AA9A75E62}" type="presParOf" srcId="{FB496315-0343-493F-84FC-897F3FD37DF9}" destId="{FBA8C259-7730-4A8B-9738-50BEA430CC6B}" srcOrd="0" destOrd="0" presId="urn:microsoft.com/office/officeart/2008/layout/LinedList"/>
    <dgm:cxn modelId="{00D3275B-0E71-47CF-93E0-5B0588565AA9}" type="presParOf" srcId="{FB496315-0343-493F-84FC-897F3FD37DF9}" destId="{170FA4DC-EBE3-40AB-A6FC-7CF9DF47FB75}" srcOrd="1" destOrd="0" presId="urn:microsoft.com/office/officeart/2008/layout/LinedList"/>
    <dgm:cxn modelId="{AAAD9179-C798-40D3-A8FC-85E0F5FE7C70}" type="presParOf" srcId="{170FA4DC-EBE3-40AB-A6FC-7CF9DF47FB75}" destId="{6893F28F-5F57-4671-818A-BE13941D56F0}" srcOrd="0" destOrd="0" presId="urn:microsoft.com/office/officeart/2008/layout/LinedList"/>
    <dgm:cxn modelId="{3334D91B-E19A-43B7-B455-944C5D50440A}" type="presParOf" srcId="{170FA4DC-EBE3-40AB-A6FC-7CF9DF47FB75}" destId="{6F2E658A-FFCF-4EE2-B891-3A2B7A879F92}" srcOrd="1" destOrd="0" presId="urn:microsoft.com/office/officeart/2008/layout/LinedList"/>
    <dgm:cxn modelId="{FE478F30-7F0F-4835-B23E-895125444403}" type="presParOf" srcId="{170FA4DC-EBE3-40AB-A6FC-7CF9DF47FB75}" destId="{5A8B0755-4B8E-4FD0-98BF-D92F791A28BF}" srcOrd="2" destOrd="0" presId="urn:microsoft.com/office/officeart/2008/layout/LinedList"/>
    <dgm:cxn modelId="{04563879-5CC9-4D9A-854C-FF40C2C08F57}" type="presParOf" srcId="{FB496315-0343-493F-84FC-897F3FD37DF9}" destId="{AF815298-39F3-421C-952C-4A6C1900AFAE}" srcOrd="2" destOrd="0" presId="urn:microsoft.com/office/officeart/2008/layout/LinedList"/>
    <dgm:cxn modelId="{B604C1D0-4635-4327-919D-2F38D9327536}" type="presParOf" srcId="{FB496315-0343-493F-84FC-897F3FD37DF9}" destId="{4FFB4968-1B87-4E4A-9030-925F7DD16E7C}" srcOrd="3" destOrd="0" presId="urn:microsoft.com/office/officeart/2008/layout/LinedList"/>
    <dgm:cxn modelId="{A4B0BA92-31F3-4903-9A83-4CDF01487BF4}" type="presParOf" srcId="{FB496315-0343-493F-84FC-897F3FD37DF9}" destId="{74ECEEB0-5FDC-4031-AC95-7DAF8FCE97F6}" srcOrd="4" destOrd="0" presId="urn:microsoft.com/office/officeart/2008/layout/LinedList"/>
    <dgm:cxn modelId="{AE9B0C93-A1B5-40F8-9199-99C856408884}" type="presParOf" srcId="{74ECEEB0-5FDC-4031-AC95-7DAF8FCE97F6}" destId="{EF7D55FA-F91C-458E-9153-468B94996DFF}" srcOrd="0" destOrd="0" presId="urn:microsoft.com/office/officeart/2008/layout/LinedList"/>
    <dgm:cxn modelId="{141B70C8-6232-43D1-B5C5-580C00C65B6C}" type="presParOf" srcId="{74ECEEB0-5FDC-4031-AC95-7DAF8FCE97F6}" destId="{0C2FC59B-DD83-4995-A51A-F8522DB942C5}" srcOrd="1" destOrd="0" presId="urn:microsoft.com/office/officeart/2008/layout/LinedList"/>
    <dgm:cxn modelId="{D1CD32DE-B646-4CBC-9793-2C823ECAA6E8}" type="presParOf" srcId="{74ECEEB0-5FDC-4031-AC95-7DAF8FCE97F6}" destId="{E18A3763-5A71-4597-AD70-E9CCB4248A62}" srcOrd="2" destOrd="0" presId="urn:microsoft.com/office/officeart/2008/layout/LinedList"/>
    <dgm:cxn modelId="{5F532DD7-7AE8-4B4D-8929-7035C2ED178F}" type="presParOf" srcId="{FB496315-0343-493F-84FC-897F3FD37DF9}" destId="{2B9C03E9-F092-4275-B35B-97FEA954936E}" srcOrd="5" destOrd="0" presId="urn:microsoft.com/office/officeart/2008/layout/LinedList"/>
    <dgm:cxn modelId="{538B60A3-02D6-496C-9EF4-4E41256FA6D1}" type="presParOf" srcId="{FB496315-0343-493F-84FC-897F3FD37DF9}" destId="{82887A7D-7DB0-4655-B9E1-7AC7F025C670}" srcOrd="6" destOrd="0" presId="urn:microsoft.com/office/officeart/2008/layout/LinedList"/>
    <dgm:cxn modelId="{521B3D4E-980C-4864-A2E0-88C17DCB36CA}" type="presParOf" srcId="{FB496315-0343-493F-84FC-897F3FD37DF9}" destId="{188388D7-9CFA-4912-ACBA-FFB6CC67E6E6}" srcOrd="7" destOrd="0" presId="urn:microsoft.com/office/officeart/2008/layout/LinedList"/>
    <dgm:cxn modelId="{591F9111-CC7E-461E-8D52-06B14D1E8F1A}" type="presParOf" srcId="{188388D7-9CFA-4912-ACBA-FFB6CC67E6E6}" destId="{7000E48B-510C-4464-AD51-39269A196A10}" srcOrd="0" destOrd="0" presId="urn:microsoft.com/office/officeart/2008/layout/LinedList"/>
    <dgm:cxn modelId="{A157725C-6213-4D68-A32E-69D10E38372E}" type="presParOf" srcId="{188388D7-9CFA-4912-ACBA-FFB6CC67E6E6}" destId="{5956257B-59F1-4047-A5E4-EBE2765CF2F3}" srcOrd="1" destOrd="0" presId="urn:microsoft.com/office/officeart/2008/layout/LinedList"/>
    <dgm:cxn modelId="{93C73157-B811-4455-BB58-3F3C05505698}" type="presParOf" srcId="{188388D7-9CFA-4912-ACBA-FFB6CC67E6E6}" destId="{FCAC0129-2530-4B63-A6E4-6158DF8DC9B6}" srcOrd="2" destOrd="0" presId="urn:microsoft.com/office/officeart/2008/layout/LinedList"/>
    <dgm:cxn modelId="{45A6C308-D7B6-4390-834D-CF26390E1C18}" type="presParOf" srcId="{FB496315-0343-493F-84FC-897F3FD37DF9}" destId="{590A7B12-FBE0-4187-A8C5-860316D12CF2}" srcOrd="8" destOrd="0" presId="urn:microsoft.com/office/officeart/2008/layout/LinedList"/>
    <dgm:cxn modelId="{BA25BD2E-D766-48FA-8DA6-3851F3CBE374}" type="presParOf" srcId="{FB496315-0343-493F-84FC-897F3FD37DF9}" destId="{E99A8720-728F-4618-94EA-79A9528D4AE3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23BD93-C23F-4519-9CD0-33782B1C07E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117659-A5C0-44DE-B4D2-81DEBCBF9E97}">
      <dgm:prSet phldrT="[Текст]" custT="1"/>
      <dgm:spPr/>
      <dgm:t>
        <a:bodyPr/>
        <a:lstStyle/>
        <a:p>
          <a:r>
            <a:rPr lang="ru-RU" sz="2000" b="0" i="0" dirty="0" smtClean="0">
              <a:latin typeface="Arial" panose="020B0604020202020204" pitchFamily="34" charset="0"/>
              <a:cs typeface="Arial" panose="020B0604020202020204" pitchFamily="34" charset="0"/>
            </a:rPr>
            <a:t>По обновленным правилам проводить обучение оказанию первой помощи </a:t>
          </a:r>
          <a:r>
            <a:rPr lang="ru-RU" sz="2000" b="0" i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следует по таким категориям сотрудников</a:t>
          </a:r>
          <a:r>
            <a:rPr lang="ru-RU" sz="2000" b="0" i="0" dirty="0" smtClean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1BDDF3-E742-4938-A7EE-FB787E6E839F}" type="parTrans" cxnId="{12CFBA1B-1151-4502-A37F-6105F4C196E2}">
      <dgm:prSet/>
      <dgm:spPr/>
      <dgm:t>
        <a:bodyPr/>
        <a:lstStyle/>
        <a:p>
          <a:endParaRPr lang="ru-RU"/>
        </a:p>
      </dgm:t>
    </dgm:pt>
    <dgm:pt modelId="{B7F2D50E-25AE-4550-94C1-B86FADC5EAE0}" type="sibTrans" cxnId="{12CFBA1B-1151-4502-A37F-6105F4C196E2}">
      <dgm:prSet/>
      <dgm:spPr/>
      <dgm:t>
        <a:bodyPr/>
        <a:lstStyle/>
        <a:p>
          <a:endParaRPr lang="ru-RU"/>
        </a:p>
      </dgm:t>
    </dgm:pt>
    <dgm:pt modelId="{631907BD-A638-438F-918D-F41A3B63FDE5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председатель и члены комиссий по проверке знания требований охраны труда по вопросам оказания первой помощи пострадавшим, а также лица, которые проводят обучение по оказанию первой помощи.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44F073-7B62-470A-953D-AC32B84AF7E3}" type="parTrans" cxnId="{228C4589-92C5-4CDD-9157-94C067774B59}">
      <dgm:prSet/>
      <dgm:spPr/>
      <dgm:t>
        <a:bodyPr/>
        <a:lstStyle/>
        <a:p>
          <a:endParaRPr lang="ru-RU"/>
        </a:p>
      </dgm:t>
    </dgm:pt>
    <dgm:pt modelId="{6CD62837-CFD5-45AD-8B76-1970446E9461}" type="sibTrans" cxnId="{228C4589-92C5-4CDD-9157-94C067774B59}">
      <dgm:prSet/>
      <dgm:spPr/>
      <dgm:t>
        <a:bodyPr/>
        <a:lstStyle/>
        <a:p>
          <a:endParaRPr lang="ru-RU"/>
        </a:p>
      </dgm:t>
    </dgm:pt>
    <dgm:pt modelId="{B1AE9332-26AA-4281-A2F8-D43D1637BA5C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на кого приказом директора возложили обязанности по проведению инструктажа по охране труда, который включает вопросы оказания первой помощи пострадавшим;</a:t>
          </a:r>
          <a:endParaRPr lang="ru-RU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C3B972-9E96-4411-9E5E-D1F8518A5427}" type="parTrans" cxnId="{A1C29BBD-1D07-43A0-A418-FCBFE9357931}">
      <dgm:prSet/>
      <dgm:spPr/>
      <dgm:t>
        <a:bodyPr/>
        <a:lstStyle/>
        <a:p>
          <a:endParaRPr lang="ru-RU"/>
        </a:p>
      </dgm:t>
    </dgm:pt>
    <dgm:pt modelId="{32BFC8EE-6EE4-4B30-8E49-FCEFD2145DAA}" type="sibTrans" cxnId="{A1C29BBD-1D07-43A0-A418-FCBFE9357931}">
      <dgm:prSet/>
      <dgm:spPr/>
      <dgm:t>
        <a:bodyPr/>
        <a:lstStyle/>
        <a:p>
          <a:endParaRPr lang="ru-RU"/>
        </a:p>
      </dgm:t>
    </dgm:pt>
    <dgm:pt modelId="{475CA7DB-3B37-4390-ACFF-9137AC7EDF7D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рабочие;</a:t>
          </a:r>
          <a:endParaRPr lang="ru-RU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75E766-41DC-4CB5-A8A9-86C994D1D0FD}" type="parTrans" cxnId="{4A628B9D-5381-4B59-A293-B250620E90DF}">
      <dgm:prSet/>
      <dgm:spPr/>
      <dgm:t>
        <a:bodyPr/>
        <a:lstStyle/>
        <a:p>
          <a:endParaRPr lang="ru-RU"/>
        </a:p>
      </dgm:t>
    </dgm:pt>
    <dgm:pt modelId="{4CEED109-622E-4C19-9A90-7FCAA5BF5089}" type="sibTrans" cxnId="{4A628B9D-5381-4B59-A293-B250620E90DF}">
      <dgm:prSet/>
      <dgm:spPr/>
      <dgm:t>
        <a:bodyPr/>
        <a:lstStyle/>
        <a:p>
          <a:endParaRPr lang="ru-RU"/>
        </a:p>
      </dgm:t>
    </dgm:pt>
    <dgm:pt modelId="{AF2349DB-4293-4820-BC61-9DBC8E2047DF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кто должен оказывать первую помощь пострадавшим согласно требованиям НПА;</a:t>
          </a:r>
          <a:endParaRPr lang="ru-RU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88AB9E-E6AC-4268-B539-507E82C0A7F3}" type="parTrans" cxnId="{EA1B9E26-131D-4C78-A03B-DC10CC6DEBB7}">
      <dgm:prSet/>
      <dgm:spPr/>
      <dgm:t>
        <a:bodyPr/>
        <a:lstStyle/>
        <a:p>
          <a:endParaRPr lang="ru-RU"/>
        </a:p>
      </dgm:t>
    </dgm:pt>
    <dgm:pt modelId="{FEFB16D4-7DFD-4D45-9CCC-28CEB58AEB7E}" type="sibTrans" cxnId="{EA1B9E26-131D-4C78-A03B-DC10CC6DEBB7}">
      <dgm:prSet/>
      <dgm:spPr/>
      <dgm:t>
        <a:bodyPr/>
        <a:lstStyle/>
        <a:p>
          <a:endParaRPr lang="ru-RU"/>
        </a:p>
      </dgm:t>
    </dgm:pt>
    <dgm:pt modelId="{15EF034F-24C6-4732-A1C3-282B28A9D2B7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сотрудники, которые управляют автотранспортом;</a:t>
          </a:r>
          <a:endParaRPr lang="ru-RU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3D8AA2-D960-4ED3-BDC1-D4BA30D552F6}" type="parTrans" cxnId="{6169BA15-8103-4FD5-BD2D-C6BC45FD1513}">
      <dgm:prSet/>
      <dgm:spPr/>
      <dgm:t>
        <a:bodyPr/>
        <a:lstStyle/>
        <a:p>
          <a:endParaRPr lang="ru-RU"/>
        </a:p>
      </dgm:t>
    </dgm:pt>
    <dgm:pt modelId="{74200D8D-B65C-47E3-ACF6-CFEB9C9C5E39}" type="sibTrans" cxnId="{6169BA15-8103-4FD5-BD2D-C6BC45FD1513}">
      <dgm:prSet/>
      <dgm:spPr/>
      <dgm:t>
        <a:bodyPr/>
        <a:lstStyle/>
        <a:p>
          <a:endParaRPr lang="ru-RU"/>
        </a:p>
      </dgm:t>
    </dgm:pt>
    <dgm:pt modelId="{1F9CB2A5-7897-4F11-AD9E-F304E920C68F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сотрудники, к компетенции которых предъявляют требования уметь оказывать первую помощь;</a:t>
          </a:r>
          <a:endParaRPr lang="ru-RU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AB5E7B-7921-4BDA-87E8-FA639538215F}" type="parTrans" cxnId="{E12AC309-38EC-4AE1-93F7-C9F17710CA2E}">
      <dgm:prSet/>
      <dgm:spPr/>
      <dgm:t>
        <a:bodyPr/>
        <a:lstStyle/>
        <a:p>
          <a:endParaRPr lang="ru-RU"/>
        </a:p>
      </dgm:t>
    </dgm:pt>
    <dgm:pt modelId="{55C61F91-5775-4E38-A56B-FD1F5E67BBBF}" type="sibTrans" cxnId="{E12AC309-38EC-4AE1-93F7-C9F17710CA2E}">
      <dgm:prSet/>
      <dgm:spPr/>
      <dgm:t>
        <a:bodyPr/>
        <a:lstStyle/>
        <a:p>
          <a:endParaRPr lang="ru-RU"/>
        </a:p>
      </dgm:t>
    </dgm:pt>
    <dgm:pt modelId="{43534CDB-0AD1-4812-8E9D-F692FBE9A03A}">
      <dgm:prSet custT="1"/>
      <dgm:spPr/>
      <dgm:t>
        <a:bodyPr/>
        <a:lstStyle/>
        <a:p>
          <a:r>
            <a:rPr lang="ru-RU" sz="1800" b="0" i="0" dirty="0" smtClean="0">
              <a:latin typeface="Arial" panose="020B0604020202020204" pitchFamily="34" charset="0"/>
              <a:cs typeface="Arial" panose="020B0604020202020204" pitchFamily="34" charset="0"/>
            </a:rPr>
            <a:t>иные сотрудники по решению работодателя;</a:t>
          </a:r>
          <a:endParaRPr lang="ru-RU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5FF470-091E-4D02-83FE-A65E920FA1FC}" type="parTrans" cxnId="{5AF1B44E-68B3-4652-9525-1193E658545F}">
      <dgm:prSet/>
      <dgm:spPr/>
      <dgm:t>
        <a:bodyPr/>
        <a:lstStyle/>
        <a:p>
          <a:endParaRPr lang="ru-RU"/>
        </a:p>
      </dgm:t>
    </dgm:pt>
    <dgm:pt modelId="{1584F5D1-8D73-4807-ABA6-7170B9B01751}" type="sibTrans" cxnId="{5AF1B44E-68B3-4652-9525-1193E658545F}">
      <dgm:prSet/>
      <dgm:spPr/>
      <dgm:t>
        <a:bodyPr/>
        <a:lstStyle/>
        <a:p>
          <a:endParaRPr lang="ru-RU"/>
        </a:p>
      </dgm:t>
    </dgm:pt>
    <dgm:pt modelId="{490425D4-97EB-47BF-A1C1-A82AE503B1E8}" type="pres">
      <dgm:prSet presAssocID="{DF23BD93-C23F-4519-9CD0-33782B1C07E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7966DAB-A855-49E9-8D56-CD6E9C2D61FD}" type="pres">
      <dgm:prSet presAssocID="{D8117659-A5C0-44DE-B4D2-81DEBCBF9E97}" presName="thickLine" presStyleLbl="alignNode1" presStyleIdx="0" presStyleCnt="8"/>
      <dgm:spPr/>
    </dgm:pt>
    <dgm:pt modelId="{0205EBBF-24B4-4794-A927-0ECC42E081B5}" type="pres">
      <dgm:prSet presAssocID="{D8117659-A5C0-44DE-B4D2-81DEBCBF9E97}" presName="horz1" presStyleCnt="0"/>
      <dgm:spPr/>
    </dgm:pt>
    <dgm:pt modelId="{AA297052-6400-4BA9-90FC-054601288355}" type="pres">
      <dgm:prSet presAssocID="{D8117659-A5C0-44DE-B4D2-81DEBCBF9E97}" presName="tx1" presStyleLbl="revTx" presStyleIdx="0" presStyleCnt="8"/>
      <dgm:spPr/>
      <dgm:t>
        <a:bodyPr/>
        <a:lstStyle/>
        <a:p>
          <a:endParaRPr lang="ru-RU"/>
        </a:p>
      </dgm:t>
    </dgm:pt>
    <dgm:pt modelId="{E4CE4F5C-BE30-43EC-BC59-87D664514FD2}" type="pres">
      <dgm:prSet presAssocID="{D8117659-A5C0-44DE-B4D2-81DEBCBF9E97}" presName="vert1" presStyleCnt="0"/>
      <dgm:spPr/>
    </dgm:pt>
    <dgm:pt modelId="{90FBC935-2EEC-4D7C-B81A-3BD1B962F8F8}" type="pres">
      <dgm:prSet presAssocID="{B1AE9332-26AA-4281-A2F8-D43D1637BA5C}" presName="thickLine" presStyleLbl="alignNode1" presStyleIdx="1" presStyleCnt="8"/>
      <dgm:spPr/>
    </dgm:pt>
    <dgm:pt modelId="{DE0C418D-3BEC-4F2B-9292-323BF15AB934}" type="pres">
      <dgm:prSet presAssocID="{B1AE9332-26AA-4281-A2F8-D43D1637BA5C}" presName="horz1" presStyleCnt="0"/>
      <dgm:spPr/>
    </dgm:pt>
    <dgm:pt modelId="{EAB6AFEA-641C-4AC8-9B54-0BB932F75810}" type="pres">
      <dgm:prSet presAssocID="{B1AE9332-26AA-4281-A2F8-D43D1637BA5C}" presName="tx1" presStyleLbl="revTx" presStyleIdx="1" presStyleCnt="8" custScaleY="111483"/>
      <dgm:spPr/>
      <dgm:t>
        <a:bodyPr/>
        <a:lstStyle/>
        <a:p>
          <a:endParaRPr lang="ru-RU"/>
        </a:p>
      </dgm:t>
    </dgm:pt>
    <dgm:pt modelId="{4341623E-4FE4-4D64-98AD-3260C467ADFE}" type="pres">
      <dgm:prSet presAssocID="{B1AE9332-26AA-4281-A2F8-D43D1637BA5C}" presName="vert1" presStyleCnt="0"/>
      <dgm:spPr/>
    </dgm:pt>
    <dgm:pt modelId="{CD83CBB8-C7D3-49B5-9F1C-E45DBD849F0B}" type="pres">
      <dgm:prSet presAssocID="{475CA7DB-3B37-4390-ACFF-9137AC7EDF7D}" presName="thickLine" presStyleLbl="alignNode1" presStyleIdx="2" presStyleCnt="8"/>
      <dgm:spPr/>
    </dgm:pt>
    <dgm:pt modelId="{8503D9C7-3661-4E7F-8602-2E87D8F79251}" type="pres">
      <dgm:prSet presAssocID="{475CA7DB-3B37-4390-ACFF-9137AC7EDF7D}" presName="horz1" presStyleCnt="0"/>
      <dgm:spPr/>
    </dgm:pt>
    <dgm:pt modelId="{CAAACED9-650F-4217-8DB8-01B88B4C2676}" type="pres">
      <dgm:prSet presAssocID="{475CA7DB-3B37-4390-ACFF-9137AC7EDF7D}" presName="tx1" presStyleLbl="revTx" presStyleIdx="2" presStyleCnt="8" custScaleY="52390"/>
      <dgm:spPr/>
      <dgm:t>
        <a:bodyPr/>
        <a:lstStyle/>
        <a:p>
          <a:endParaRPr lang="ru-RU"/>
        </a:p>
      </dgm:t>
    </dgm:pt>
    <dgm:pt modelId="{08328BD4-2BB5-45E2-8BAD-B1BE13572A8A}" type="pres">
      <dgm:prSet presAssocID="{475CA7DB-3B37-4390-ACFF-9137AC7EDF7D}" presName="vert1" presStyleCnt="0"/>
      <dgm:spPr/>
    </dgm:pt>
    <dgm:pt modelId="{C8CE537E-553D-4C71-AEA6-E9392C4779AD}" type="pres">
      <dgm:prSet presAssocID="{AF2349DB-4293-4820-BC61-9DBC8E2047DF}" presName="thickLine" presStyleLbl="alignNode1" presStyleIdx="3" presStyleCnt="8"/>
      <dgm:spPr/>
    </dgm:pt>
    <dgm:pt modelId="{0E82CED5-42DB-4038-BED1-699D3F9628FE}" type="pres">
      <dgm:prSet presAssocID="{AF2349DB-4293-4820-BC61-9DBC8E2047DF}" presName="horz1" presStyleCnt="0"/>
      <dgm:spPr/>
    </dgm:pt>
    <dgm:pt modelId="{D3456030-83B5-4E5E-BE80-B4143B670B9F}" type="pres">
      <dgm:prSet presAssocID="{AF2349DB-4293-4820-BC61-9DBC8E2047DF}" presName="tx1" presStyleLbl="revTx" presStyleIdx="3" presStyleCnt="8" custScaleY="73160"/>
      <dgm:spPr/>
      <dgm:t>
        <a:bodyPr/>
        <a:lstStyle/>
        <a:p>
          <a:endParaRPr lang="ru-RU"/>
        </a:p>
      </dgm:t>
    </dgm:pt>
    <dgm:pt modelId="{4657058B-BAC9-4191-967A-A1C3E82E1A58}" type="pres">
      <dgm:prSet presAssocID="{AF2349DB-4293-4820-BC61-9DBC8E2047DF}" presName="vert1" presStyleCnt="0"/>
      <dgm:spPr/>
    </dgm:pt>
    <dgm:pt modelId="{3F130D5F-AA44-4BA7-94AC-3D1EA0AD0959}" type="pres">
      <dgm:prSet presAssocID="{15EF034F-24C6-4732-A1C3-282B28A9D2B7}" presName="thickLine" presStyleLbl="alignNode1" presStyleIdx="4" presStyleCnt="8"/>
      <dgm:spPr/>
    </dgm:pt>
    <dgm:pt modelId="{DDBEC15A-6EDC-4398-9212-9BBC10A1A548}" type="pres">
      <dgm:prSet presAssocID="{15EF034F-24C6-4732-A1C3-282B28A9D2B7}" presName="horz1" presStyleCnt="0"/>
      <dgm:spPr/>
    </dgm:pt>
    <dgm:pt modelId="{4D680A9C-8ADA-476D-811E-1442ABF8EB24}" type="pres">
      <dgm:prSet presAssocID="{15EF034F-24C6-4732-A1C3-282B28A9D2B7}" presName="tx1" presStyleLbl="revTx" presStyleIdx="4" presStyleCnt="8" custScaleY="65059"/>
      <dgm:spPr/>
      <dgm:t>
        <a:bodyPr/>
        <a:lstStyle/>
        <a:p>
          <a:endParaRPr lang="ru-RU"/>
        </a:p>
      </dgm:t>
    </dgm:pt>
    <dgm:pt modelId="{957A7CFF-3B85-4BBF-A1DA-24A7D52E2955}" type="pres">
      <dgm:prSet presAssocID="{15EF034F-24C6-4732-A1C3-282B28A9D2B7}" presName="vert1" presStyleCnt="0"/>
      <dgm:spPr/>
    </dgm:pt>
    <dgm:pt modelId="{F05B6169-22B4-419E-83DB-CC989104BF28}" type="pres">
      <dgm:prSet presAssocID="{1F9CB2A5-7897-4F11-AD9E-F304E920C68F}" presName="thickLine" presStyleLbl="alignNode1" presStyleIdx="5" presStyleCnt="8"/>
      <dgm:spPr/>
    </dgm:pt>
    <dgm:pt modelId="{3B7E4495-AF2F-421C-8918-A3A8D776468D}" type="pres">
      <dgm:prSet presAssocID="{1F9CB2A5-7897-4F11-AD9E-F304E920C68F}" presName="horz1" presStyleCnt="0"/>
      <dgm:spPr/>
    </dgm:pt>
    <dgm:pt modelId="{84131622-4566-44AC-8D0E-2A083ED4BDFA}" type="pres">
      <dgm:prSet presAssocID="{1F9CB2A5-7897-4F11-AD9E-F304E920C68F}" presName="tx1" presStyleLbl="revTx" presStyleIdx="5" presStyleCnt="8" custScaleY="68692"/>
      <dgm:spPr/>
      <dgm:t>
        <a:bodyPr/>
        <a:lstStyle/>
        <a:p>
          <a:endParaRPr lang="ru-RU"/>
        </a:p>
      </dgm:t>
    </dgm:pt>
    <dgm:pt modelId="{135D789B-A716-4B77-AE97-15C07E01AD7D}" type="pres">
      <dgm:prSet presAssocID="{1F9CB2A5-7897-4F11-AD9E-F304E920C68F}" presName="vert1" presStyleCnt="0"/>
      <dgm:spPr/>
    </dgm:pt>
    <dgm:pt modelId="{48827BAB-0600-42EE-B40F-11F2D24EEFCC}" type="pres">
      <dgm:prSet presAssocID="{43534CDB-0AD1-4812-8E9D-F692FBE9A03A}" presName="thickLine" presStyleLbl="alignNode1" presStyleIdx="6" presStyleCnt="8"/>
      <dgm:spPr/>
    </dgm:pt>
    <dgm:pt modelId="{D06D5875-4A16-4FD3-A28D-5EF1BFD13D22}" type="pres">
      <dgm:prSet presAssocID="{43534CDB-0AD1-4812-8E9D-F692FBE9A03A}" presName="horz1" presStyleCnt="0"/>
      <dgm:spPr/>
    </dgm:pt>
    <dgm:pt modelId="{32221615-09DE-4F4C-B8D6-21FEBEFDF502}" type="pres">
      <dgm:prSet presAssocID="{43534CDB-0AD1-4812-8E9D-F692FBE9A03A}" presName="tx1" presStyleLbl="revTx" presStyleIdx="6" presStyleCnt="8" custScaleY="52346"/>
      <dgm:spPr/>
      <dgm:t>
        <a:bodyPr/>
        <a:lstStyle/>
        <a:p>
          <a:endParaRPr lang="ru-RU"/>
        </a:p>
      </dgm:t>
    </dgm:pt>
    <dgm:pt modelId="{2A9AA28E-093F-4B33-AC3A-063D3A8927C9}" type="pres">
      <dgm:prSet presAssocID="{43534CDB-0AD1-4812-8E9D-F692FBE9A03A}" presName="vert1" presStyleCnt="0"/>
      <dgm:spPr/>
    </dgm:pt>
    <dgm:pt modelId="{FD2681FF-2DAE-448C-890F-FF9F7C1EBC11}" type="pres">
      <dgm:prSet presAssocID="{631907BD-A638-438F-918D-F41A3B63FDE5}" presName="thickLine" presStyleLbl="alignNode1" presStyleIdx="7" presStyleCnt="8"/>
      <dgm:spPr/>
    </dgm:pt>
    <dgm:pt modelId="{EFFF25C8-3F0A-4F51-B099-A2821B95751C}" type="pres">
      <dgm:prSet presAssocID="{631907BD-A638-438F-918D-F41A3B63FDE5}" presName="horz1" presStyleCnt="0"/>
      <dgm:spPr/>
    </dgm:pt>
    <dgm:pt modelId="{F560C826-51CA-4EF3-93A8-C44F1D2AADF5}" type="pres">
      <dgm:prSet presAssocID="{631907BD-A638-438F-918D-F41A3B63FDE5}" presName="tx1" presStyleLbl="revTx" presStyleIdx="7" presStyleCnt="8"/>
      <dgm:spPr/>
      <dgm:t>
        <a:bodyPr/>
        <a:lstStyle/>
        <a:p>
          <a:endParaRPr lang="ru-RU"/>
        </a:p>
      </dgm:t>
    </dgm:pt>
    <dgm:pt modelId="{4C83188E-1E8E-404B-A66C-A135AAB71FB2}" type="pres">
      <dgm:prSet presAssocID="{631907BD-A638-438F-918D-F41A3B63FDE5}" presName="vert1" presStyleCnt="0"/>
      <dgm:spPr/>
    </dgm:pt>
  </dgm:ptLst>
  <dgm:cxnLst>
    <dgm:cxn modelId="{09F8FD46-EF0E-4116-A84F-D9B4D3A4B529}" type="presOf" srcId="{15EF034F-24C6-4732-A1C3-282B28A9D2B7}" destId="{4D680A9C-8ADA-476D-811E-1442ABF8EB24}" srcOrd="0" destOrd="0" presId="urn:microsoft.com/office/officeart/2008/layout/LinedList"/>
    <dgm:cxn modelId="{687DB0EF-CB1E-4F37-A8C4-B53DBDCD060F}" type="presOf" srcId="{B1AE9332-26AA-4281-A2F8-D43D1637BA5C}" destId="{EAB6AFEA-641C-4AC8-9B54-0BB932F75810}" srcOrd="0" destOrd="0" presId="urn:microsoft.com/office/officeart/2008/layout/LinedList"/>
    <dgm:cxn modelId="{5ADD2045-AD80-426E-9361-1E0784CB78CC}" type="presOf" srcId="{1F9CB2A5-7897-4F11-AD9E-F304E920C68F}" destId="{84131622-4566-44AC-8D0E-2A083ED4BDFA}" srcOrd="0" destOrd="0" presId="urn:microsoft.com/office/officeart/2008/layout/LinedList"/>
    <dgm:cxn modelId="{A1C29BBD-1D07-43A0-A418-FCBFE9357931}" srcId="{DF23BD93-C23F-4519-9CD0-33782B1C07E0}" destId="{B1AE9332-26AA-4281-A2F8-D43D1637BA5C}" srcOrd="1" destOrd="0" parTransId="{17C3B972-9E96-4411-9E5E-D1F8518A5427}" sibTransId="{32BFC8EE-6EE4-4B30-8E49-FCEFD2145DAA}"/>
    <dgm:cxn modelId="{353835B4-6E13-482A-9345-B929983F1DAE}" type="presOf" srcId="{D8117659-A5C0-44DE-B4D2-81DEBCBF9E97}" destId="{AA297052-6400-4BA9-90FC-054601288355}" srcOrd="0" destOrd="0" presId="urn:microsoft.com/office/officeart/2008/layout/LinedList"/>
    <dgm:cxn modelId="{A97AADF3-690B-4F72-8F68-2F3617B4B7A2}" type="presOf" srcId="{43534CDB-0AD1-4812-8E9D-F692FBE9A03A}" destId="{32221615-09DE-4F4C-B8D6-21FEBEFDF502}" srcOrd="0" destOrd="0" presId="urn:microsoft.com/office/officeart/2008/layout/LinedList"/>
    <dgm:cxn modelId="{228C4589-92C5-4CDD-9157-94C067774B59}" srcId="{DF23BD93-C23F-4519-9CD0-33782B1C07E0}" destId="{631907BD-A638-438F-918D-F41A3B63FDE5}" srcOrd="7" destOrd="0" parTransId="{9B44F073-7B62-470A-953D-AC32B84AF7E3}" sibTransId="{6CD62837-CFD5-45AD-8B76-1970446E9461}"/>
    <dgm:cxn modelId="{8B05F05D-0099-4F9D-84E4-4F95066B10AB}" type="presOf" srcId="{475CA7DB-3B37-4390-ACFF-9137AC7EDF7D}" destId="{CAAACED9-650F-4217-8DB8-01B88B4C2676}" srcOrd="0" destOrd="0" presId="urn:microsoft.com/office/officeart/2008/layout/LinedList"/>
    <dgm:cxn modelId="{12CFBA1B-1151-4502-A37F-6105F4C196E2}" srcId="{DF23BD93-C23F-4519-9CD0-33782B1C07E0}" destId="{D8117659-A5C0-44DE-B4D2-81DEBCBF9E97}" srcOrd="0" destOrd="0" parTransId="{521BDDF3-E742-4938-A7EE-FB787E6E839F}" sibTransId="{B7F2D50E-25AE-4550-94C1-B86FADC5EAE0}"/>
    <dgm:cxn modelId="{EA1B9E26-131D-4C78-A03B-DC10CC6DEBB7}" srcId="{DF23BD93-C23F-4519-9CD0-33782B1C07E0}" destId="{AF2349DB-4293-4820-BC61-9DBC8E2047DF}" srcOrd="3" destOrd="0" parTransId="{C688AB9E-E6AC-4268-B539-507E82C0A7F3}" sibTransId="{FEFB16D4-7DFD-4D45-9CCC-28CEB58AEB7E}"/>
    <dgm:cxn modelId="{6169BA15-8103-4FD5-BD2D-C6BC45FD1513}" srcId="{DF23BD93-C23F-4519-9CD0-33782B1C07E0}" destId="{15EF034F-24C6-4732-A1C3-282B28A9D2B7}" srcOrd="4" destOrd="0" parTransId="{983D8AA2-D960-4ED3-BDC1-D4BA30D552F6}" sibTransId="{74200D8D-B65C-47E3-ACF6-CFEB9C9C5E39}"/>
    <dgm:cxn modelId="{0E601A25-786F-43D8-B2ED-47DE5F249C71}" type="presOf" srcId="{631907BD-A638-438F-918D-F41A3B63FDE5}" destId="{F560C826-51CA-4EF3-93A8-C44F1D2AADF5}" srcOrd="0" destOrd="0" presId="urn:microsoft.com/office/officeart/2008/layout/LinedList"/>
    <dgm:cxn modelId="{E12AC309-38EC-4AE1-93F7-C9F17710CA2E}" srcId="{DF23BD93-C23F-4519-9CD0-33782B1C07E0}" destId="{1F9CB2A5-7897-4F11-AD9E-F304E920C68F}" srcOrd="5" destOrd="0" parTransId="{2DAB5E7B-7921-4BDA-87E8-FA639538215F}" sibTransId="{55C61F91-5775-4E38-A56B-FD1F5E67BBBF}"/>
    <dgm:cxn modelId="{5AF1B44E-68B3-4652-9525-1193E658545F}" srcId="{DF23BD93-C23F-4519-9CD0-33782B1C07E0}" destId="{43534CDB-0AD1-4812-8E9D-F692FBE9A03A}" srcOrd="6" destOrd="0" parTransId="{CB5FF470-091E-4D02-83FE-A65E920FA1FC}" sibTransId="{1584F5D1-8D73-4807-ABA6-7170B9B01751}"/>
    <dgm:cxn modelId="{9BA728D4-624F-4FF7-836D-40800021518A}" type="presOf" srcId="{AF2349DB-4293-4820-BC61-9DBC8E2047DF}" destId="{D3456030-83B5-4E5E-BE80-B4143B670B9F}" srcOrd="0" destOrd="0" presId="urn:microsoft.com/office/officeart/2008/layout/LinedList"/>
    <dgm:cxn modelId="{021830E4-B481-4DAE-9FF0-EA4345056F5B}" type="presOf" srcId="{DF23BD93-C23F-4519-9CD0-33782B1C07E0}" destId="{490425D4-97EB-47BF-A1C1-A82AE503B1E8}" srcOrd="0" destOrd="0" presId="urn:microsoft.com/office/officeart/2008/layout/LinedList"/>
    <dgm:cxn modelId="{4A628B9D-5381-4B59-A293-B250620E90DF}" srcId="{DF23BD93-C23F-4519-9CD0-33782B1C07E0}" destId="{475CA7DB-3B37-4390-ACFF-9137AC7EDF7D}" srcOrd="2" destOrd="0" parTransId="{C475E766-41DC-4CB5-A8A9-86C994D1D0FD}" sibTransId="{4CEED109-622E-4C19-9A90-7FCAA5BF5089}"/>
    <dgm:cxn modelId="{7D201700-8A8E-48EC-AFEA-4962B29E5E27}" type="presParOf" srcId="{490425D4-97EB-47BF-A1C1-A82AE503B1E8}" destId="{A7966DAB-A855-49E9-8D56-CD6E9C2D61FD}" srcOrd="0" destOrd="0" presId="urn:microsoft.com/office/officeart/2008/layout/LinedList"/>
    <dgm:cxn modelId="{9F026919-C66F-4D12-B457-5624802FD42D}" type="presParOf" srcId="{490425D4-97EB-47BF-A1C1-A82AE503B1E8}" destId="{0205EBBF-24B4-4794-A927-0ECC42E081B5}" srcOrd="1" destOrd="0" presId="urn:microsoft.com/office/officeart/2008/layout/LinedList"/>
    <dgm:cxn modelId="{7DCDD74A-6C2C-4032-9DCC-28D0DFDE0D6F}" type="presParOf" srcId="{0205EBBF-24B4-4794-A927-0ECC42E081B5}" destId="{AA297052-6400-4BA9-90FC-054601288355}" srcOrd="0" destOrd="0" presId="urn:microsoft.com/office/officeart/2008/layout/LinedList"/>
    <dgm:cxn modelId="{6B62B194-CB16-4C5E-80EA-7673F9FCD670}" type="presParOf" srcId="{0205EBBF-24B4-4794-A927-0ECC42E081B5}" destId="{E4CE4F5C-BE30-43EC-BC59-87D664514FD2}" srcOrd="1" destOrd="0" presId="urn:microsoft.com/office/officeart/2008/layout/LinedList"/>
    <dgm:cxn modelId="{32756D4F-5917-4E6F-915C-5FB2A2FE503B}" type="presParOf" srcId="{490425D4-97EB-47BF-A1C1-A82AE503B1E8}" destId="{90FBC935-2EEC-4D7C-B81A-3BD1B962F8F8}" srcOrd="2" destOrd="0" presId="urn:microsoft.com/office/officeart/2008/layout/LinedList"/>
    <dgm:cxn modelId="{4F0AB4A5-CA25-41D3-8440-C97888B30708}" type="presParOf" srcId="{490425D4-97EB-47BF-A1C1-A82AE503B1E8}" destId="{DE0C418D-3BEC-4F2B-9292-323BF15AB934}" srcOrd="3" destOrd="0" presId="urn:microsoft.com/office/officeart/2008/layout/LinedList"/>
    <dgm:cxn modelId="{3CAD4976-C8EA-46E2-816B-51A7A65555A2}" type="presParOf" srcId="{DE0C418D-3BEC-4F2B-9292-323BF15AB934}" destId="{EAB6AFEA-641C-4AC8-9B54-0BB932F75810}" srcOrd="0" destOrd="0" presId="urn:microsoft.com/office/officeart/2008/layout/LinedList"/>
    <dgm:cxn modelId="{761C3A38-2A84-4698-8CD4-88623EAB7FFD}" type="presParOf" srcId="{DE0C418D-3BEC-4F2B-9292-323BF15AB934}" destId="{4341623E-4FE4-4D64-98AD-3260C467ADFE}" srcOrd="1" destOrd="0" presId="urn:microsoft.com/office/officeart/2008/layout/LinedList"/>
    <dgm:cxn modelId="{01D176B2-104E-4EDA-8732-EEF1FA2175E9}" type="presParOf" srcId="{490425D4-97EB-47BF-A1C1-A82AE503B1E8}" destId="{CD83CBB8-C7D3-49B5-9F1C-E45DBD849F0B}" srcOrd="4" destOrd="0" presId="urn:microsoft.com/office/officeart/2008/layout/LinedList"/>
    <dgm:cxn modelId="{21469EF8-AA5C-4E83-A1D1-A9F2541D5A87}" type="presParOf" srcId="{490425D4-97EB-47BF-A1C1-A82AE503B1E8}" destId="{8503D9C7-3661-4E7F-8602-2E87D8F79251}" srcOrd="5" destOrd="0" presId="urn:microsoft.com/office/officeart/2008/layout/LinedList"/>
    <dgm:cxn modelId="{B230749B-683C-4AE5-8210-0ABCC1347B2D}" type="presParOf" srcId="{8503D9C7-3661-4E7F-8602-2E87D8F79251}" destId="{CAAACED9-650F-4217-8DB8-01B88B4C2676}" srcOrd="0" destOrd="0" presId="urn:microsoft.com/office/officeart/2008/layout/LinedList"/>
    <dgm:cxn modelId="{EA3F6337-C7AD-4249-A405-69A674B9E9D6}" type="presParOf" srcId="{8503D9C7-3661-4E7F-8602-2E87D8F79251}" destId="{08328BD4-2BB5-45E2-8BAD-B1BE13572A8A}" srcOrd="1" destOrd="0" presId="urn:microsoft.com/office/officeart/2008/layout/LinedList"/>
    <dgm:cxn modelId="{B0BC5409-FEA0-439B-A97C-EED7116ED8B3}" type="presParOf" srcId="{490425D4-97EB-47BF-A1C1-A82AE503B1E8}" destId="{C8CE537E-553D-4C71-AEA6-E9392C4779AD}" srcOrd="6" destOrd="0" presId="urn:microsoft.com/office/officeart/2008/layout/LinedList"/>
    <dgm:cxn modelId="{83E4F806-3B2F-4A9E-BE93-0D3BDDF13D27}" type="presParOf" srcId="{490425D4-97EB-47BF-A1C1-A82AE503B1E8}" destId="{0E82CED5-42DB-4038-BED1-699D3F9628FE}" srcOrd="7" destOrd="0" presId="urn:microsoft.com/office/officeart/2008/layout/LinedList"/>
    <dgm:cxn modelId="{0C0961AC-78BB-4755-AEAD-0388DD62CC83}" type="presParOf" srcId="{0E82CED5-42DB-4038-BED1-699D3F9628FE}" destId="{D3456030-83B5-4E5E-BE80-B4143B670B9F}" srcOrd="0" destOrd="0" presId="urn:microsoft.com/office/officeart/2008/layout/LinedList"/>
    <dgm:cxn modelId="{93C78EF1-AC2F-48D8-BDEF-9FC3BA869EB0}" type="presParOf" srcId="{0E82CED5-42DB-4038-BED1-699D3F9628FE}" destId="{4657058B-BAC9-4191-967A-A1C3E82E1A58}" srcOrd="1" destOrd="0" presId="urn:microsoft.com/office/officeart/2008/layout/LinedList"/>
    <dgm:cxn modelId="{3CD80553-A22F-4CD5-B752-5A1AD5058D65}" type="presParOf" srcId="{490425D4-97EB-47BF-A1C1-A82AE503B1E8}" destId="{3F130D5F-AA44-4BA7-94AC-3D1EA0AD0959}" srcOrd="8" destOrd="0" presId="urn:microsoft.com/office/officeart/2008/layout/LinedList"/>
    <dgm:cxn modelId="{3C18D4D6-24E3-4F1E-89F2-D3B496D7045B}" type="presParOf" srcId="{490425D4-97EB-47BF-A1C1-A82AE503B1E8}" destId="{DDBEC15A-6EDC-4398-9212-9BBC10A1A548}" srcOrd="9" destOrd="0" presId="urn:microsoft.com/office/officeart/2008/layout/LinedList"/>
    <dgm:cxn modelId="{2589CC88-3DEA-40CA-AAF4-BA3F8F650332}" type="presParOf" srcId="{DDBEC15A-6EDC-4398-9212-9BBC10A1A548}" destId="{4D680A9C-8ADA-476D-811E-1442ABF8EB24}" srcOrd="0" destOrd="0" presId="urn:microsoft.com/office/officeart/2008/layout/LinedList"/>
    <dgm:cxn modelId="{C2A32A1C-9EC7-402C-9C92-FF2F45F85D17}" type="presParOf" srcId="{DDBEC15A-6EDC-4398-9212-9BBC10A1A548}" destId="{957A7CFF-3B85-4BBF-A1DA-24A7D52E2955}" srcOrd="1" destOrd="0" presId="urn:microsoft.com/office/officeart/2008/layout/LinedList"/>
    <dgm:cxn modelId="{07D8367C-C185-406B-80B4-375437222EAA}" type="presParOf" srcId="{490425D4-97EB-47BF-A1C1-A82AE503B1E8}" destId="{F05B6169-22B4-419E-83DB-CC989104BF28}" srcOrd="10" destOrd="0" presId="urn:microsoft.com/office/officeart/2008/layout/LinedList"/>
    <dgm:cxn modelId="{4D9AF966-70B2-4792-A787-074D6A56F56C}" type="presParOf" srcId="{490425D4-97EB-47BF-A1C1-A82AE503B1E8}" destId="{3B7E4495-AF2F-421C-8918-A3A8D776468D}" srcOrd="11" destOrd="0" presId="urn:microsoft.com/office/officeart/2008/layout/LinedList"/>
    <dgm:cxn modelId="{FAC65B04-39CE-4C40-A338-24E0EF3C4C12}" type="presParOf" srcId="{3B7E4495-AF2F-421C-8918-A3A8D776468D}" destId="{84131622-4566-44AC-8D0E-2A083ED4BDFA}" srcOrd="0" destOrd="0" presId="urn:microsoft.com/office/officeart/2008/layout/LinedList"/>
    <dgm:cxn modelId="{4068CD98-2A1F-4D1F-99D5-60E1DEEA2FB5}" type="presParOf" srcId="{3B7E4495-AF2F-421C-8918-A3A8D776468D}" destId="{135D789B-A716-4B77-AE97-15C07E01AD7D}" srcOrd="1" destOrd="0" presId="urn:microsoft.com/office/officeart/2008/layout/LinedList"/>
    <dgm:cxn modelId="{53835ABD-3DA8-41D1-BB06-45369347D932}" type="presParOf" srcId="{490425D4-97EB-47BF-A1C1-A82AE503B1E8}" destId="{48827BAB-0600-42EE-B40F-11F2D24EEFCC}" srcOrd="12" destOrd="0" presId="urn:microsoft.com/office/officeart/2008/layout/LinedList"/>
    <dgm:cxn modelId="{6FC08398-1396-4AE8-B5B2-C279E96FB0D2}" type="presParOf" srcId="{490425D4-97EB-47BF-A1C1-A82AE503B1E8}" destId="{D06D5875-4A16-4FD3-A28D-5EF1BFD13D22}" srcOrd="13" destOrd="0" presId="urn:microsoft.com/office/officeart/2008/layout/LinedList"/>
    <dgm:cxn modelId="{AE7140FF-0193-495A-9A24-61E9ACA028BB}" type="presParOf" srcId="{D06D5875-4A16-4FD3-A28D-5EF1BFD13D22}" destId="{32221615-09DE-4F4C-B8D6-21FEBEFDF502}" srcOrd="0" destOrd="0" presId="urn:microsoft.com/office/officeart/2008/layout/LinedList"/>
    <dgm:cxn modelId="{CF04D0B6-9E11-4171-ACBB-B7791F30998C}" type="presParOf" srcId="{D06D5875-4A16-4FD3-A28D-5EF1BFD13D22}" destId="{2A9AA28E-093F-4B33-AC3A-063D3A8927C9}" srcOrd="1" destOrd="0" presId="urn:microsoft.com/office/officeart/2008/layout/LinedList"/>
    <dgm:cxn modelId="{72E42CA4-76FF-48E8-8180-975C070B6927}" type="presParOf" srcId="{490425D4-97EB-47BF-A1C1-A82AE503B1E8}" destId="{FD2681FF-2DAE-448C-890F-FF9F7C1EBC11}" srcOrd="14" destOrd="0" presId="urn:microsoft.com/office/officeart/2008/layout/LinedList"/>
    <dgm:cxn modelId="{763C16DB-F658-4523-ABFA-8D964A5A4EE9}" type="presParOf" srcId="{490425D4-97EB-47BF-A1C1-A82AE503B1E8}" destId="{EFFF25C8-3F0A-4F51-B099-A2821B95751C}" srcOrd="15" destOrd="0" presId="urn:microsoft.com/office/officeart/2008/layout/LinedList"/>
    <dgm:cxn modelId="{2B9C9897-742F-4525-9B5A-58015E8C9078}" type="presParOf" srcId="{EFFF25C8-3F0A-4F51-B099-A2821B95751C}" destId="{F560C826-51CA-4EF3-93A8-C44F1D2AADF5}" srcOrd="0" destOrd="0" presId="urn:microsoft.com/office/officeart/2008/layout/LinedList"/>
    <dgm:cxn modelId="{C8D07A59-1AFD-4C44-AFAF-A3BB1955B830}" type="presParOf" srcId="{EFFF25C8-3F0A-4F51-B099-A2821B95751C}" destId="{4C83188E-1E8E-404B-A66C-A135AAB71FB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C575E9-9C7A-4D13-A957-B02D4ED1DC20}">
      <dsp:nvSpPr>
        <dsp:cNvPr id="0" name=""/>
        <dsp:cNvSpPr/>
      </dsp:nvSpPr>
      <dsp:spPr>
        <a:xfrm>
          <a:off x="0" y="1246"/>
          <a:ext cx="87129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5D4FED-789C-4A37-A548-1EE78745A698}">
      <dsp:nvSpPr>
        <dsp:cNvPr id="0" name=""/>
        <dsp:cNvSpPr/>
      </dsp:nvSpPr>
      <dsp:spPr>
        <a:xfrm>
          <a:off x="0" y="1246"/>
          <a:ext cx="4450113" cy="867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Обучение по оказанию первой помощи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246"/>
        <a:ext cx="4450113" cy="867251"/>
      </dsp:txXfrm>
    </dsp:sp>
    <dsp:sp modelId="{3DD051FF-B7D8-4FA0-9C0C-194CEA5FD788}">
      <dsp:nvSpPr>
        <dsp:cNvPr id="0" name=""/>
        <dsp:cNvSpPr/>
      </dsp:nvSpPr>
      <dsp:spPr>
        <a:xfrm>
          <a:off x="0" y="868497"/>
          <a:ext cx="87129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908814-FE93-4DD7-AC03-344C12A4D730}">
      <dsp:nvSpPr>
        <dsp:cNvPr id="0" name=""/>
        <dsp:cNvSpPr/>
      </dsp:nvSpPr>
      <dsp:spPr>
        <a:xfrm>
          <a:off x="0" y="868497"/>
          <a:ext cx="1065296" cy="3970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868497"/>
        <a:ext cx="1065296" cy="3970568"/>
      </dsp:txXfrm>
    </dsp:sp>
    <dsp:sp modelId="{6F2E658A-FFCF-4EE2-B891-3A2B7A879F92}">
      <dsp:nvSpPr>
        <dsp:cNvPr id="0" name=""/>
        <dsp:cNvSpPr/>
      </dsp:nvSpPr>
      <dsp:spPr>
        <a:xfrm>
          <a:off x="1145193" y="934802"/>
          <a:ext cx="7488019" cy="1458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Такое обучение, как и раньше, выделено в самостоятельную категорию. При этом изменилась фактура, определяющая требования к обучению сотрудников правилам оказания первой помощи и тем, кто может этому обучать. Кроме того, решили вопрос о том, кто вправе проводить данное обучение. Соответственно, обучать могут: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5193" y="934802"/>
        <a:ext cx="7488019" cy="1458002"/>
      </dsp:txXfrm>
    </dsp:sp>
    <dsp:sp modelId="{AF815298-39F3-421C-952C-4A6C1900AFAE}">
      <dsp:nvSpPr>
        <dsp:cNvPr id="0" name=""/>
        <dsp:cNvSpPr/>
      </dsp:nvSpPr>
      <dsp:spPr>
        <a:xfrm>
          <a:off x="1065296" y="2392805"/>
          <a:ext cx="426118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FC59B-DD83-4995-A51A-F8522DB942C5}">
      <dsp:nvSpPr>
        <dsp:cNvPr id="0" name=""/>
        <dsp:cNvSpPr/>
      </dsp:nvSpPr>
      <dsp:spPr>
        <a:xfrm>
          <a:off x="1145151" y="2567069"/>
          <a:ext cx="7065917" cy="921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- любые сотрудники или специалисты, которые сами прошли обучение по оказанию первой помощи по программе в объеме не меньше 8 часов;</a:t>
          </a:r>
          <a:endParaRPr lang="ru-RU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5151" y="2567069"/>
        <a:ext cx="7065917" cy="921127"/>
      </dsp:txXfrm>
    </dsp:sp>
    <dsp:sp modelId="{2B9C03E9-F092-4275-B35B-97FEA954936E}">
      <dsp:nvSpPr>
        <dsp:cNvPr id="0" name=""/>
        <dsp:cNvSpPr/>
      </dsp:nvSpPr>
      <dsp:spPr>
        <a:xfrm>
          <a:off x="1065296" y="3380238"/>
          <a:ext cx="426118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56257B-59F1-4047-A5E4-EBE2765CF2F3}">
      <dsp:nvSpPr>
        <dsp:cNvPr id="0" name=""/>
        <dsp:cNvSpPr/>
      </dsp:nvSpPr>
      <dsp:spPr>
        <a:xfrm>
          <a:off x="1145193" y="3446543"/>
          <a:ext cx="7563533" cy="1326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- те, кто прошли обучение по программе дополнительного профессионального образования повышения квалификации по подготовке преподавателей, которые обучают приемам оказания первой помощи.</a:t>
          </a:r>
          <a:endParaRPr lang="ru-RU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5193" y="3446543"/>
        <a:ext cx="7563533" cy="1326107"/>
      </dsp:txXfrm>
    </dsp:sp>
    <dsp:sp modelId="{590A7B12-FBE0-4187-A8C5-860316D12CF2}">
      <dsp:nvSpPr>
        <dsp:cNvPr id="0" name=""/>
        <dsp:cNvSpPr/>
      </dsp:nvSpPr>
      <dsp:spPr>
        <a:xfrm>
          <a:off x="1065296" y="4772651"/>
          <a:ext cx="426118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66DAB-A855-49E9-8D56-CD6E9C2D61FD}">
      <dsp:nvSpPr>
        <dsp:cNvPr id="0" name=""/>
        <dsp:cNvSpPr/>
      </dsp:nvSpPr>
      <dsp:spPr>
        <a:xfrm>
          <a:off x="0" y="1413"/>
          <a:ext cx="88429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297052-6400-4BA9-90FC-054601288355}">
      <dsp:nvSpPr>
        <dsp:cNvPr id="0" name=""/>
        <dsp:cNvSpPr/>
      </dsp:nvSpPr>
      <dsp:spPr>
        <a:xfrm>
          <a:off x="0" y="1413"/>
          <a:ext cx="8842904" cy="91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 обновленным правилам проводить обучение оказанию первой помощи </a:t>
          </a:r>
          <a:r>
            <a:rPr lang="ru-RU" sz="2000" b="0" i="0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следует по таким категориям сотрудников</a:t>
          </a:r>
          <a:r>
            <a:rPr lang="ru-RU" sz="20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413"/>
        <a:ext cx="8842904" cy="912458"/>
      </dsp:txXfrm>
    </dsp:sp>
    <dsp:sp modelId="{90FBC935-2EEC-4D7C-B81A-3BD1B962F8F8}">
      <dsp:nvSpPr>
        <dsp:cNvPr id="0" name=""/>
        <dsp:cNvSpPr/>
      </dsp:nvSpPr>
      <dsp:spPr>
        <a:xfrm>
          <a:off x="0" y="913872"/>
          <a:ext cx="88429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B6AFEA-641C-4AC8-9B54-0BB932F75810}">
      <dsp:nvSpPr>
        <dsp:cNvPr id="0" name=""/>
        <dsp:cNvSpPr/>
      </dsp:nvSpPr>
      <dsp:spPr>
        <a:xfrm>
          <a:off x="0" y="913872"/>
          <a:ext cx="8834268" cy="1017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на кого приказом директора возложили обязанности по проведению инструктажа по охране труда, который включает вопросы оказания первой помощи пострадавшим;</a:t>
          </a:r>
          <a:endParaRPr lang="ru-RU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913872"/>
        <a:ext cx="8834268" cy="1017236"/>
      </dsp:txXfrm>
    </dsp:sp>
    <dsp:sp modelId="{CD83CBB8-C7D3-49B5-9F1C-E45DBD849F0B}">
      <dsp:nvSpPr>
        <dsp:cNvPr id="0" name=""/>
        <dsp:cNvSpPr/>
      </dsp:nvSpPr>
      <dsp:spPr>
        <a:xfrm>
          <a:off x="0" y="1931108"/>
          <a:ext cx="88429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ACED9-650F-4217-8DB8-01B88B4C2676}">
      <dsp:nvSpPr>
        <dsp:cNvPr id="0" name=""/>
        <dsp:cNvSpPr/>
      </dsp:nvSpPr>
      <dsp:spPr>
        <a:xfrm>
          <a:off x="0" y="1931108"/>
          <a:ext cx="8842904" cy="478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рабочие;</a:t>
          </a:r>
          <a:endParaRPr lang="ru-RU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931108"/>
        <a:ext cx="8842904" cy="478037"/>
      </dsp:txXfrm>
    </dsp:sp>
    <dsp:sp modelId="{C8CE537E-553D-4C71-AEA6-E9392C4779AD}">
      <dsp:nvSpPr>
        <dsp:cNvPr id="0" name=""/>
        <dsp:cNvSpPr/>
      </dsp:nvSpPr>
      <dsp:spPr>
        <a:xfrm>
          <a:off x="0" y="2409146"/>
          <a:ext cx="88429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456030-83B5-4E5E-BE80-B4143B670B9F}">
      <dsp:nvSpPr>
        <dsp:cNvPr id="0" name=""/>
        <dsp:cNvSpPr/>
      </dsp:nvSpPr>
      <dsp:spPr>
        <a:xfrm>
          <a:off x="0" y="2409146"/>
          <a:ext cx="8842904" cy="667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кто должен оказывать первую помощь пострадавшим согласно требованиям НПА;</a:t>
          </a:r>
          <a:endParaRPr lang="ru-RU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409146"/>
        <a:ext cx="8842904" cy="667554"/>
      </dsp:txXfrm>
    </dsp:sp>
    <dsp:sp modelId="{3F130D5F-AA44-4BA7-94AC-3D1EA0AD0959}">
      <dsp:nvSpPr>
        <dsp:cNvPr id="0" name=""/>
        <dsp:cNvSpPr/>
      </dsp:nvSpPr>
      <dsp:spPr>
        <a:xfrm>
          <a:off x="0" y="3076701"/>
          <a:ext cx="88429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680A9C-8ADA-476D-811E-1442ABF8EB24}">
      <dsp:nvSpPr>
        <dsp:cNvPr id="0" name=""/>
        <dsp:cNvSpPr/>
      </dsp:nvSpPr>
      <dsp:spPr>
        <a:xfrm>
          <a:off x="0" y="3076701"/>
          <a:ext cx="8842904" cy="593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сотрудники, которые управляют автотранспортом;</a:t>
          </a:r>
          <a:endParaRPr lang="ru-RU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076701"/>
        <a:ext cx="8842904" cy="593636"/>
      </dsp:txXfrm>
    </dsp:sp>
    <dsp:sp modelId="{F05B6169-22B4-419E-83DB-CC989104BF28}">
      <dsp:nvSpPr>
        <dsp:cNvPr id="0" name=""/>
        <dsp:cNvSpPr/>
      </dsp:nvSpPr>
      <dsp:spPr>
        <a:xfrm>
          <a:off x="0" y="3670337"/>
          <a:ext cx="88429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131622-4566-44AC-8D0E-2A083ED4BDFA}">
      <dsp:nvSpPr>
        <dsp:cNvPr id="0" name=""/>
        <dsp:cNvSpPr/>
      </dsp:nvSpPr>
      <dsp:spPr>
        <a:xfrm>
          <a:off x="0" y="3670337"/>
          <a:ext cx="8842904" cy="626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сотрудники, к компетенции которых предъявляют требования уметь оказывать первую помощь;</a:t>
          </a:r>
          <a:endParaRPr lang="ru-RU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670337"/>
        <a:ext cx="8842904" cy="626786"/>
      </dsp:txXfrm>
    </dsp:sp>
    <dsp:sp modelId="{48827BAB-0600-42EE-B40F-11F2D24EEFCC}">
      <dsp:nvSpPr>
        <dsp:cNvPr id="0" name=""/>
        <dsp:cNvSpPr/>
      </dsp:nvSpPr>
      <dsp:spPr>
        <a:xfrm>
          <a:off x="0" y="4297123"/>
          <a:ext cx="88429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21615-09DE-4F4C-B8D6-21FEBEFDF502}">
      <dsp:nvSpPr>
        <dsp:cNvPr id="0" name=""/>
        <dsp:cNvSpPr/>
      </dsp:nvSpPr>
      <dsp:spPr>
        <a:xfrm>
          <a:off x="0" y="4297123"/>
          <a:ext cx="8842904" cy="4776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иные сотрудники по решению работодателя;</a:t>
          </a:r>
          <a:endParaRPr lang="ru-RU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4297123"/>
        <a:ext cx="8842904" cy="477635"/>
      </dsp:txXfrm>
    </dsp:sp>
    <dsp:sp modelId="{FD2681FF-2DAE-448C-890F-FF9F7C1EBC11}">
      <dsp:nvSpPr>
        <dsp:cNvPr id="0" name=""/>
        <dsp:cNvSpPr/>
      </dsp:nvSpPr>
      <dsp:spPr>
        <a:xfrm>
          <a:off x="0" y="4774759"/>
          <a:ext cx="88429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60C826-51CA-4EF3-93A8-C44F1D2AADF5}">
      <dsp:nvSpPr>
        <dsp:cNvPr id="0" name=""/>
        <dsp:cNvSpPr/>
      </dsp:nvSpPr>
      <dsp:spPr>
        <a:xfrm>
          <a:off x="0" y="4774759"/>
          <a:ext cx="8842904" cy="91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председатель и члены комиссий по проверке знания требований охраны труда по вопросам оказания первой помощи пострадавшим, а также лица, которые проводят обучение по оказанию первой помощи.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4774759"/>
        <a:ext cx="8842904" cy="9124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D0EDEBF-2109-4205-9B1F-73CA8F654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603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Указанные категории сотрудников (исключение — последняя категория) обучаются или у своего работодателя, или в учебном центре. Последняя категория обучается только в учебных центрах.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0EDEBF-2109-4205-9B1F-73CA8F65433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833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43F8AC8-5D4C-4C21-9B28-D3999CC990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BE6515-C0CB-4646-BDF8-EA9F873206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08F5A2-02B2-4216-88E4-F20261BA8C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B417F-1037-4842-BE13-87F673E973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4752F-BBA7-4C66-B11A-D635ADAFA6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B8B34F-9837-4CF7-A083-FC9A635337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CA5C1FDD-CC12-46D0-B442-627FEC6D43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34854A2A-21FF-4440-AA8B-9A251681E7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1FE16B-8002-4E70-8E6B-918AB93913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FD822-06EA-4805-93F8-30407345A6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0D519DA-B7E0-491C-BC57-0A32BB0C5C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389002/3d0cac60971a511280cbba229d9b6329c07731f7/#dst100258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323528" y="5300663"/>
            <a:ext cx="8568951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Иванов А.В.</a:t>
            </a:r>
            <a:r>
              <a:rPr lang="ru-RU" sz="1600" b="1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/>
              <a:t>преподаватель</a:t>
            </a:r>
            <a:endParaRPr lang="ru-RU" sz="1600" b="1" dirty="0"/>
          </a:p>
          <a:p>
            <a:pPr algn="ctr">
              <a:spcBef>
                <a:spcPct val="50000"/>
              </a:spcBef>
            </a:pPr>
            <a:r>
              <a:rPr lang="ru-RU" sz="1400" i="1" dirty="0" smtClean="0"/>
              <a:t>Красноярск, 2022 </a:t>
            </a:r>
            <a:r>
              <a:rPr lang="ru-RU" sz="1400" i="1" dirty="0"/>
              <a:t>год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51520" y="2075098"/>
            <a:ext cx="8640960" cy="2073982"/>
          </a:xfrm>
        </p:spPr>
        <p:txBody>
          <a:bodyPr>
            <a:noAutofit/>
          </a:bodyPr>
          <a:lstStyle/>
          <a:p>
            <a:r>
              <a:rPr lang="ru-RU" sz="4000" b="1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ОБУЧЕНИЕ ПО ОХРАНЕ ТРУДА РАБОТНИКОВ ОРГАНИЗАЦИИ</a:t>
            </a: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64704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Стажировка на рабочем </a:t>
            </a:r>
            <a:r>
              <a:rPr lang="ru-RU" sz="2400" b="1" dirty="0" smtClean="0"/>
              <a:t>месте</a:t>
            </a:r>
          </a:p>
          <a:p>
            <a:endParaRPr lang="ru-RU" sz="2400" b="1" dirty="0"/>
          </a:p>
          <a:p>
            <a:r>
              <a:rPr lang="ru-RU" sz="2400" dirty="0"/>
              <a:t>Работодатель определяет список профессий и должностей сотрудников, которым нужно пройти стажировку на рабочем месте. В него обязательно нужно включать профессии и должности по работникам, которые выполняют работы повышенной опасности.</a:t>
            </a:r>
          </a:p>
          <a:p>
            <a:r>
              <a:rPr lang="ru-RU" sz="2400" dirty="0"/>
              <a:t>Стажировка организуется до допуска к самостоятельной работе после прохождения инструктажа по охране труда и обучения требованиям охраны труда. Стажировка проводится ответственными работниками, которые назначаются приказом директора, и они обязаны пройти обучение по охране труда в установленном порядке.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Продолжительность стажировки составляет не меньше двух смен и она проводится после обучения по охране труда.</a:t>
            </a:r>
          </a:p>
        </p:txBody>
      </p:sp>
    </p:spTree>
    <p:extLst>
      <p:ext uri="{BB962C8B-B14F-4D97-AF65-F5344CB8AC3E}">
        <p14:creationId xmlns:p14="http://schemas.microsoft.com/office/powerpoint/2010/main" val="279518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14450384"/>
              </p:ext>
            </p:extLst>
          </p:nvPr>
        </p:nvGraphicFramePr>
        <p:xfrm>
          <a:off x="251520" y="1397000"/>
          <a:ext cx="8712968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512" y="54868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 по оказанию первой помощи</a:t>
            </a:r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85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95429978"/>
              </p:ext>
            </p:extLst>
          </p:nvPr>
        </p:nvGraphicFramePr>
        <p:xfrm>
          <a:off x="107504" y="764704"/>
          <a:ext cx="884290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09448" y="6309320"/>
            <a:ext cx="86409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/>
              <a:t>Указанные категории сотрудников (исключение — последняя категория) обучаются или у своего работодателя, или в учебном центре. Последняя категория обучается только в учебных центрах.</a:t>
            </a:r>
          </a:p>
        </p:txBody>
      </p:sp>
    </p:spTree>
    <p:extLst>
      <p:ext uri="{BB962C8B-B14F-4D97-AF65-F5344CB8AC3E}">
        <p14:creationId xmlns:p14="http://schemas.microsoft.com/office/powerpoint/2010/main" val="1126533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правилах имеется требование — не меньше половины времени обучения нужно уделять практическим занятиям. Обучение производится не реже одного раза в три года. Оно обязательно проводится в течение 60-ти календарных дней с момента подписания с сотрудником трудового договора</a:t>
            </a:r>
            <a:r>
              <a:rPr lang="ru-RU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486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 по оказанию первой помощи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507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</a:t>
            </a:r>
            <a:r>
              <a:rPr lang="ru-RU" sz="2400" dirty="0"/>
              <a:t>обучение проходят сотрудники, </a:t>
            </a:r>
            <a:r>
              <a:rPr lang="ru-RU" sz="2400" dirty="0">
                <a:solidFill>
                  <a:srgbClr val="FF0000"/>
                </a:solidFill>
              </a:rPr>
              <a:t>использующие СИЗ при работе, и при этом их применение требует практических навыков. СИЗ не определяются какими-то документами</a:t>
            </a:r>
            <a:r>
              <a:rPr lang="ru-RU" sz="2400" dirty="0"/>
              <a:t>, а потому в обязанности работодателя входят не только утверждение списка СИЗ, но и обучение лиц, которые их применяют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Председатель и члены аттестационной комиссии, а также лица, которые проводят обучение по СИЗ, и члены комиссий по охране труда обучаются в учебных центрах</a:t>
            </a:r>
            <a:r>
              <a:rPr lang="ru-RU" sz="24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95372"/>
            <a:ext cx="53805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Обучение по использованию СИЗ</a:t>
            </a:r>
          </a:p>
        </p:txBody>
      </p:sp>
    </p:spTree>
    <p:extLst>
      <p:ext uri="{BB962C8B-B14F-4D97-AF65-F5344CB8AC3E}">
        <p14:creationId xmlns:p14="http://schemas.microsoft.com/office/powerpoint/2010/main" val="2326315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66754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(продолжение) </a:t>
            </a:r>
          </a:p>
          <a:p>
            <a:endParaRPr lang="ru-RU" sz="2000" dirty="0"/>
          </a:p>
          <a:p>
            <a:r>
              <a:rPr lang="ru-RU" sz="2000" dirty="0"/>
              <a:t> </a:t>
            </a:r>
            <a:r>
              <a:rPr lang="ru-RU" sz="2400" dirty="0">
                <a:solidFill>
                  <a:srgbClr val="FF0000"/>
                </a:solidFill>
              </a:rPr>
              <a:t>Обучение по применению СИЗ проводят не реже одного раза в три года. </a:t>
            </a:r>
            <a:r>
              <a:rPr lang="ru-RU" sz="2400" dirty="0"/>
              <a:t>По установленным правилам — не меньше половины времени требуется уделять практическим занятиям по использованию СИЗ. Длительность обучения четко не регламентирована, однако она зависит от специфики СИЗ и необходимых практических навыков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Как и при обучении по оказанию первой помощи, обучение по использованию СИЗ производится в течение 60-ти календарных дней с даты трудоустройства сотрудника.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95372"/>
            <a:ext cx="53805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Обучение по использованию СИЗ</a:t>
            </a:r>
          </a:p>
        </p:txBody>
      </p:sp>
    </p:spTree>
    <p:extLst>
      <p:ext uri="{BB962C8B-B14F-4D97-AF65-F5344CB8AC3E}">
        <p14:creationId xmlns:p14="http://schemas.microsoft.com/office/powerpoint/2010/main" val="465640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8271" y="1484784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Данное </a:t>
            </a:r>
            <a:r>
              <a:rPr lang="ru-RU" sz="2400" dirty="0"/>
              <a:t>обучение подразумевает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r>
              <a:rPr lang="ru-RU" sz="2400" dirty="0">
                <a:solidFill>
                  <a:srgbClr val="FF0000"/>
                </a:solidFill>
              </a:rPr>
              <a:t>Обучение общим вопросам охраны труда и работе системы управления охраной труда</a:t>
            </a:r>
            <a:r>
              <a:rPr lang="ru-RU" sz="2400" dirty="0"/>
              <a:t>. Его проходят директор и его замы, на которых возложены обязанности по охране труда, специалисты по охране труда, члены комиссий по охране труда и аттестационных комиссий, а также иные уполномоченные сотрудники представительных органов. Все указанные лица проходят обучение в учебных центрах.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20688"/>
            <a:ext cx="5980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Обучение требованиям охраны труда</a:t>
            </a:r>
          </a:p>
        </p:txBody>
      </p:sp>
    </p:spTree>
    <p:extLst>
      <p:ext uri="{BB962C8B-B14F-4D97-AF65-F5344CB8AC3E}">
        <p14:creationId xmlns:p14="http://schemas.microsoft.com/office/powerpoint/2010/main" val="1715080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20688"/>
            <a:ext cx="5980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Обучение требованиям охраны труда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Обучение общим требованиям охраны труда проходят начальники структурных подразделений и их замы, но обучаться можно в своей компании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Обучение проводится не меньше 16-ти часов, один раз в три года и в течение 60-ти календарных дней с даты трудоустройства работника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Обучение безопасным методам и способам выполнения работ при наличии вредных или опасных производственных факторов.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Обучение </a:t>
            </a:r>
            <a:r>
              <a:rPr lang="ru-RU" sz="2400" dirty="0"/>
              <a:t>связано со </a:t>
            </a:r>
            <a:r>
              <a:rPr lang="ru-RU" sz="2400" dirty="0" err="1"/>
              <a:t>спецоценкой</a:t>
            </a:r>
            <a:r>
              <a:rPr lang="ru-RU" sz="2400" dirty="0"/>
              <a:t> и оценкой профессиональных рисков.</a:t>
            </a:r>
          </a:p>
        </p:txBody>
      </p:sp>
    </p:spTree>
    <p:extLst>
      <p:ext uri="{BB962C8B-B14F-4D97-AF65-F5344CB8AC3E}">
        <p14:creationId xmlns:p14="http://schemas.microsoft.com/office/powerpoint/2010/main" val="3909773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20688"/>
            <a:ext cx="5980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Обучение требованиям охраны труда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Обучение общим требованиям охраны труда </a:t>
            </a:r>
            <a:r>
              <a:rPr lang="ru-RU" sz="2400" dirty="0"/>
              <a:t>проходят начальники структурных подразделений и их замы, но обучаться можно в своей компании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i="1" dirty="0"/>
              <a:t>Обучение проводится не меньше 16-ти часов, один раз в три года и в течение 60-ти календарных дней с даты трудоустройства работника</a:t>
            </a:r>
            <a:r>
              <a:rPr lang="ru-RU" sz="2400" i="1" dirty="0" smtClean="0"/>
              <a:t>.</a:t>
            </a:r>
          </a:p>
          <a:p>
            <a:endParaRPr lang="ru-RU" sz="2400" i="1" dirty="0"/>
          </a:p>
          <a:p>
            <a:r>
              <a:rPr lang="ru-RU" sz="2400" i="1" dirty="0"/>
              <a:t>Обучение безопасным методам и способам выполнения работ при наличии вредных или опасных производственных факторов. </a:t>
            </a:r>
            <a:endParaRPr lang="ru-RU" sz="2400" i="1" dirty="0" smtClean="0"/>
          </a:p>
          <a:p>
            <a:endParaRPr lang="ru-RU" sz="2400" i="1" dirty="0"/>
          </a:p>
          <a:p>
            <a:r>
              <a:rPr lang="ru-RU" sz="2400" i="1" dirty="0" smtClean="0"/>
              <a:t>Обучение </a:t>
            </a:r>
            <a:r>
              <a:rPr lang="ru-RU" sz="2400" i="1" dirty="0"/>
              <a:t>связано со </a:t>
            </a:r>
            <a:r>
              <a:rPr lang="ru-RU" sz="2400" i="1" dirty="0" err="1"/>
              <a:t>спецоценкой</a:t>
            </a:r>
            <a:r>
              <a:rPr lang="ru-RU" sz="2400" i="1" dirty="0"/>
              <a:t> и оценкой профессиональных рисков.</a:t>
            </a:r>
          </a:p>
        </p:txBody>
      </p:sp>
    </p:spTree>
    <p:extLst>
      <p:ext uri="{BB962C8B-B14F-4D97-AF65-F5344CB8AC3E}">
        <p14:creationId xmlns:p14="http://schemas.microsoft.com/office/powerpoint/2010/main" val="31035964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20688"/>
            <a:ext cx="5980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Обучение требованиям охраны труда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4160" y="1173626"/>
            <a:ext cx="855831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Данный вид обучения проходят начальники структурных подразделений и их замы, специалисты по охране труда, члены аттестационных комиссий и комиссий по охране труда, лица, которые проводят инструктажи по охране труда, а также уполномоченные лица по охране труда профсоюзов и иные уполномоченные сотрудники представительных органов.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Все </a:t>
            </a:r>
            <a:r>
              <a:rPr lang="ru-RU" sz="2400" dirty="0"/>
              <a:t>указанные лица проходят обучение в учебных центрах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Кроме того, обучаться должны конкретные специалисты и рабочие, и они могут проходить обучение в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669660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229600" cy="708648"/>
          </a:xfrm>
          <a:noFill/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Обучение по охране труда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712968" cy="5688632"/>
          </a:xfrm>
          <a:noFill/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Обучение по охране труда проводится в соответствии </a:t>
            </a:r>
            <a:r>
              <a:rPr lang="ru-RU" sz="15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 ст. 219 Трудового Кодекса РФ и Порядком обучения по охране труда и проверки знаний требований охраны труда работников организаций,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утв. постановлением Минтруда РФ, Минобразования РФ от 13.01.2003 № 1/29</a:t>
            </a:r>
          </a:p>
          <a:p>
            <a:pPr algn="ctr">
              <a:buNone/>
            </a:pPr>
            <a:r>
              <a:rPr lang="ru-RU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2003 года обучение по охране труда проводилось в порядке, регламентированном Постановлением Минтруда и Минобразования от 13.01.2003 г. № 1/29. С сентября 2022 года данный нормативно-правовой акт будет заменен на Постановление Правительства от 24.12.2021 г. № 2464.</a:t>
            </a:r>
            <a:endParaRPr lang="ru-RU" sz="15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just">
              <a:buNone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ТК РФ Статья 219. Обучение по охране труда</a:t>
            </a:r>
          </a:p>
          <a:p>
            <a:pPr marL="109728" indent="0" algn="just"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(в ред. Федерального 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закона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от 02.07.2021 N 311-ФЗ)</a:t>
            </a:r>
          </a:p>
          <a:p>
            <a:pPr marL="109728" indent="0" algn="just">
              <a:buNone/>
            </a:pPr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Обучение по охране труда - процесс получения работниками, в том числе руководителями организаций, а также работодателями - индивидуальными предпринимателями знаний, умений, навыков, позволяющих формировать и развивать необходимые компетенции с целью обеспечения безопасности труда, сохранения жизни и здоровья. Работники, в том числе руководители организаций, и работодатели - индивидуальные предприниматели обязаны проходить обучение по охране труда и проверку знания требований охраны труда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09728" indent="0" algn="just">
              <a:buNone/>
            </a:pPr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just"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Обучение по охране труда предусматривает получение знаний, умений и навыков в ходе проведения: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инструктажей по охране труда;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стажировки на рабочем месте (для определенных категорий работников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обучения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 оказанию первой помощи пострадавшим;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обучения по использованию (применению) средств индивидуальной защиты;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обучения по охране труда у работодателя, в том числе обучения безопасным методам и приемам выполнения работ, или в организациях, оказывающих услуги по проведению обучения по охране труда.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B417F-1037-4842-BE13-87F673E973D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6192" y="1974344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процессе обучения </a:t>
            </a:r>
            <a:r>
              <a:rPr lang="ru-RU" sz="2400" dirty="0">
                <a:solidFill>
                  <a:srgbClr val="FF0000"/>
                </a:solidFill>
              </a:rPr>
              <a:t>четверть времени должно быть в форме практических занятий при общей длительности программы в размере 16-ти часов</a:t>
            </a:r>
            <a:r>
              <a:rPr lang="ru-RU" sz="2400" dirty="0"/>
              <a:t>. Обучение осуществляется один раз в три года и не позже 60-ти календарных дней с даты трудоустройства работника.</a:t>
            </a:r>
          </a:p>
        </p:txBody>
      </p:sp>
    </p:spTree>
    <p:extLst>
      <p:ext uri="{BB962C8B-B14F-4D97-AF65-F5344CB8AC3E}">
        <p14:creationId xmlns:p14="http://schemas.microsoft.com/office/powerpoint/2010/main" val="3737795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64704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Обучение безопасным методам и приемам выполнения работ, имеющих повышенную опасность</a:t>
            </a:r>
            <a:r>
              <a:rPr lang="ru-RU" sz="2400" dirty="0"/>
              <a:t>. Проводится по тем сотрудникам, которые выполняют работы повышенной опасности, а также по лицам, которые ответственны за организацию, исполнение и контроль работ, характеризующихся повышенной опасностью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dirty="0"/>
              <a:t>Список необходимо утвердить </a:t>
            </a:r>
            <a:r>
              <a:rPr lang="ru-RU" sz="2400" dirty="0"/>
              <a:t>и включить в него работы, связанные с повышенной опасностью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В процессе обучения четверть времени должно быть в форме практических занятий. </a:t>
            </a:r>
            <a:r>
              <a:rPr lang="ru-RU" sz="2400" b="1" dirty="0"/>
              <a:t>Обучение осуществляется один раз в год</a:t>
            </a:r>
            <a:r>
              <a:rPr lang="ru-RU" sz="2400" dirty="0"/>
              <a:t> (когда срок не регламентирован законодательством) и не позже 60-ти календарных дней с даты трудоустройства работника.</a:t>
            </a:r>
          </a:p>
        </p:txBody>
      </p:sp>
    </p:spTree>
    <p:extLst>
      <p:ext uri="{BB962C8B-B14F-4D97-AF65-F5344CB8AC3E}">
        <p14:creationId xmlns:p14="http://schemas.microsoft.com/office/powerpoint/2010/main" val="3680501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12845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Этапы допуска к </a:t>
            </a:r>
            <a:r>
              <a:rPr lang="ru-RU" sz="2400" b="1" dirty="0" smtClean="0"/>
              <a:t>работе</a:t>
            </a:r>
          </a:p>
          <a:p>
            <a:endParaRPr lang="ru-RU" sz="2400" b="1" dirty="0"/>
          </a:p>
          <a:p>
            <a:r>
              <a:rPr lang="ru-RU" sz="2400" dirty="0"/>
              <a:t>После того, как сотрудник трудоустроен, требуется:</a:t>
            </a:r>
          </a:p>
          <a:p>
            <a:r>
              <a:rPr lang="ru-RU" sz="2400" dirty="0" smtClean="0"/>
              <a:t>1) провести </a:t>
            </a:r>
            <a:r>
              <a:rPr lang="ru-RU" sz="2400" dirty="0"/>
              <a:t>инструктаж по охране труда;</a:t>
            </a:r>
          </a:p>
          <a:p>
            <a:r>
              <a:rPr lang="ru-RU" sz="2400" dirty="0" smtClean="0"/>
              <a:t>2) провести </a:t>
            </a:r>
            <a:r>
              <a:rPr lang="ru-RU" sz="2400" dirty="0"/>
              <a:t>обучение по охране труда, включающее обучение по использованию СИЗ, оказанию первой помощи, общим вопросам охраны труда и работы системы управления охраной труда, по безопасным методам и способам выполнения работы при наличии вредных или опасных производственных факторов, безопасным методам и способам выполнения работы, характеризующейся повышенной опасностью;</a:t>
            </a:r>
          </a:p>
          <a:p>
            <a:r>
              <a:rPr lang="ru-RU" sz="2400" dirty="0" smtClean="0"/>
              <a:t>3) </a:t>
            </a:r>
            <a:r>
              <a:rPr lang="ru-RU" sz="2400" dirty="0" err="1" smtClean="0"/>
              <a:t>простажировать</a:t>
            </a:r>
            <a:r>
              <a:rPr lang="ru-RU" sz="2400" dirty="0" smtClean="0"/>
              <a:t> </a:t>
            </a:r>
            <a:r>
              <a:rPr lang="ru-RU" sz="2400" dirty="0"/>
              <a:t>на рабочем месте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>
                <a:solidFill>
                  <a:srgbClr val="FF0000"/>
                </a:solidFill>
              </a:rPr>
              <a:t>Когда все этапы пройдены, сотрудник допускается к самостоятельной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9994784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74838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Ответственность за нарушение правил </a:t>
            </a:r>
            <a:r>
              <a:rPr lang="ru-RU" sz="2400" b="1" dirty="0" smtClean="0"/>
              <a:t>обучения</a:t>
            </a:r>
          </a:p>
          <a:p>
            <a:endParaRPr lang="ru-RU" sz="2400" b="1" dirty="0"/>
          </a:p>
          <a:p>
            <a:r>
              <a:rPr lang="ru-RU" sz="2400" dirty="0"/>
              <a:t>Если сотрудник допущен к работе без прохождения обучения, работодателю выписывают штраф по ч. 3 ст. 5.27.1 КоАП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r>
              <a:rPr lang="ru-RU" sz="2400" dirty="0"/>
              <a:t>110-130 тыс. руб. для компаний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r>
              <a:rPr lang="ru-RU" sz="2400" dirty="0"/>
              <a:t>15-25 тыс. руб. для ИП.</a:t>
            </a:r>
          </a:p>
        </p:txBody>
      </p:sp>
    </p:spTree>
    <p:extLst>
      <p:ext uri="{BB962C8B-B14F-4D97-AF65-F5344CB8AC3E}">
        <p14:creationId xmlns:p14="http://schemas.microsoft.com/office/powerpoint/2010/main" val="216546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3671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Когда работодатель не исполняет требования по использованию СИЗ, это также наказывается штрафными санкциями в зависимости от класса отнесения СИЗ </a:t>
            </a:r>
            <a:r>
              <a:rPr lang="ru-RU" sz="2400" dirty="0" err="1"/>
              <a:t>техрегламентом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r>
              <a:rPr lang="ru-RU" sz="2400" dirty="0"/>
              <a:t>По СИЗ 1 класса штраф согласно ч. 1 ст. 5.27.1 КоАП:</a:t>
            </a:r>
          </a:p>
          <a:p>
            <a:r>
              <a:rPr lang="ru-RU" sz="2400" dirty="0"/>
              <a:t>предупреждение или 2-5 тыс. руб. — для ИП;</a:t>
            </a:r>
          </a:p>
          <a:p>
            <a:r>
              <a:rPr lang="ru-RU" sz="2400" dirty="0"/>
              <a:t>50-80 тыс. руб. — для компаний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По СИЗ 1 класса штраф согласно ч. 4 ст. 5.27.1 КоАП:</a:t>
            </a:r>
          </a:p>
          <a:p>
            <a:r>
              <a:rPr lang="ru-RU" sz="2400" dirty="0"/>
              <a:t>20-30 тыс. руб. — для ИП;</a:t>
            </a:r>
          </a:p>
          <a:p>
            <a:r>
              <a:rPr lang="ru-RU" sz="2400" dirty="0"/>
              <a:t>130-150 тыс. руб. — для компаний.</a:t>
            </a:r>
          </a:p>
        </p:txBody>
      </p:sp>
    </p:spTree>
    <p:extLst>
      <p:ext uri="{BB962C8B-B14F-4D97-AF65-F5344CB8AC3E}">
        <p14:creationId xmlns:p14="http://schemas.microsoft.com/office/powerpoint/2010/main" val="13184772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0688"/>
            <a:ext cx="8784976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Обучение охране труда на </a:t>
            </a:r>
            <a:r>
              <a:rPr lang="ru-RU" sz="2400" b="1" dirty="0" err="1" smtClean="0"/>
              <a:t>микропредприятиях</a:t>
            </a:r>
            <a:endParaRPr lang="ru-RU" sz="2400" b="1" dirty="0" smtClean="0"/>
          </a:p>
          <a:p>
            <a:endParaRPr lang="ru-RU" sz="2400" b="1" dirty="0"/>
          </a:p>
          <a:p>
            <a:r>
              <a:rPr lang="ru-RU" dirty="0"/>
              <a:t>В Постановлении № 2464 имеется отдельный раздел X по данному вопросу.</a:t>
            </a:r>
          </a:p>
          <a:p>
            <a:endParaRPr lang="ru-RU" sz="2000" dirty="0" smtClean="0"/>
          </a:p>
          <a:p>
            <a:r>
              <a:rPr lang="ru-RU" sz="2000" dirty="0" smtClean="0"/>
              <a:t>Обучение </a:t>
            </a:r>
            <a:r>
              <a:rPr lang="ru-RU" sz="2000" dirty="0"/>
              <a:t>должно проводиться только в рамках инструктажа.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Работодатели </a:t>
            </a:r>
            <a:r>
              <a:rPr lang="ru-RU" sz="2000" dirty="0"/>
              <a:t>могут обучать только при инструктаже по охране труда на рабочем месте, т.е. обучение:</a:t>
            </a:r>
          </a:p>
          <a:p>
            <a:r>
              <a:rPr lang="ru-RU" sz="2000" dirty="0"/>
              <a:t>требованиям охраны труда;</a:t>
            </a:r>
          </a:p>
          <a:p>
            <a:r>
              <a:rPr lang="ru-RU" sz="2000" dirty="0"/>
              <a:t>оказанию первой помощи;</a:t>
            </a:r>
          </a:p>
          <a:p>
            <a:r>
              <a:rPr lang="ru-RU" sz="2000" dirty="0"/>
              <a:t>использованию СИЗ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Решение об обучении работодатель принимает на основании минимального числа сотрудников — в учет берется среднесписочная численность персонала и категории риска компании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Кроме того, </a:t>
            </a:r>
            <a:r>
              <a:rPr lang="ru-RU" sz="2000" dirty="0" err="1"/>
              <a:t>микропредприятия</a:t>
            </a:r>
            <a:r>
              <a:rPr lang="ru-RU" sz="2000" dirty="0"/>
              <a:t> могут не создавать комиссию, чтобы проверять знания по охране труда. Данная обязанность исполняется назначенным лицом.</a:t>
            </a:r>
          </a:p>
        </p:txBody>
      </p:sp>
    </p:spTree>
    <p:extLst>
      <p:ext uri="{BB962C8B-B14F-4D97-AF65-F5344CB8AC3E}">
        <p14:creationId xmlns:p14="http://schemas.microsoft.com/office/powerpoint/2010/main" val="15418178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Также по правилам, можно совмещать вводный инструктаж и инструктаж по охране труда на рабочем месте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Работодатель имеет право для всех категорий инструктажей формировать единый документ регистрации их проведения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Все категории инструктажей по охране труда (исключение — целевой инструктаж) могут производиться специалистами служб охраны труда и иными сотрудниками, которые уполномочены приказом директора.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>
                <a:solidFill>
                  <a:srgbClr val="FF0000"/>
                </a:solidFill>
              </a:rPr>
              <a:t>Когда </a:t>
            </a:r>
            <a:r>
              <a:rPr lang="ru-RU" sz="2000" dirty="0">
                <a:solidFill>
                  <a:srgbClr val="FF0000"/>
                </a:solidFill>
              </a:rPr>
              <a:t>у работодателя отсутствует служба охраны труда или специалист, работодатель сам проводит инструктажи — директор компании, ИП (лично), иной уполномоченный сотрудник, а также компания или ИП, которые оказывают услуги в сфере охраны труда, привлекаемые по гражданско-правовому договору.</a:t>
            </a:r>
          </a:p>
        </p:txBody>
      </p:sp>
    </p:spTree>
    <p:extLst>
      <p:ext uri="{BB962C8B-B14F-4D97-AF65-F5344CB8AC3E}">
        <p14:creationId xmlns:p14="http://schemas.microsoft.com/office/powerpoint/2010/main" val="10468321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348880"/>
            <a:ext cx="8676456" cy="216024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СПАСИБО ЗА ВНИМАНИЕ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0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91636F-10B9-491F-9DA6-30AC8DD865A4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B417F-1037-4842-BE13-87F673E973D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2093" y="836712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прежней редакции Трудового кодекса обучению по охране труда отводилась статья 225. </a:t>
            </a:r>
            <a:r>
              <a:rPr lang="ru-RU" dirty="0">
                <a:solidFill>
                  <a:srgbClr val="FF0000"/>
                </a:solidFill>
              </a:rPr>
              <a:t>В новой редакции для нее предусмотрена статья 219. </a:t>
            </a:r>
            <a:r>
              <a:rPr lang="ru-RU" dirty="0"/>
              <a:t>Различия в данных статьях заключаются в том, что законодательно ввели термин «обучение по охране труда», а процесс обучения теперь предусматривает 5 блоков.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636912"/>
            <a:ext cx="8136904" cy="2308324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r>
              <a:rPr lang="ru-RU" sz="2400" dirty="0"/>
              <a:t>Внимание! Обучение по охране труда представляет собой процесс получения сотрудниками (в </a:t>
            </a:r>
            <a:r>
              <a:rPr lang="ru-RU" sz="2400" dirty="0" err="1"/>
              <a:t>т.ч</a:t>
            </a:r>
            <a:r>
              <a:rPr lang="ru-RU" sz="2400" dirty="0"/>
              <a:t>. руководителями компаний и ИП) знаний, умений, навыков, </a:t>
            </a:r>
            <a:r>
              <a:rPr lang="ru-RU" sz="2400" dirty="0">
                <a:solidFill>
                  <a:srgbClr val="FF0000"/>
                </a:solidFill>
              </a:rPr>
              <a:t>позволяющих формировать и развивать требуемые компетенции </a:t>
            </a:r>
            <a:r>
              <a:rPr lang="ru-RU" sz="2400" dirty="0"/>
              <a:t>для обеспечения безопасности труда, сохранения жизни и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313033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843"/>
            <a:ext cx="87129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Используется несколько видов обучения по охране труда, в процессе которых происходит получение новых знаний, умений и навыков</a:t>
            </a:r>
            <a:r>
              <a:rPr lang="ru-RU" sz="2000" dirty="0" smtClean="0"/>
              <a:t>:</a:t>
            </a:r>
          </a:p>
          <a:p>
            <a:endParaRPr lang="ru-RU" sz="2000" dirty="0"/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инструктажей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 охране труда;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стажировки на рабочем месте (для определенных категорий работников);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обучения по оказанию первой помощи пострадавшим;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обучения по использованию (применению) средств индивидуальной защиты;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обучения по охране труда 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работодателя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в том числе обучения безопасным методам и приемам выполнения работ, или в организациях, оказывающих услуги по проведению обучения по охране труда.</a:t>
            </a:r>
          </a:p>
        </p:txBody>
      </p:sp>
    </p:spTree>
    <p:extLst>
      <p:ext uri="{BB962C8B-B14F-4D97-AF65-F5344CB8AC3E}">
        <p14:creationId xmlns:p14="http://schemas.microsoft.com/office/powerpoint/2010/main" val="5183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43841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инструктажей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охране труда;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стажировки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рабочем месте (для определенных категорий работников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оказанию первой помощи пострадавшим;</a:t>
            </a:r>
          </a:p>
          <a:p>
            <a:pPr algn="jus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обучения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использованию (применению) средств индивидуальной защиты;</a:t>
            </a:r>
          </a:p>
          <a:p>
            <a:pPr algn="jus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обучения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охране труда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работодателя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в том числе обучения безопасным методам и приемам выполнения работ, или в организациях, оказывающих услуги по проведению обучения по охране труда.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07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08720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Инструктажи по охране </a:t>
            </a:r>
            <a:r>
              <a:rPr lang="ru-RU" sz="2400" b="1" dirty="0" smtClean="0"/>
              <a:t>труда</a:t>
            </a:r>
          </a:p>
          <a:p>
            <a:endParaRPr lang="ru-RU" sz="2400" b="1" dirty="0"/>
          </a:p>
          <a:p>
            <a:r>
              <a:rPr lang="ru-RU" sz="2400" dirty="0"/>
              <a:t>Корректировки не коснулись наименования инструктажей, однако они затронули их классификации. </a:t>
            </a:r>
            <a:r>
              <a:rPr lang="ru-RU" sz="2400" b="1" dirty="0"/>
              <a:t>Ранее целевой инструктаж считался инструктажем на рабочем месте</a:t>
            </a:r>
            <a:r>
              <a:rPr lang="ru-RU" sz="2400" dirty="0"/>
              <a:t>, </a:t>
            </a:r>
            <a:r>
              <a:rPr lang="ru-RU" sz="2400" dirty="0">
                <a:solidFill>
                  <a:srgbClr val="FF0000"/>
                </a:solidFill>
              </a:rPr>
              <a:t>а теперь он является отдельной самостоятельной группой.</a:t>
            </a:r>
          </a:p>
        </p:txBody>
      </p:sp>
    </p:spTree>
    <p:extLst>
      <p:ext uri="{BB962C8B-B14F-4D97-AF65-F5344CB8AC3E}">
        <p14:creationId xmlns:p14="http://schemas.microsoft.com/office/powerpoint/2010/main" val="281653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36712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Вводный </a:t>
            </a:r>
            <a:r>
              <a:rPr lang="ru-RU" sz="2400" b="1" dirty="0" smtClean="0"/>
              <a:t>инструктаж</a:t>
            </a:r>
          </a:p>
          <a:p>
            <a:endParaRPr lang="ru-RU" sz="2400" b="1" dirty="0"/>
          </a:p>
          <a:p>
            <a:r>
              <a:rPr lang="ru-RU" sz="2400" dirty="0"/>
              <a:t>Его организуют для новых работников и лиц, которые участвуют в производственной деятельности (командированные работники, практиканты) до начала исполнения ими трудовых функций и один раз. </a:t>
            </a:r>
            <a:r>
              <a:rPr lang="ru-RU" sz="2400" dirty="0">
                <a:solidFill>
                  <a:srgbClr val="FF0000"/>
                </a:solidFill>
              </a:rPr>
              <a:t>Этот инструктаж проводится специалистом по охране труда или иным уполномоченным сотрудником, компанией или ИП, которые оказывают услуги по охране труда.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1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429659"/>
              </p:ext>
            </p:extLst>
          </p:nvPr>
        </p:nvGraphicFramePr>
        <p:xfrm>
          <a:off x="235322" y="2060848"/>
          <a:ext cx="8801175" cy="4406623"/>
        </p:xfrm>
        <a:graphic>
          <a:graphicData uri="http://schemas.openxmlformats.org/drawingml/2006/table">
            <a:tbl>
              <a:tblPr/>
              <a:tblGrid>
                <a:gridCol w="2933725"/>
                <a:gridCol w="2933725"/>
                <a:gridCol w="2933725"/>
              </a:tblGrid>
              <a:tr h="398295">
                <a:tc>
                  <a:txBody>
                    <a:bodyPr/>
                    <a:lstStyle/>
                    <a:p>
                      <a:r>
                        <a:rPr lang="ru-RU" sz="1300" dirty="0">
                          <a:effectLst/>
                        </a:rPr>
                        <a:t>Первичный</a:t>
                      </a: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>
                          <a:effectLst/>
                        </a:rPr>
                        <a:t>Повторный</a:t>
                      </a: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>
                          <a:effectLst/>
                        </a:rPr>
                        <a:t>Внеплановый</a:t>
                      </a: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913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Проводится для всех сотрудников до начала самостоятельной работы, а также для практикантов.</a:t>
                      </a:r>
                    </a:p>
                    <a:p>
                      <a:r>
                        <a:rPr lang="ru-RU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От инструктажа освобождаются некоторые категории сотрудников </a:t>
                      </a: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(п. 13)</a:t>
                      </a:r>
                      <a:endParaRPr lang="ru-RU" sz="1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Не проводится для сотрудников, которые освобождены от прохождения первичного инструктажа по охране труда.</a:t>
                      </a: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Проводится для любых сотрудников в ситуациях, указанных в п. 16.</a:t>
                      </a: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78629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Проводится один раз до самостоятельной работы.</a:t>
                      </a: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Проводится не реже одного раза в полгода.</a:t>
                      </a: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Проводится в сроки, которые указаны во внутренней документации работодателя.</a:t>
                      </a: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8295">
                <a:tc gridSpan="3"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Проводится непосредственным руководителем</a:t>
                      </a:r>
                    </a:p>
                  </a:txBody>
                  <a:tcPr marL="101606" marR="101606" marT="101606" marB="1016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5321" y="800417"/>
            <a:ext cx="8640960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Инструктаж на рабочем месте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</a:rPr>
              <a:t>Эта категория инструктажа подразделяется на три вида (Постановление Правительства от 24.12.2021 г. № 2464):</a:t>
            </a:r>
            <a:endParaRPr kumimoji="0" lang="ru-RU" alt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12863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72750-52C6-4D4C-854E-61F6C84A421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51344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Целевой инструктаж</a:t>
            </a:r>
          </a:p>
          <a:p>
            <a:r>
              <a:rPr lang="ru-RU" sz="2400" dirty="0"/>
              <a:t>Раньше этот вид инструктажа проводили при выполнении работ разового характера. </a:t>
            </a:r>
            <a:r>
              <a:rPr lang="ru-RU" sz="2400" dirty="0">
                <a:solidFill>
                  <a:srgbClr val="FF0000"/>
                </a:solidFill>
              </a:rPr>
              <a:t>Теперь с сентября 2022 года целевой инструктаж нужно проводить перед работами, которые не  относятся к основному технологическому процессу и не предусмотрены должностными инструкциями</a:t>
            </a:r>
            <a:r>
              <a:rPr lang="ru-RU" sz="2400" dirty="0"/>
              <a:t>, в </a:t>
            </a:r>
            <a:r>
              <a:rPr lang="ru-RU" sz="2400" dirty="0" err="1"/>
              <a:t>т.ч</a:t>
            </a:r>
            <a:r>
              <a:rPr lang="ru-RU" sz="2400" dirty="0"/>
              <a:t>. вне цеха, участка, погрузочно-разгрузочных работ, работ по уборке территории, работ на проезжей части дорог и на ж/д путях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000" i="1" dirty="0"/>
              <a:t>Все ситуации, когда нужно проводить целевой инструктаж, указаны в п. 19 Постановления № 2464. Мероприятие проводится непосредственным руководителем сотрудника, в </a:t>
            </a:r>
            <a:r>
              <a:rPr lang="ru-RU" sz="2000" i="1" dirty="0" err="1"/>
              <a:t>т.ч</a:t>
            </a:r>
            <a:r>
              <a:rPr lang="ru-RU" sz="2000" i="1" dirty="0"/>
              <a:t>. руководителем работ по ликвидации последствий ЧС.</a:t>
            </a:r>
          </a:p>
        </p:txBody>
      </p:sp>
    </p:spTree>
    <p:extLst>
      <p:ext uri="{BB962C8B-B14F-4D97-AF65-F5344CB8AC3E}">
        <p14:creationId xmlns:p14="http://schemas.microsoft.com/office/powerpoint/2010/main" val="2892061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4840</TotalTime>
  <Words>1937</Words>
  <Application>Microsoft Office PowerPoint</Application>
  <PresentationFormat>Экран (4:3)</PresentationFormat>
  <Paragraphs>195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Презентация PowerPoint</vt:lpstr>
      <vt:lpstr>Обучение по охране труда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ФГУ "ВНИИ ОиЭТ"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по охране труда работников организации</dc:title>
  <dc:creator>Андрей</dc:creator>
  <cp:lastModifiedBy>iav</cp:lastModifiedBy>
  <cp:revision>555</cp:revision>
  <dcterms:created xsi:type="dcterms:W3CDTF">2012-04-26T17:44:31Z</dcterms:created>
  <dcterms:modified xsi:type="dcterms:W3CDTF">2022-09-24T23:45:50Z</dcterms:modified>
</cp:coreProperties>
</file>