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55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A5FC47-1614-496A-B13A-51B63F5E6127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32B7F0-98DF-439B-B007-0D4F7C77AE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431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32B7F0-98DF-439B-B007-0D4F7C77AEB8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5405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3632F-6205-451F-83EC-5879023C9F08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71903-262C-46B3-946F-6132C7E7F9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0364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3632F-6205-451F-83EC-5879023C9F08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71903-262C-46B3-946F-6132C7E7F9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822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3632F-6205-451F-83EC-5879023C9F08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71903-262C-46B3-946F-6132C7E7F9D4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27174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3632F-6205-451F-83EC-5879023C9F08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71903-262C-46B3-946F-6132C7E7F9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4143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3632F-6205-451F-83EC-5879023C9F08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71903-262C-46B3-946F-6132C7E7F9D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864964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3632F-6205-451F-83EC-5879023C9F08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71903-262C-46B3-946F-6132C7E7F9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3939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3632F-6205-451F-83EC-5879023C9F08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71903-262C-46B3-946F-6132C7E7F9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8028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3632F-6205-451F-83EC-5879023C9F08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71903-262C-46B3-946F-6132C7E7F9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208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3632F-6205-451F-83EC-5879023C9F08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71903-262C-46B3-946F-6132C7E7F9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691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3632F-6205-451F-83EC-5879023C9F08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71903-262C-46B3-946F-6132C7E7F9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663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3632F-6205-451F-83EC-5879023C9F08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71903-262C-46B3-946F-6132C7E7F9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658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3632F-6205-451F-83EC-5879023C9F08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71903-262C-46B3-946F-6132C7E7F9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640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3632F-6205-451F-83EC-5879023C9F08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71903-262C-46B3-946F-6132C7E7F9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749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3632F-6205-451F-83EC-5879023C9F08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71903-262C-46B3-946F-6132C7E7F9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377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3632F-6205-451F-83EC-5879023C9F08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71903-262C-46B3-946F-6132C7E7F9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597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3632F-6205-451F-83EC-5879023C9F08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71903-262C-46B3-946F-6132C7E7F9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616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53632F-6205-451F-83EC-5879023C9F08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B571903-262C-46B3-946F-6132C7E7F9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585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AD50B3-7F17-41EB-90B6-FA803829AA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7664" y="1670438"/>
            <a:ext cx="10508922" cy="2077314"/>
          </a:xfrm>
        </p:spPr>
        <p:txBody>
          <a:bodyPr/>
          <a:lstStyle/>
          <a:p>
            <a:pPr algn="ctr"/>
            <a:r>
              <a:rPr lang="ru-RU" sz="4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Приемы работы с текстом при анализе лирического произведения на уроках литературы в 5-6 классах.</a:t>
            </a:r>
            <a:endParaRPr lang="ru-RU" sz="4800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2DD73389-1691-4AF0-A9F6-31ECB9B5BB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351" y="3803309"/>
            <a:ext cx="4138658" cy="2768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25402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3723DA6-AA26-4DAE-9ECC-DF17E26204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967" y="447699"/>
            <a:ext cx="9870464" cy="573416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40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Упражнение «Одень слово».</a:t>
            </a:r>
            <a:r>
              <a:rPr lang="ru-RU" sz="40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endParaRPr lang="ru-RU" sz="1800" dirty="0">
              <a:solidFill>
                <a:srgbClr val="333333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1800" dirty="0">
              <a:solidFill>
                <a:srgbClr val="333333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1800" dirty="0">
              <a:solidFill>
                <a:srgbClr val="333333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1800" dirty="0">
              <a:solidFill>
                <a:srgbClr val="333333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28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Мы разожгли костер.</a:t>
            </a:r>
            <a:b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Он яркий, золотистый,</a:t>
            </a:r>
            <a:b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Сверкает в темноте.</a:t>
            </a:r>
            <a:b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Горячий и искристый,</a:t>
            </a:r>
            <a:b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Как маячок во тьме.</a:t>
            </a:r>
          </a:p>
          <a:p>
            <a:endParaRPr lang="ru-RU" sz="1800" dirty="0">
              <a:solidFill>
                <a:srgbClr val="333333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07381CE-F65E-47D6-88C6-46B17B80FC8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967" y="1326524"/>
            <a:ext cx="9414456" cy="24598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511396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ECE7B33-4C83-413F-B70F-43486F4106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819" y="1488613"/>
            <a:ext cx="8596668" cy="3880773"/>
          </a:xfrm>
        </p:spPr>
        <p:txBody>
          <a:bodyPr>
            <a:normAutofit lnSpcReduction="10000"/>
          </a:bodyPr>
          <a:lstStyle/>
          <a:p>
            <a:r>
              <a:rPr lang="ru-RU" sz="40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Упражнение «Подбери рифмы»</a:t>
            </a:r>
            <a:r>
              <a:rPr lang="ru-RU" sz="40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ru-RU" sz="40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Например: клад (лад), вечер (встреча), роза (угроза, грозы, мимоза), красивый (спесивый), летать (мечтать).</a:t>
            </a:r>
            <a:endParaRPr lang="ru-RU" sz="4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2109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02C1924-E133-4171-836D-C92915C0F7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151" y="318910"/>
            <a:ext cx="8596668" cy="3880773"/>
          </a:xfrm>
        </p:spPr>
        <p:txBody>
          <a:bodyPr>
            <a:normAutofit/>
          </a:bodyPr>
          <a:lstStyle/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</a:t>
            </a:r>
            <a:r>
              <a:rPr lang="ru-RU" sz="48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8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Корректор</a:t>
            </a:r>
            <a:r>
              <a:rPr lang="ru-RU" sz="4800" b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».</a:t>
            </a:r>
          </a:p>
          <a:p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EF81CD6B-A488-43F1-AD67-2D5B4291EA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7193936"/>
              </p:ext>
            </p:extLst>
          </p:nvPr>
        </p:nvGraphicFramePr>
        <p:xfrm>
          <a:off x="718485" y="1458374"/>
          <a:ext cx="8167938" cy="527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83969">
                  <a:extLst>
                    <a:ext uri="{9D8B030D-6E8A-4147-A177-3AD203B41FA5}">
                      <a16:colId xmlns:a16="http://schemas.microsoft.com/office/drawing/2014/main" val="182075417"/>
                    </a:ext>
                  </a:extLst>
                </a:gridCol>
                <a:gridCol w="4083969">
                  <a:extLst>
                    <a:ext uri="{9D8B030D-6E8A-4147-A177-3AD203B41FA5}">
                      <a16:colId xmlns:a16="http://schemas.microsoft.com/office/drawing/2014/main" val="398082406"/>
                    </a:ext>
                  </a:extLst>
                </a:gridCol>
              </a:tblGrid>
              <a:tr h="5148487">
                <a:tc>
                  <a:txBody>
                    <a:bodyPr/>
                    <a:lstStyle/>
                    <a:p>
                      <a: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Снег</a:t>
                      </a:r>
                    </a:p>
                    <a:p>
                      <a: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Снег бывает разный:</a:t>
                      </a:r>
                      <a:b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Легкий, серебристый, словно пух лебяжий,</a:t>
                      </a:r>
                      <a:b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 воздухе кружится.</a:t>
                      </a:r>
                      <a:b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Мокрый, но пушистый</a:t>
                      </a:r>
                      <a:b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Покрывалом белым</a:t>
                      </a:r>
                      <a:b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 поля ложится.</a:t>
                      </a:r>
                      <a:b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 бывает снег</a:t>
                      </a:r>
                      <a:b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Колючим, обжигающим,</a:t>
                      </a:r>
                      <a:b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 несется вьюгой он.</a:t>
                      </a:r>
                      <a:b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Заметает на пути</a:t>
                      </a:r>
                      <a:b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Все дороги и мосты.</a:t>
                      </a:r>
                      <a:b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Реки и озера,</a:t>
                      </a:r>
                      <a:b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Города и села.</a:t>
                      </a:r>
                    </a:p>
                    <a:p>
                      <a:endParaRPr lang="ru-RU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Снег</a:t>
                      </a:r>
                    </a:p>
                    <a:p>
                      <a: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Снег бывает разный:</a:t>
                      </a:r>
                      <a:b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Колючий, легкий, влажный,</a:t>
                      </a:r>
                      <a:b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Вот, как пух лебяжий,</a:t>
                      </a:r>
                      <a:b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 воздухе кружится,</a:t>
                      </a:r>
                      <a:b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Покрывалом белым</a:t>
                      </a:r>
                      <a:b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 поля ложится.</a:t>
                      </a:r>
                      <a:b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Солнышко пригрело,</a:t>
                      </a:r>
                      <a:b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Стал он липким, влажным,</a:t>
                      </a:r>
                      <a:b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Серым и тяжелым и совсем неважным.</a:t>
                      </a:r>
                      <a:b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Если разозлится, будет он колючий,</a:t>
                      </a:r>
                      <a:b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Обожжет нам щеки. Пронесется вьюга,</a:t>
                      </a:r>
                      <a:b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Заметет дороги, реки и мосты.</a:t>
                      </a:r>
                      <a:b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Города и села, деревья и кусты.</a:t>
                      </a:r>
                    </a:p>
                    <a:p>
                      <a:endParaRPr lang="ru-RU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24706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04683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F71A920-949E-432F-8C59-5CD37A7230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5971" y="589366"/>
            <a:ext cx="8596668" cy="3880773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Приём «Ассоциация».</a:t>
            </a:r>
          </a:p>
          <a:p>
            <a:pPr marL="0" indent="0">
              <a:buNone/>
            </a:pPr>
            <a:r>
              <a:rPr lang="ru-RU" sz="2400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Стихотворение «Туча» А.С. Пушкина.</a:t>
            </a:r>
            <a:endParaRPr lang="ru-RU" sz="24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86C68A9-BDF3-4D86-886C-0EF1284D2FE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6377" y="2256607"/>
            <a:ext cx="5903175" cy="44270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241854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D7EBF28-85CB-408B-90E1-E43FBACE50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3335" y="437882"/>
            <a:ext cx="9453093" cy="5254580"/>
          </a:xfrm>
        </p:spPr>
        <p:txBody>
          <a:bodyPr/>
          <a:lstStyle/>
          <a:p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лирических стихотворениях предметом изображения становятся переживания, чувства человека. Своеобразие лирического произведения в том, что переживания, внутренний мир героя - это то центральное, ведущее, что составляет лейтмотив изображаемого. Переживания человека могут быть обусловлены картинами природы, общественными явлениями, философскими размышлениями.</a:t>
            </a:r>
            <a:endParaRPr lang="ru-RU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27CA3F19-C3E4-47FA-A05A-FCDFA4D9C0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5336" y="4617613"/>
            <a:ext cx="3584619" cy="224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021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4CE1A16-1C74-451E-A223-98C5F6ABA8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247" y="1225182"/>
            <a:ext cx="11673506" cy="3918240"/>
          </a:xfrm>
        </p:spPr>
        <p:txBody>
          <a:bodyPr/>
          <a:lstStyle/>
          <a:p>
            <a:r>
              <a:rPr lang="ru-RU" sz="6000" b="1" i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Приём «Вижу – слышу – ощущаю» </a:t>
            </a:r>
            <a:endParaRPr lang="ru-RU" sz="6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102" name="Picture 6">
            <a:extLst>
              <a:ext uri="{FF2B5EF4-FFF2-40B4-BE49-F238E27FC236}">
                <a16:creationId xmlns:a16="http://schemas.microsoft.com/office/drawing/2014/main" id="{C5C691DF-586B-4A1B-90B7-4BBB34A911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4903" y="2884866"/>
            <a:ext cx="5363643" cy="3570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71592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2676876-A0C7-404B-BBD6-AE3F1F34E8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8850" y="434593"/>
            <a:ext cx="8596668" cy="3880773"/>
          </a:xfrm>
        </p:spPr>
        <p:txBody>
          <a:bodyPr/>
          <a:lstStyle/>
          <a:p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Стихотворения И.А. Бунина "Вечер" и С.А. Есенина "Ночь".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Таблица по стихотворению И.Бунина &quot;Вечер&quot;.">
            <a:extLst>
              <a:ext uri="{FF2B5EF4-FFF2-40B4-BE49-F238E27FC236}">
                <a16:creationId xmlns:a16="http://schemas.microsoft.com/office/drawing/2014/main" id="{A9804FDA-96EF-466B-828D-7FCB91F6615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982" y="1136061"/>
            <a:ext cx="8748534" cy="2916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Таблица по стихотворению С.Есенина &quot;Ночь&quot;.">
            <a:extLst>
              <a:ext uri="{FF2B5EF4-FFF2-40B4-BE49-F238E27FC236}">
                <a16:creationId xmlns:a16="http://schemas.microsoft.com/office/drawing/2014/main" id="{94B245C0-EB04-4DA0-B74F-1CA00A7D0CCD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982" y="4173698"/>
            <a:ext cx="8748534" cy="25941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28877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21C33F6-0F7D-4154-94AC-4ED94553E0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541" y="1838617"/>
            <a:ext cx="11686385" cy="4201574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Прием "Чтение через ощущения"</a:t>
            </a:r>
            <a:endParaRPr lang="ru-RU" sz="5400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99675C14-5716-4403-B414-C3A123BE11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861" y="3181082"/>
            <a:ext cx="4967220" cy="3311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42478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F30E59C-342B-4A30-9DC1-FD5C89BCD5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542" y="512093"/>
            <a:ext cx="10012131" cy="3995513"/>
          </a:xfrm>
        </p:spPr>
        <p:txBody>
          <a:bodyPr>
            <a:noAutofit/>
          </a:bodyPr>
          <a:lstStyle/>
          <a:p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Наша задача – научить видеть лирические образы, улавливать настроение лирического героя, слышать звуки, которые передает автор, находить и понимать ИВС, размышлять о прочитанном. </a:t>
            </a:r>
            <a:endParaRPr lang="ru-RU" sz="4000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E0F555CA-4303-4269-9662-FAF789916F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7436" y="3814378"/>
            <a:ext cx="7066209" cy="3043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54144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DBD0C3F-FAC3-44C4-9905-E0555D4FBD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3183" y="270457"/>
            <a:ext cx="9903854" cy="6439436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450"/>
              </a:spcBef>
              <a:spcAft>
                <a:spcPts val="1500"/>
              </a:spcAft>
              <a:buNone/>
            </a:pPr>
            <a:r>
              <a:rPr lang="ru-RU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Задания для групп:</a:t>
            </a:r>
            <a:endParaRPr lang="ru-RU" sz="2800" b="1" u="sng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450"/>
              </a:spcBef>
              <a:spcAft>
                <a:spcPts val="1500"/>
              </a:spcAft>
            </a:pP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группа – зрительные образы.</a:t>
            </a:r>
            <a:endParaRPr lang="ru-RU" sz="28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450"/>
              </a:spcBef>
              <a:spcAft>
                <a:spcPts val="1500"/>
              </a:spcAft>
              <a:buNone/>
            </a:pP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Прочитайте стихотворения </a:t>
            </a:r>
            <a:r>
              <a:rPr lang="ru-RU" sz="2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Ф.И.Тютчева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Какие цвета вы увидели? Какие образы создает поэт? Нарисуйте времена года такими, какими их изображает Тютчев. При защите работ обосновывайте свое мнение цитатами.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450"/>
              </a:spcBef>
              <a:spcAft>
                <a:spcPts val="1500"/>
              </a:spcAft>
            </a:pP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группа – слуховые образы.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450"/>
              </a:spcBef>
              <a:spcAft>
                <a:spcPts val="1500"/>
              </a:spcAft>
              <a:buNone/>
            </a:pP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Прочитайте стихотворения Тютчева. Какие звуки природы в разное время года передает поэт. Найдите как лексические средства (слова, передающие звуки), так и фонетические (звукопись). При ответе обосновывайте свое мнение цитатами.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96211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FC21E34-7EE1-4CA4-8E0E-B5A8D3B3CA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577" y="296215"/>
            <a:ext cx="9697792" cy="6413678"/>
          </a:xfrm>
        </p:spPr>
        <p:txBody>
          <a:bodyPr>
            <a:normAutofit fontScale="92500"/>
          </a:bodyPr>
          <a:lstStyle/>
          <a:p>
            <a:pPr>
              <a:spcBef>
                <a:spcPts val="450"/>
              </a:spcBef>
              <a:spcAft>
                <a:spcPts val="1500"/>
              </a:spcAft>
            </a:pPr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группа – динамика и статика.</a:t>
            </a:r>
            <a:endParaRPr lang="ru-RU" sz="3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450"/>
              </a:spcBef>
              <a:spcAft>
                <a:spcPts val="1500"/>
              </a:spcAft>
              <a:buNone/>
            </a:pP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Прочитайте стихотворения Тютчева. Проанализируйте преобладание частей речи, которые использует Тютчев при изображении разных времен года. Сделайте вывод. При ответе используйте цитирование.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450"/>
              </a:spcBef>
              <a:spcAft>
                <a:spcPts val="1500"/>
              </a:spcAft>
            </a:pPr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 группа – словесные образы.</a:t>
            </a:r>
            <a:endParaRPr lang="ru-RU" sz="3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450"/>
              </a:spcBef>
              <a:spcAft>
                <a:spcPts val="1500"/>
              </a:spcAft>
              <a:buNone/>
            </a:pP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Прочитайте стихотворения Тютчева. Какие образы рисует поэт? Какие тропы (эпитеты, метафоры, сравнения, олицетворения) он использует? Для чего? При ответе используйте цитирование.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450"/>
              </a:spcBef>
              <a:spcAft>
                <a:spcPts val="1500"/>
              </a:spcAft>
            </a:pPr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 группа – чувства и эмоции.</a:t>
            </a:r>
            <a:endParaRPr lang="ru-RU" sz="3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48727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6AC8082-9BBA-40C2-A475-7AE90D7559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4456" y="1488613"/>
            <a:ext cx="8596668" cy="3880773"/>
          </a:xfrm>
        </p:spPr>
        <p:txBody>
          <a:bodyPr>
            <a:normAutofit/>
          </a:bodyPr>
          <a:lstStyle/>
          <a:p>
            <a:r>
              <a:rPr lang="ru-RU" sz="54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</a:t>
            </a:r>
            <a:r>
              <a:rPr lang="ru-RU" sz="54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азвивающие упражнения: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4DFC7711-B0F0-45FE-9FC6-B34A62A24D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2342" y="3083015"/>
            <a:ext cx="6466485" cy="349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7790614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54</TotalTime>
  <Words>349</Words>
  <Application>Microsoft Office PowerPoint</Application>
  <PresentationFormat>Широкоэкранный</PresentationFormat>
  <Paragraphs>38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Times New Roman</vt:lpstr>
      <vt:lpstr>Trebuchet MS</vt:lpstr>
      <vt:lpstr>Wingdings 3</vt:lpstr>
      <vt:lpstr>Аспект</vt:lpstr>
      <vt:lpstr>Приемы работы с текстом при анализе лирического произведения на уроках литературы в 5-6 классах.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Приемы работы с текстом при анализе лирического произведения на уроках литературы в 5-6 классах.</dc:title>
  <dc:creator>Андрей Урывский</dc:creator>
  <cp:lastModifiedBy>Ольга</cp:lastModifiedBy>
  <cp:revision>2</cp:revision>
  <dcterms:created xsi:type="dcterms:W3CDTF">2022-01-29T19:12:34Z</dcterms:created>
  <dcterms:modified xsi:type="dcterms:W3CDTF">2022-10-01T11:42:48Z</dcterms:modified>
</cp:coreProperties>
</file>