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67" r:id="rId3"/>
    <p:sldId id="269" r:id="rId4"/>
    <p:sldId id="273" r:id="rId5"/>
    <p:sldId id="271" r:id="rId6"/>
    <p:sldId id="274" r:id="rId7"/>
    <p:sldId id="275" r:id="rId8"/>
    <p:sldId id="276" r:id="rId9"/>
    <p:sldId id="277" r:id="rId10"/>
    <p:sldId id="258"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754" autoAdjust="0"/>
    <p:restoredTop sz="94660"/>
  </p:normalViewPr>
  <p:slideViewPr>
    <p:cSldViewPr>
      <p:cViewPr>
        <p:scale>
          <a:sx n="115" d="100"/>
          <a:sy n="115" d="100"/>
        </p:scale>
        <p:origin x="-1992"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1.xml.rels><?xml version="1.0" encoding="UTF-8" standalone="yes"?>
<Relationships xmlns="http://schemas.openxmlformats.org/package/2006/relationships"><Relationship Id="rId1" Type="http://schemas.openxmlformats.org/officeDocument/2006/relationships/image" Target="../media/image5.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5.jpe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4D5D9A-93A8-4813-A6C7-8874A2280F84}" type="doc">
      <dgm:prSet loTypeId="urn:microsoft.com/office/officeart/2009/3/layout/FramedTextPicture" loCatId="picture" qsTypeId="urn:microsoft.com/office/officeart/2005/8/quickstyle/simple1" qsCatId="simple" csTypeId="urn:microsoft.com/office/officeart/2005/8/colors/accent0_3" csCatId="mainScheme" phldr="1"/>
      <dgm:spPr/>
    </dgm:pt>
    <dgm:pt modelId="{4A7DE089-E302-444B-A04C-6145819285E6}">
      <dgm:prSet phldrT="[Текст]"/>
      <dgm:spPr/>
      <dgm:t>
        <a:bodyPr/>
        <a:lstStyle/>
        <a:p>
          <a:r>
            <a:rPr lang="ru-RU" b="1" i="0" dirty="0" smtClean="0"/>
            <a:t>Курение – вдыхание дыма, исходящего от тлеющего табака или других препаратов, чаще всего растительной природы с целью насыщения организма никотином и прочими веществами, обладающими </a:t>
          </a:r>
          <a:r>
            <a:rPr lang="ru-RU" b="1" i="0" dirty="0" err="1" smtClean="0"/>
            <a:t>психоактивными</a:t>
          </a:r>
          <a:r>
            <a:rPr lang="ru-RU" b="1" i="0" dirty="0" smtClean="0"/>
            <a:t> свойствами. </a:t>
          </a:r>
          <a:endParaRPr lang="ru-RU" dirty="0"/>
        </a:p>
      </dgm:t>
    </dgm:pt>
    <dgm:pt modelId="{F27C86C2-BDE1-4B8D-B32F-7E86496784A3}" type="parTrans" cxnId="{7A88B989-EA6C-46FF-98F2-03C76BC18578}">
      <dgm:prSet/>
      <dgm:spPr/>
      <dgm:t>
        <a:bodyPr/>
        <a:lstStyle/>
        <a:p>
          <a:endParaRPr lang="ru-RU"/>
        </a:p>
      </dgm:t>
    </dgm:pt>
    <dgm:pt modelId="{EED65386-84F4-48A2-A642-C0DA7287AD69}" type="sibTrans" cxnId="{7A88B989-EA6C-46FF-98F2-03C76BC18578}">
      <dgm:prSet/>
      <dgm:spPr/>
      <dgm:t>
        <a:bodyPr/>
        <a:lstStyle/>
        <a:p>
          <a:endParaRPr lang="ru-RU"/>
        </a:p>
      </dgm:t>
    </dgm:pt>
    <dgm:pt modelId="{6C0C7602-9C5F-41FB-BE05-1DBB522CE28A}" type="pres">
      <dgm:prSet presAssocID="{4D4D5D9A-93A8-4813-A6C7-8874A2280F84}" presName="Name0" presStyleCnt="0">
        <dgm:presLayoutVars>
          <dgm:chMax/>
          <dgm:chPref/>
          <dgm:dir/>
        </dgm:presLayoutVars>
      </dgm:prSet>
      <dgm:spPr/>
    </dgm:pt>
    <dgm:pt modelId="{F3EE6DB0-E2E0-4699-B536-9035E0EB6900}" type="pres">
      <dgm:prSet presAssocID="{4A7DE089-E302-444B-A04C-6145819285E6}" presName="composite" presStyleCnt="0">
        <dgm:presLayoutVars>
          <dgm:chMax/>
          <dgm:chPref/>
        </dgm:presLayoutVars>
      </dgm:prSet>
      <dgm:spPr/>
    </dgm:pt>
    <dgm:pt modelId="{E2D4D1AF-E4F4-44A7-AB77-F82E400FCE2D}" type="pres">
      <dgm:prSet presAssocID="{4A7DE089-E302-444B-A04C-6145819285E6}" presName="Image" presStyleLbl="bgImgPlace1" presStyleIdx="0" presStyleCnt="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2000" b="-2000"/>
          </a:stretch>
        </a:blipFill>
      </dgm:spPr>
      <dgm:extLst>
        <a:ext uri="{E40237B7-FDA0-4F09-8148-C483321AD2D9}">
          <dgm14:cNvPr xmlns:dgm14="http://schemas.microsoft.com/office/drawing/2010/diagram" id="0" name="" descr="C:\Users\Евгений\Desktop\ОГЭ 2023\zagovory-ot-kureniya-1.jpg"/>
        </a:ext>
      </dgm:extLst>
    </dgm:pt>
    <dgm:pt modelId="{72E81901-C020-48BB-AB8B-F69D24A0D4D9}" type="pres">
      <dgm:prSet presAssocID="{4A7DE089-E302-444B-A04C-6145819285E6}" presName="ParentText" presStyleLbl="revTx" presStyleIdx="0" presStyleCnt="1">
        <dgm:presLayoutVars>
          <dgm:chMax val="0"/>
          <dgm:chPref val="0"/>
          <dgm:bulletEnabled val="1"/>
        </dgm:presLayoutVars>
      </dgm:prSet>
      <dgm:spPr/>
      <dgm:t>
        <a:bodyPr/>
        <a:lstStyle/>
        <a:p>
          <a:endParaRPr lang="ru-RU"/>
        </a:p>
      </dgm:t>
    </dgm:pt>
    <dgm:pt modelId="{587BF5DE-4D76-43E3-A095-4A6958D89A77}" type="pres">
      <dgm:prSet presAssocID="{4A7DE089-E302-444B-A04C-6145819285E6}" presName="tlFrame" presStyleLbl="node1" presStyleIdx="0" presStyleCnt="4"/>
      <dgm:spPr/>
    </dgm:pt>
    <dgm:pt modelId="{07B0CFB9-4066-4E33-946D-A112B123DAD5}" type="pres">
      <dgm:prSet presAssocID="{4A7DE089-E302-444B-A04C-6145819285E6}" presName="trFrame" presStyleLbl="node1" presStyleIdx="1" presStyleCnt="4"/>
      <dgm:spPr/>
    </dgm:pt>
    <dgm:pt modelId="{5AE20A8F-F719-43FE-A2E4-69D936CD6E84}" type="pres">
      <dgm:prSet presAssocID="{4A7DE089-E302-444B-A04C-6145819285E6}" presName="blFrame" presStyleLbl="node1" presStyleIdx="2" presStyleCnt="4"/>
      <dgm:spPr/>
    </dgm:pt>
    <dgm:pt modelId="{CD409F0D-9948-4C5E-9790-B2C3D071691E}" type="pres">
      <dgm:prSet presAssocID="{4A7DE089-E302-444B-A04C-6145819285E6}" presName="brFrame" presStyleLbl="node1" presStyleIdx="3" presStyleCnt="4"/>
      <dgm:spPr/>
    </dgm:pt>
  </dgm:ptLst>
  <dgm:cxnLst>
    <dgm:cxn modelId="{7A88B989-EA6C-46FF-98F2-03C76BC18578}" srcId="{4D4D5D9A-93A8-4813-A6C7-8874A2280F84}" destId="{4A7DE089-E302-444B-A04C-6145819285E6}" srcOrd="0" destOrd="0" parTransId="{F27C86C2-BDE1-4B8D-B32F-7E86496784A3}" sibTransId="{EED65386-84F4-48A2-A642-C0DA7287AD69}"/>
    <dgm:cxn modelId="{D873E6F2-C25C-4ED1-96FE-ADE630781B8F}" type="presOf" srcId="{4D4D5D9A-93A8-4813-A6C7-8874A2280F84}" destId="{6C0C7602-9C5F-41FB-BE05-1DBB522CE28A}" srcOrd="0" destOrd="0" presId="urn:microsoft.com/office/officeart/2009/3/layout/FramedTextPicture"/>
    <dgm:cxn modelId="{9ED9CEE4-4171-4409-9D24-8D7A0EB9195D}" type="presOf" srcId="{4A7DE089-E302-444B-A04C-6145819285E6}" destId="{72E81901-C020-48BB-AB8B-F69D24A0D4D9}" srcOrd="0" destOrd="0" presId="urn:microsoft.com/office/officeart/2009/3/layout/FramedTextPicture"/>
    <dgm:cxn modelId="{4745A665-073F-4A12-8A48-377BD7113A5F}" type="presParOf" srcId="{6C0C7602-9C5F-41FB-BE05-1DBB522CE28A}" destId="{F3EE6DB0-E2E0-4699-B536-9035E0EB6900}" srcOrd="0" destOrd="0" presId="urn:microsoft.com/office/officeart/2009/3/layout/FramedTextPicture"/>
    <dgm:cxn modelId="{B9EBAC4D-6FF5-4277-9B6D-019561111192}" type="presParOf" srcId="{F3EE6DB0-E2E0-4699-B536-9035E0EB6900}" destId="{E2D4D1AF-E4F4-44A7-AB77-F82E400FCE2D}" srcOrd="0" destOrd="0" presId="urn:microsoft.com/office/officeart/2009/3/layout/FramedTextPicture"/>
    <dgm:cxn modelId="{52E563E8-088A-4162-9213-36414E001E6F}" type="presParOf" srcId="{F3EE6DB0-E2E0-4699-B536-9035E0EB6900}" destId="{72E81901-C020-48BB-AB8B-F69D24A0D4D9}" srcOrd="1" destOrd="0" presId="urn:microsoft.com/office/officeart/2009/3/layout/FramedTextPicture"/>
    <dgm:cxn modelId="{2A1FD131-4F54-484C-A45E-C34FE50F9F26}" type="presParOf" srcId="{F3EE6DB0-E2E0-4699-B536-9035E0EB6900}" destId="{587BF5DE-4D76-43E3-A095-4A6958D89A77}" srcOrd="2" destOrd="0" presId="urn:microsoft.com/office/officeart/2009/3/layout/FramedTextPicture"/>
    <dgm:cxn modelId="{1E1F5052-C7A5-4FF7-9BC8-002E3E4C8F46}" type="presParOf" srcId="{F3EE6DB0-E2E0-4699-B536-9035E0EB6900}" destId="{07B0CFB9-4066-4E33-946D-A112B123DAD5}" srcOrd="3" destOrd="0" presId="urn:microsoft.com/office/officeart/2009/3/layout/FramedTextPicture"/>
    <dgm:cxn modelId="{5CF8D9CF-2A73-473C-AF9A-3FE797FE2436}" type="presParOf" srcId="{F3EE6DB0-E2E0-4699-B536-9035E0EB6900}" destId="{5AE20A8F-F719-43FE-A2E4-69D936CD6E84}" srcOrd="4" destOrd="0" presId="urn:microsoft.com/office/officeart/2009/3/layout/FramedTextPicture"/>
    <dgm:cxn modelId="{F68971EA-1079-43C8-843A-C96B2C5F79F6}" type="presParOf" srcId="{F3EE6DB0-E2E0-4699-B536-9035E0EB6900}" destId="{CD409F0D-9948-4C5E-9790-B2C3D071691E}" srcOrd="5" destOrd="0" presId="urn:microsoft.com/office/officeart/2009/3/layout/FramedTextPictur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D4D1AF-E4F4-44A7-AB77-F82E400FCE2D}">
      <dsp:nvSpPr>
        <dsp:cNvPr id="0" name=""/>
        <dsp:cNvSpPr/>
      </dsp:nvSpPr>
      <dsp:spPr>
        <a:xfrm>
          <a:off x="0" y="116560"/>
          <a:ext cx="3193122" cy="2128740"/>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2000" b="-2000"/>
          </a:stretch>
        </a:blip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2E81901-C020-48BB-AB8B-F69D24A0D4D9}">
      <dsp:nvSpPr>
        <dsp:cNvPr id="0" name=""/>
        <dsp:cNvSpPr/>
      </dsp:nvSpPr>
      <dsp:spPr>
        <a:xfrm>
          <a:off x="3326445" y="2378415"/>
          <a:ext cx="4523866" cy="2794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b="1" i="0" kern="1200" dirty="0" smtClean="0"/>
            <a:t>Курение – вдыхание дыма, исходящего от тлеющего табака или других препаратов, чаще всего растительной природы с целью насыщения организма никотином и прочими веществами, обладающими </a:t>
          </a:r>
          <a:r>
            <a:rPr lang="ru-RU" sz="2400" b="1" i="0" kern="1200" dirty="0" err="1" smtClean="0"/>
            <a:t>психоактивными</a:t>
          </a:r>
          <a:r>
            <a:rPr lang="ru-RU" sz="2400" b="1" i="0" kern="1200" dirty="0" smtClean="0"/>
            <a:t> свойствами. </a:t>
          </a:r>
          <a:endParaRPr lang="ru-RU" sz="2400" kern="1200" dirty="0"/>
        </a:p>
      </dsp:txBody>
      <dsp:txXfrm>
        <a:off x="3326445" y="2378415"/>
        <a:ext cx="4523866" cy="2794312"/>
      </dsp:txXfrm>
    </dsp:sp>
    <dsp:sp modelId="{587BF5DE-4D76-43E3-A095-4A6958D89A77}">
      <dsp:nvSpPr>
        <dsp:cNvPr id="0" name=""/>
        <dsp:cNvSpPr/>
      </dsp:nvSpPr>
      <dsp:spPr>
        <a:xfrm>
          <a:off x="2927305" y="1979617"/>
          <a:ext cx="1086456" cy="1086737"/>
        </a:xfrm>
        <a:prstGeom prst="halfFrame">
          <a:avLst>
            <a:gd name="adj1" fmla="val 25770"/>
            <a:gd name="adj2" fmla="val 2577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B0CFB9-4066-4E33-946D-A112B123DAD5}">
      <dsp:nvSpPr>
        <dsp:cNvPr id="0" name=""/>
        <dsp:cNvSpPr/>
      </dsp:nvSpPr>
      <dsp:spPr>
        <a:xfrm rot="5400000">
          <a:off x="7194322" y="1979758"/>
          <a:ext cx="1086737" cy="1086456"/>
        </a:xfrm>
        <a:prstGeom prst="halfFrame">
          <a:avLst>
            <a:gd name="adj1" fmla="val 25770"/>
            <a:gd name="adj2" fmla="val 2577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E20A8F-F719-43FE-A2E4-69D936CD6E84}">
      <dsp:nvSpPr>
        <dsp:cNvPr id="0" name=""/>
        <dsp:cNvSpPr/>
      </dsp:nvSpPr>
      <dsp:spPr>
        <a:xfrm rot="16200000">
          <a:off x="2927164" y="4485474"/>
          <a:ext cx="1086737" cy="1086456"/>
        </a:xfrm>
        <a:prstGeom prst="halfFrame">
          <a:avLst>
            <a:gd name="adj1" fmla="val 25770"/>
            <a:gd name="adj2" fmla="val 2577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409F0D-9948-4C5E-9790-B2C3D071691E}">
      <dsp:nvSpPr>
        <dsp:cNvPr id="0" name=""/>
        <dsp:cNvSpPr/>
      </dsp:nvSpPr>
      <dsp:spPr>
        <a:xfrm rot="10800000">
          <a:off x="7194463" y="4485333"/>
          <a:ext cx="1086456" cy="1086737"/>
        </a:xfrm>
        <a:prstGeom prst="halfFrame">
          <a:avLst>
            <a:gd name="adj1" fmla="val 25770"/>
            <a:gd name="adj2" fmla="val 2577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0CA46A-B629-4942-B3AE-35BF7841A4B9}" type="datetimeFigureOut">
              <a:rPr lang="ru-RU" smtClean="0"/>
              <a:t>29.09.2022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0CCE38-D4AC-4D41-8017-47DE837E9720}" type="slidenum">
              <a:rPr lang="ru-RU" smtClean="0"/>
              <a:t>‹#›</a:t>
            </a:fld>
            <a:endParaRPr lang="ru-RU"/>
          </a:p>
        </p:txBody>
      </p:sp>
    </p:spTree>
    <p:extLst>
      <p:ext uri="{BB962C8B-B14F-4D97-AF65-F5344CB8AC3E}">
        <p14:creationId xmlns:p14="http://schemas.microsoft.com/office/powerpoint/2010/main" val="1449748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
        <p:nvSpPr>
          <p:cNvPr id="16" name="Дата 15"/>
          <p:cNvSpPr>
            <a:spLocks noGrp="1"/>
          </p:cNvSpPr>
          <p:nvPr>
            <p:ph type="dt" sz="half" idx="10"/>
          </p:nvPr>
        </p:nvSpPr>
        <p:spPr/>
        <p:txBody>
          <a:bodyPr/>
          <a:lstStyle/>
          <a:p>
            <a:fld id="{E10CAD9E-1905-4397-82A8-D741C13A7DB2}" type="datetime1">
              <a:rPr lang="ru-RU" smtClean="0"/>
              <a:t>29.09.2022</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F539539E-8470-4B83-9885-6308845AFC9C}"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C00EADA7-CE6A-4CDE-94DD-63AC00C3233C}" type="datetime1">
              <a:rPr lang="ru-RU" smtClean="0"/>
              <a:t>29.09.2022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39539E-8470-4B83-9885-6308845AFC9C}"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C19BD888-6740-40C6-9037-6235D2564086}" type="datetime1">
              <a:rPr lang="ru-RU" smtClean="0"/>
              <a:t>29.09.2022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39539E-8470-4B83-9885-6308845AFC9C}"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a:t>Образец заголовка</a:t>
            </a:r>
            <a:endParaRPr kumimoji="0" lang="en-US"/>
          </a:p>
        </p:txBody>
      </p:sp>
      <p:sp>
        <p:nvSpPr>
          <p:cNvPr id="27" name="Объект 26"/>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25" name="Дата 24"/>
          <p:cNvSpPr>
            <a:spLocks noGrp="1"/>
          </p:cNvSpPr>
          <p:nvPr>
            <p:ph type="dt" sz="half" idx="10"/>
          </p:nvPr>
        </p:nvSpPr>
        <p:spPr/>
        <p:txBody>
          <a:bodyPr/>
          <a:lstStyle/>
          <a:p>
            <a:fld id="{1D3AEC03-4FF2-48B2-B909-05BD45B01737}" type="datetime1">
              <a:rPr lang="ru-RU" smtClean="0"/>
              <a:t>29.09.2022</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F539539E-8470-4B83-9885-6308845AFC9C}"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sp>
        <p:nvSpPr>
          <p:cNvPr id="19" name="Дата 18"/>
          <p:cNvSpPr>
            <a:spLocks noGrp="1"/>
          </p:cNvSpPr>
          <p:nvPr>
            <p:ph type="dt" sz="half" idx="10"/>
          </p:nvPr>
        </p:nvSpPr>
        <p:spPr/>
        <p:txBody>
          <a:bodyPr/>
          <a:lstStyle/>
          <a:p>
            <a:fld id="{5AB8500C-527A-423D-B0A6-B1769AB8C641}" type="datetime1">
              <a:rPr lang="ru-RU" smtClean="0"/>
              <a:t>29.09.2022</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F539539E-8470-4B83-9885-6308845AFC9C}" type="slidenum">
              <a:rPr lang="ru-RU" smtClean="0"/>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a:t>Образец заголовка</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a:t>Образец заголовка</a:t>
            </a:r>
            <a:endParaRPr kumimoji="0"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21" name="Дата 20"/>
          <p:cNvSpPr>
            <a:spLocks noGrp="1"/>
          </p:cNvSpPr>
          <p:nvPr>
            <p:ph type="dt" sz="half" idx="10"/>
          </p:nvPr>
        </p:nvSpPr>
        <p:spPr/>
        <p:txBody>
          <a:bodyPr/>
          <a:lstStyle/>
          <a:p>
            <a:fld id="{C1CC7948-52D2-41E3-8296-7698E3767945}" type="datetime1">
              <a:rPr lang="ru-RU" smtClean="0"/>
              <a:t>29.09.2022</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F539539E-8470-4B83-9885-6308845AFC9C}"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4" name="Объект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28" name="Объект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0" name="Дата 9"/>
          <p:cNvSpPr>
            <a:spLocks noGrp="1"/>
          </p:cNvSpPr>
          <p:nvPr>
            <p:ph type="dt" sz="half" idx="10"/>
          </p:nvPr>
        </p:nvSpPr>
        <p:spPr/>
        <p:txBody>
          <a:bodyPr/>
          <a:lstStyle/>
          <a:p>
            <a:fld id="{354AFEE6-0510-4D6C-ADC6-A6679FE7893F}" type="datetime1">
              <a:rPr lang="ru-RU" smtClean="0"/>
              <a:t>29.09.2022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F539539E-8470-4B83-9885-6308845AFC9C}" type="slidenum">
              <a:rPr lang="ru-RU" smtClean="0"/>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a:t>Образец заголовка</a:t>
            </a:r>
            <a:endParaRPr kumimoji="0" lang="en-US"/>
          </a:p>
        </p:txBody>
      </p:sp>
      <p:sp>
        <p:nvSpPr>
          <p:cNvPr id="12" name="Дата 11"/>
          <p:cNvSpPr>
            <a:spLocks noGrp="1"/>
          </p:cNvSpPr>
          <p:nvPr>
            <p:ph type="dt" sz="half" idx="10"/>
          </p:nvPr>
        </p:nvSpPr>
        <p:spPr/>
        <p:txBody>
          <a:bodyPr/>
          <a:lstStyle/>
          <a:p>
            <a:fld id="{69CE0CF1-BEC9-4EF1-AB19-F12E39B528F6}" type="datetime1">
              <a:rPr lang="ru-RU" smtClean="0"/>
              <a:t>29.09.2022</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39539E-8470-4B83-9885-6308845AFC9C}"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5CF8815-3770-4790-B7E3-072D6D80E571}" type="datetime1">
              <a:rPr lang="ru-RU" smtClean="0"/>
              <a:t>29.09.2022</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539539E-8470-4B83-9885-6308845AFC9C}"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a:t>Образец текста</a:t>
            </a:r>
          </a:p>
        </p:txBody>
      </p:sp>
      <p:sp>
        <p:nvSpPr>
          <p:cNvPr id="14" name="Объект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25" name="Дата 24"/>
          <p:cNvSpPr>
            <a:spLocks noGrp="1"/>
          </p:cNvSpPr>
          <p:nvPr>
            <p:ph type="dt" sz="half" idx="10"/>
          </p:nvPr>
        </p:nvSpPr>
        <p:spPr/>
        <p:txBody>
          <a:bodyPr/>
          <a:lstStyle/>
          <a:p>
            <a:fld id="{0BBE8F7A-7747-4A46-BE5C-6FCA0E7EA171}" type="datetime1">
              <a:rPr lang="ru-RU" smtClean="0"/>
              <a:t>29.09.2022</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539539E-8470-4B83-9885-6308845AFC9C}"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a:t>Вставка рисунка</a:t>
            </a:r>
            <a:endParaRPr kumimoji="0" lang="en-US" dirty="0"/>
          </a:p>
        </p:txBody>
      </p:sp>
      <p:sp>
        <p:nvSpPr>
          <p:cNvPr id="7" name="Дата 6"/>
          <p:cNvSpPr>
            <a:spLocks noGrp="1"/>
          </p:cNvSpPr>
          <p:nvPr>
            <p:ph type="dt" sz="half" idx="10"/>
          </p:nvPr>
        </p:nvSpPr>
        <p:spPr/>
        <p:txBody>
          <a:bodyPr/>
          <a:lstStyle/>
          <a:p>
            <a:fld id="{F571B173-EBCE-4716-9380-64FEAED32240}" type="datetime1">
              <a:rPr lang="ru-RU" smtClean="0"/>
              <a:t>29.09.2022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F539539E-8470-4B83-9885-6308845AFC9C}" type="slidenum">
              <a:rPr lang="ru-RU" smtClean="0"/>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E34E419E-D659-4345-B5B9-4F5E9669A97E}" type="datetime1">
              <a:rPr lang="ru-RU" smtClean="0"/>
              <a:t>29.09.2022</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F539539E-8470-4B83-9885-6308845AFC9C}" type="slidenum">
              <a:rPr lang="ru-RU" smtClean="0"/>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p:txBody>
          <a:bodyPr/>
          <a:lstStyle/>
          <a:p>
            <a:endParaRPr lang="ru-RU"/>
          </a:p>
        </p:txBody>
      </p:sp>
      <p:sp>
        <p:nvSpPr>
          <p:cNvPr id="5" name="Подзаголовок 4"/>
          <p:cNvSpPr>
            <a:spLocks noGrp="1"/>
          </p:cNvSpPr>
          <p:nvPr>
            <p:ph type="subTitle" idx="1"/>
          </p:nvPr>
        </p:nvSpPr>
        <p:spPr/>
        <p:txBody>
          <a:bodyPr/>
          <a:lstStyle/>
          <a:p>
            <a:endParaRPr lang="ru-RU"/>
          </a:p>
        </p:txBody>
      </p:sp>
      <p:pic>
        <p:nvPicPr>
          <p:cNvPr id="1026" name="Picture 2" descr="R:\Кристина\_ПРЕЗЕНТАЦИИ\_ШАБЛОН\презентация_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280" y="-105821"/>
            <a:ext cx="9160696" cy="6845524"/>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2195736" y="1052736"/>
            <a:ext cx="5184576" cy="2062103"/>
          </a:xfrm>
          <a:prstGeom prst="rect">
            <a:avLst/>
          </a:prstGeom>
        </p:spPr>
        <p:txBody>
          <a:bodyPr wrap="square">
            <a:spAutoFit/>
          </a:bodyPr>
          <a:lstStyle/>
          <a:p>
            <a:pPr algn="ctr">
              <a:defRPr/>
            </a:pPr>
            <a:r>
              <a:rPr lang="ru-RU" b="1" dirty="0" smtClean="0">
                <a:ln w="11430"/>
                <a:solidFill>
                  <a:srgbClr val="990000"/>
                </a:solidFill>
                <a:effectLst>
                  <a:outerShdw blurRad="50800" dist="39000" dir="5460000" algn="tl">
                    <a:srgbClr val="000000">
                      <a:alpha val="38000"/>
                    </a:srgbClr>
                  </a:outerShdw>
                </a:effectLst>
                <a:latin typeface="Times New Roman" pitchFamily="18" charset="0"/>
                <a:cs typeface="Times New Roman" pitchFamily="18" charset="0"/>
              </a:rPr>
              <a:t>                                                   </a:t>
            </a:r>
            <a:r>
              <a:rPr lang="ru-RU" sz="6600" b="1" dirty="0" smtClean="0">
                <a:ln w="11430"/>
                <a:solidFill>
                  <a:srgbClr val="990000"/>
                </a:solidFill>
                <a:effectLst>
                  <a:outerShdw blurRad="50800" dist="39000" dir="5460000" algn="tl">
                    <a:srgbClr val="000000">
                      <a:alpha val="38000"/>
                    </a:srgbClr>
                  </a:outerShdw>
                </a:effectLst>
                <a:latin typeface="Times New Roman" pitchFamily="18" charset="0"/>
                <a:cs typeface="Times New Roman" pitchFamily="18" charset="0"/>
              </a:rPr>
              <a:t>Тема:        </a:t>
            </a:r>
            <a:r>
              <a:rPr lang="ru-RU" sz="4400" b="1" dirty="0" smtClean="0">
                <a:ln w="11430"/>
                <a:solidFill>
                  <a:srgbClr val="990000"/>
                </a:solidFill>
                <a:effectLst>
                  <a:outerShdw blurRad="50800" dist="39000" dir="5460000" algn="tl">
                    <a:srgbClr val="000000">
                      <a:alpha val="38000"/>
                    </a:srgbClr>
                  </a:outerShdw>
                </a:effectLst>
                <a:latin typeface="Times New Roman" pitchFamily="18" charset="0"/>
                <a:cs typeface="Times New Roman" pitchFamily="18" charset="0"/>
              </a:rPr>
              <a:t>Вред курения </a:t>
            </a:r>
            <a:endParaRPr lang="ru-RU" sz="1100" b="1" dirty="0">
              <a:ln w="11430"/>
              <a:solidFill>
                <a:srgbClr val="990000"/>
              </a:solidFill>
              <a:effectLst>
                <a:outerShdw blurRad="50800" dist="39000" dir="5460000" algn="tl">
                  <a:srgbClr val="000000">
                    <a:alpha val="38000"/>
                  </a:srgbClr>
                </a:outerShdw>
              </a:effectLst>
              <a:latin typeface="Times New Roman" pitchFamily="18" charset="0"/>
              <a:cs typeface="Times New Roman" pitchFamily="18" charset="0"/>
            </a:endParaRPr>
          </a:p>
        </p:txBody>
      </p:sp>
      <p:sp>
        <p:nvSpPr>
          <p:cNvPr id="7" name="Прямоугольник 6"/>
          <p:cNvSpPr/>
          <p:nvPr/>
        </p:nvSpPr>
        <p:spPr>
          <a:xfrm>
            <a:off x="3598440" y="5229200"/>
            <a:ext cx="6696744" cy="646331"/>
          </a:xfrm>
          <a:prstGeom prst="rect">
            <a:avLst/>
          </a:prstGeom>
        </p:spPr>
        <p:txBody>
          <a:bodyPr wrap="square">
            <a:spAutoFit/>
          </a:bodyPr>
          <a:lstStyle/>
          <a:p>
            <a:pPr algn="ctr">
              <a:defRPr/>
            </a:pPr>
            <a:r>
              <a:rPr lang="ru-RU" b="1" dirty="0" smtClean="0">
                <a:ln w="11430"/>
                <a:solidFill>
                  <a:srgbClr val="990000"/>
                </a:solidFill>
                <a:effectLst>
                  <a:outerShdw blurRad="50800" dist="39000" dir="5460000" algn="tl">
                    <a:srgbClr val="000000">
                      <a:alpha val="38000"/>
                    </a:srgbClr>
                  </a:outerShdw>
                </a:effectLst>
                <a:latin typeface="Times New Roman" pitchFamily="18" charset="0"/>
                <a:cs typeface="Times New Roman" pitchFamily="18" charset="0"/>
              </a:rPr>
              <a:t>Подготовил: Решетнёв Евгений </a:t>
            </a:r>
            <a:endParaRPr lang="ru-RU" b="1" dirty="0">
              <a:ln w="11430"/>
              <a:solidFill>
                <a:srgbClr val="990000"/>
              </a:solidFill>
              <a:effectLst>
                <a:outerShdw blurRad="50800" dist="39000" dir="5460000" algn="tl">
                  <a:srgbClr val="000000">
                    <a:alpha val="38000"/>
                  </a:srgbClr>
                </a:outerShdw>
              </a:effectLst>
              <a:latin typeface="Times New Roman" pitchFamily="18" charset="0"/>
              <a:cs typeface="Times New Roman" pitchFamily="18" charset="0"/>
            </a:endParaRPr>
          </a:p>
          <a:p>
            <a:pPr algn="ctr">
              <a:defRPr/>
            </a:pPr>
            <a:r>
              <a:rPr lang="ru-RU" b="1" dirty="0" smtClean="0">
                <a:ln w="11430"/>
                <a:solidFill>
                  <a:srgbClr val="990000"/>
                </a:solidFill>
                <a:effectLst>
                  <a:outerShdw blurRad="50800" dist="39000" dir="5460000" algn="tl">
                    <a:srgbClr val="000000">
                      <a:alpha val="38000"/>
                    </a:srgbClr>
                  </a:outerShdw>
                </a:effectLst>
                <a:latin typeface="Times New Roman" pitchFamily="18" charset="0"/>
                <a:cs typeface="Times New Roman" pitchFamily="18" charset="0"/>
              </a:rPr>
              <a:t>Группа:03052102</a:t>
            </a:r>
            <a:endParaRPr lang="ru-RU" b="1" dirty="0">
              <a:ln w="11430"/>
              <a:solidFill>
                <a:srgbClr val="990000"/>
              </a:solidFill>
              <a:effectLst>
                <a:outerShdw blurRad="50800" dist="39000" dir="5460000" algn="tl">
                  <a:srgbClr val="000000">
                    <a:alpha val="38000"/>
                  </a:srgbClr>
                </a:outerShdw>
              </a:effectLst>
              <a:latin typeface="Times New Roman" pitchFamily="18" charset="0"/>
              <a:cs typeface="Times New Roman" pitchFamily="18" charset="0"/>
            </a:endParaRPr>
          </a:p>
        </p:txBody>
      </p:sp>
      <p:sp>
        <p:nvSpPr>
          <p:cNvPr id="2" name="Прямоугольник 1"/>
          <p:cNvSpPr/>
          <p:nvPr/>
        </p:nvSpPr>
        <p:spPr>
          <a:xfrm>
            <a:off x="-1125836" y="-105821"/>
            <a:ext cx="11476928" cy="1261884"/>
          </a:xfrm>
          <a:prstGeom prst="rect">
            <a:avLst/>
          </a:prstGeom>
        </p:spPr>
        <p:txBody>
          <a:bodyPr wrap="square">
            <a:spAutoFit/>
          </a:bodyPr>
          <a:lstStyle/>
          <a:p>
            <a:pPr algn="ctr"/>
            <a:r>
              <a:rPr lang="ru-RU" dirty="0"/>
              <a:t> </a:t>
            </a:r>
            <a:r>
              <a:rPr lang="ru-RU" sz="800" dirty="0"/>
              <a:t>ФЕДЕРАЛЬНОЕ ГОСУДАРСТВЕННОЕ АВТОНОМНОЕ ОБРАЗОВАТЕЛЬНОЕ УЧРЕЖДЕНИЕ ВЫСШЕГО ОБРАЗОВАНИЯ</a:t>
            </a:r>
          </a:p>
          <a:p>
            <a:pPr algn="ctr"/>
            <a:r>
              <a:rPr lang="ru-RU" sz="800" b="1" dirty="0"/>
              <a:t>«БЕЛГОРОДСКИЙ ГОСУДАРСТВЕННЫЙ НАЦИОНАЛЬНЫЙ </a:t>
            </a:r>
            <a:endParaRPr lang="ru-RU" sz="800" dirty="0"/>
          </a:p>
          <a:p>
            <a:pPr algn="ctr"/>
            <a:r>
              <a:rPr lang="ru-RU" sz="800" b="1" dirty="0"/>
              <a:t>ИССЛЕДОВАТЕЛЬСКИЙ УНИВЕРСИТЕТ»</a:t>
            </a:r>
            <a:endParaRPr lang="ru-RU" sz="800" dirty="0"/>
          </a:p>
          <a:p>
            <a:pPr algn="ctr"/>
            <a:r>
              <a:rPr lang="ru-RU" sz="800" b="1" dirty="0"/>
              <a:t>(НИУ «БелГУ»)</a:t>
            </a:r>
            <a:endParaRPr lang="ru-RU" sz="800" dirty="0"/>
          </a:p>
          <a:p>
            <a:pPr algn="ctr"/>
            <a:r>
              <a:rPr lang="ru-RU" sz="800" b="1" dirty="0"/>
              <a:t>МЕДИЦИНСКИЙ ИНСТИТУТ</a:t>
            </a:r>
            <a:endParaRPr lang="ru-RU" sz="800" dirty="0"/>
          </a:p>
          <a:p>
            <a:pPr algn="ctr"/>
            <a:r>
              <a:rPr lang="ru-RU" sz="800" b="1" dirty="0"/>
              <a:t>МЕДИЦИНСКИЙ КОЛЛЕДЖ</a:t>
            </a:r>
            <a:endParaRPr lang="ru-RU" sz="800" dirty="0"/>
          </a:p>
          <a:p>
            <a:pPr algn="ctr"/>
            <a:r>
              <a:rPr lang="ru-RU" dirty="0"/>
              <a:t> </a:t>
            </a:r>
          </a:p>
        </p:txBody>
      </p:sp>
    </p:spTree>
    <p:extLst>
      <p:ext uri="{BB962C8B-B14F-4D97-AF65-F5344CB8AC3E}">
        <p14:creationId xmlns:p14="http://schemas.microsoft.com/office/powerpoint/2010/main" val="8520987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8" name="Picture 2" descr="R:\Кристина\_ПРЕЗЕНТАЦИИ\_ШАБЛОН\презентация_3.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9166" y="0"/>
            <a:ext cx="9177291"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971600" y="980728"/>
            <a:ext cx="7200800" cy="369332"/>
          </a:xfrm>
          <a:prstGeom prst="rect">
            <a:avLst/>
          </a:prstGeom>
        </p:spPr>
        <p:txBody>
          <a:bodyPr wrap="square">
            <a:spAutoFit/>
          </a:bodyPr>
          <a:lstStyle/>
          <a:p>
            <a:pPr algn="ctr">
              <a:defRPr/>
            </a:pPr>
            <a:r>
              <a:rPr lang="ru-RU" b="1" dirty="0">
                <a:ln w="11430"/>
                <a:solidFill>
                  <a:srgbClr val="990000"/>
                </a:solidFill>
                <a:effectLst>
                  <a:outerShdw blurRad="50800" dist="39000" dir="5460000" algn="tl">
                    <a:srgbClr val="000000">
                      <a:alpha val="38000"/>
                    </a:srgbClr>
                  </a:outerShdw>
                </a:effectLst>
                <a:latin typeface="Times New Roman" pitchFamily="18" charset="0"/>
                <a:cs typeface="Times New Roman" pitchFamily="18" charset="0"/>
              </a:rPr>
              <a:t>СПАСИБО ЗА ВНИМАНИЕ!</a:t>
            </a:r>
          </a:p>
        </p:txBody>
      </p:sp>
    </p:spTree>
    <p:extLst>
      <p:ext uri="{BB962C8B-B14F-4D97-AF65-F5344CB8AC3E}">
        <p14:creationId xmlns:p14="http://schemas.microsoft.com/office/powerpoint/2010/main" val="13790280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a:p>
        </p:txBody>
      </p:sp>
      <p:sp>
        <p:nvSpPr>
          <p:cNvPr id="6" name="Объект 5"/>
          <p:cNvSpPr>
            <a:spLocks noGrp="1"/>
          </p:cNvSpPr>
          <p:nvPr>
            <p:ph idx="1"/>
          </p:nvPr>
        </p:nvSpPr>
        <p:spPr/>
        <p:txBody>
          <a:bodyPr/>
          <a:lstStyle/>
          <a:p>
            <a:endParaRPr lang="ru-RU"/>
          </a:p>
        </p:txBody>
      </p:sp>
      <p:pic>
        <p:nvPicPr>
          <p:cNvPr id="2050" name="Picture 2" descr="R:\Кристина\_ПРЕЗЕНТАЦИИ\_ШАБЛОН\презентация_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9392"/>
            <a:ext cx="9177392" cy="6858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Схема 7"/>
          <p:cNvGraphicFramePr/>
          <p:nvPr>
            <p:extLst>
              <p:ext uri="{D42A27DB-BD31-4B8C-83A1-F6EECF244321}">
                <p14:modId xmlns:p14="http://schemas.microsoft.com/office/powerpoint/2010/main" val="3467174866"/>
              </p:ext>
            </p:extLst>
          </p:nvPr>
        </p:nvGraphicFramePr>
        <p:xfrm>
          <a:off x="467544" y="44624"/>
          <a:ext cx="8280920" cy="56886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925950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a:p>
        </p:txBody>
      </p:sp>
      <p:sp>
        <p:nvSpPr>
          <p:cNvPr id="6" name="Объект 5"/>
          <p:cNvSpPr>
            <a:spLocks noGrp="1"/>
          </p:cNvSpPr>
          <p:nvPr>
            <p:ph idx="1"/>
          </p:nvPr>
        </p:nvSpPr>
        <p:spPr/>
        <p:txBody>
          <a:bodyPr/>
          <a:lstStyle/>
          <a:p>
            <a:endParaRPr lang="ru-RU"/>
          </a:p>
        </p:txBody>
      </p:sp>
      <p:pic>
        <p:nvPicPr>
          <p:cNvPr id="2050" name="Picture 2" descr="R:\Кристина\_ПРЕЗЕНТАЦИИ\_ШАБЛОН\презентация_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455" y="-36552"/>
            <a:ext cx="9177392"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971600" y="0"/>
            <a:ext cx="7553093" cy="58477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ru-RU" sz="3200" b="1" dirty="0" smtClean="0"/>
              <a:t>РАСПРОСТРАНЁННОСТЬ ТАБАКОКУРЕНИЯ</a:t>
            </a:r>
            <a:endParaRPr lang="ru-RU" sz="3200" dirty="0"/>
          </a:p>
        </p:txBody>
      </p:sp>
      <p:pic>
        <p:nvPicPr>
          <p:cNvPr id="10" name="image2.jpeg"/>
          <p:cNvPicPr/>
          <p:nvPr/>
        </p:nvPicPr>
        <p:blipFill>
          <a:blip r:embed="rId3" cstate="print"/>
          <a:stretch>
            <a:fillRect/>
          </a:stretch>
        </p:blipFill>
        <p:spPr>
          <a:xfrm>
            <a:off x="395536" y="1052736"/>
            <a:ext cx="8352927" cy="4536504"/>
          </a:xfrm>
          <a:prstGeom prst="rect">
            <a:avLst/>
          </a:prstGeom>
        </p:spPr>
      </p:pic>
    </p:spTree>
    <p:extLst>
      <p:ext uri="{BB962C8B-B14F-4D97-AF65-F5344CB8AC3E}">
        <p14:creationId xmlns:p14="http://schemas.microsoft.com/office/powerpoint/2010/main" val="19310732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2" descr="R:\Кристина\_ПРЕЗЕНТАЦИИ\_ШАБЛОН\презентация_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455" y="-36552"/>
            <a:ext cx="9177392"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395536" y="116632"/>
            <a:ext cx="8280920" cy="230832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ru-RU" b="1" dirty="0" smtClean="0"/>
              <a:t>РАСПРОСТРАНЕННОСТЬ КУРЕНИЯ В НАШЕЙ СТРАНЕ</a:t>
            </a:r>
          </a:p>
          <a:p>
            <a:endParaRPr lang="ru-RU" dirty="0"/>
          </a:p>
          <a:p>
            <a:r>
              <a:rPr lang="ru-RU" dirty="0" smtClean="0"/>
              <a:t>Распространенность </a:t>
            </a:r>
            <a:r>
              <a:rPr lang="ru-RU" dirty="0"/>
              <a:t>курения в нашей стране снижается. Так, если в 2009 году курили 39,5% взрослых, то уже в </a:t>
            </a:r>
            <a:r>
              <a:rPr lang="ru-RU" dirty="0" smtClean="0"/>
              <a:t>2022</a:t>
            </a:r>
            <a:r>
              <a:rPr lang="ru-RU" dirty="0"/>
              <a:t> распространенность курения составила 21,5 %, а в 2021 году составила 20,3%. Число курильщиков сократилось почти на 6%. </a:t>
            </a:r>
          </a:p>
          <a:p>
            <a:r>
              <a:rPr lang="ru-RU" dirty="0"/>
              <a:t>Снижение распространенности курения является результатом антитабачной политики государства, реализуемой для сохранения здоровья и жизней граждан.</a:t>
            </a:r>
          </a:p>
        </p:txBody>
      </p:sp>
      <p:pic>
        <p:nvPicPr>
          <p:cNvPr id="3074" name="Picture 2" descr="C:\Users\Евгений\Desktop\ОГЭ 2023\skolko-sostavlyaet-shtraf-za-kureni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2636912"/>
            <a:ext cx="3245536" cy="2593893"/>
          </a:xfrm>
          <a:prstGeom prst="rect">
            <a:avLst/>
          </a:prstGeom>
          <a:noFill/>
          <a:effectLst>
            <a:outerShdw blurRad="50800" dist="38100" dir="2700000" algn="tl" rotWithShape="0">
              <a:prstClr val="black">
                <a:alpha val="40000"/>
              </a:prstClr>
            </a:outerShdw>
          </a:effectLst>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pic>
        <p:nvPicPr>
          <p:cNvPr id="3075" name="Picture 3" descr="C:\Users\Евгений\Desktop\ОГЭ 2023\z4fMY2FPyn01VjqdCg.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6016" y="2621102"/>
            <a:ext cx="3456384" cy="2592288"/>
          </a:xfrm>
          <a:prstGeom prst="rect">
            <a:avLst/>
          </a:prstGeom>
          <a:noFill/>
          <a:effectLst>
            <a:outerShdw blurRad="50800" dist="38100" dir="2700000" algn="tl" rotWithShape="0">
              <a:prstClr val="black">
                <a:alpha val="40000"/>
              </a:prstClr>
            </a:outerShdw>
          </a:effectLst>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48161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a:p>
        </p:txBody>
      </p:sp>
      <p:sp>
        <p:nvSpPr>
          <p:cNvPr id="6" name="Объект 5"/>
          <p:cNvSpPr>
            <a:spLocks noGrp="1"/>
          </p:cNvSpPr>
          <p:nvPr>
            <p:ph idx="1"/>
          </p:nvPr>
        </p:nvSpPr>
        <p:spPr/>
        <p:txBody>
          <a:bodyPr/>
          <a:lstStyle/>
          <a:p>
            <a:endParaRPr lang="ru-RU"/>
          </a:p>
        </p:txBody>
      </p:sp>
      <p:pic>
        <p:nvPicPr>
          <p:cNvPr id="2050" name="Picture 2" descr="R:\Кристина\_ПРЕЗЕНТАЦИИ\_ШАБЛОН\презентация_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880" y="0"/>
            <a:ext cx="9177392"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467544" y="116632"/>
            <a:ext cx="8136904" cy="5355312"/>
          </a:xfrm>
          <a:prstGeom prst="rect">
            <a:avLst/>
          </a:prstGeom>
        </p:spPr>
        <p:txBody>
          <a:bodyPr wrap="square">
            <a:spAutoFit/>
          </a:bodyPr>
          <a:lstStyle/>
          <a:p>
            <a:r>
              <a:rPr lang="ru-RU" dirty="0" smtClean="0"/>
              <a:t>В наше время стали очень электронные сигареты:</a:t>
            </a:r>
          </a:p>
          <a:p>
            <a:pPr marL="285750" indent="-285750">
              <a:buFont typeface="Arial" pitchFamily="34" charset="0"/>
              <a:buChar char="•"/>
            </a:pPr>
            <a:r>
              <a:rPr lang="ru-RU" dirty="0" smtClean="0"/>
              <a:t>Одноразовая сигарета (</a:t>
            </a:r>
            <a:r>
              <a:rPr lang="en-US" dirty="0" smtClean="0"/>
              <a:t>HQD)</a:t>
            </a:r>
          </a:p>
          <a:p>
            <a:pPr marL="285750" indent="-285750">
              <a:buFont typeface="Arial" pitchFamily="34" charset="0"/>
              <a:buChar char="•"/>
            </a:pPr>
            <a:r>
              <a:rPr lang="ru-RU" dirty="0" smtClean="0"/>
              <a:t>Многоразовые испарители (их называют «</a:t>
            </a:r>
            <a:r>
              <a:rPr lang="ru-RU" dirty="0" err="1" smtClean="0"/>
              <a:t>подики</a:t>
            </a:r>
            <a:r>
              <a:rPr lang="ru-RU" dirty="0" smtClean="0"/>
              <a:t>»)</a:t>
            </a:r>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smtClean="0"/>
          </a:p>
          <a:p>
            <a:r>
              <a:rPr lang="ru-RU" dirty="0" smtClean="0"/>
              <a:t>По </a:t>
            </a:r>
            <a:r>
              <a:rPr lang="ru-RU" dirty="0"/>
              <a:t>данным ряда исследований, ежедневное использование электронных сигарет, популярных среди молодежи, удваивает риски инфаркта. Риск инсульта у курильщика повышается на 92%. А совместное ежедневное использование обычных и электронных сигарет повышает риски развития сердечно-сосудистых заболеваний в 5 раз. </a:t>
            </a:r>
            <a:endParaRPr lang="ru-RU" dirty="0"/>
          </a:p>
        </p:txBody>
      </p:sp>
      <p:pic>
        <p:nvPicPr>
          <p:cNvPr id="4098" name="Picture 2" descr="C:\Users\Евгений\Desktop\ОГЭ 2023\eb3774b93768f2dc84cc5d1f9ba6146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1340768"/>
            <a:ext cx="2458440" cy="2458440"/>
          </a:xfrm>
          <a:prstGeom prst="rect">
            <a:avLst/>
          </a:prstGeom>
          <a:noFill/>
          <a:effectLst>
            <a:outerShdw blurRad="50800" dist="38100" dir="2700000" algn="tl" rotWithShape="0">
              <a:prstClr val="black">
                <a:alpha val="40000"/>
              </a:prstClr>
            </a:outerShdw>
          </a:effectLst>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pic>
        <p:nvPicPr>
          <p:cNvPr id="4099" name="Picture 3" descr="C:\Users\Евгений\Desktop\ОГЭ 2023\podormod5_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31840" y="1340769"/>
            <a:ext cx="5544616" cy="2458439"/>
          </a:xfrm>
          <a:prstGeom prst="rect">
            <a:avLst/>
          </a:prstGeom>
          <a:noFill/>
          <a:effectLst>
            <a:outerShdw blurRad="50800" dist="38100" dir="2700000" algn="tl" rotWithShape="0">
              <a:prstClr val="black">
                <a:alpha val="40000"/>
              </a:prstClr>
            </a:outerShdw>
          </a:effectLst>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4264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2" descr="R:\Кристина\_ПРЕЗЕНТАЦИИ\_ШАБЛОН\презентация_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880" y="0"/>
            <a:ext cx="9177392"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3.jpeg"/>
          <p:cNvPicPr/>
          <p:nvPr/>
        </p:nvPicPr>
        <p:blipFill>
          <a:blip r:embed="rId3" cstate="print"/>
          <a:stretch>
            <a:fillRect/>
          </a:stretch>
        </p:blipFill>
        <p:spPr>
          <a:xfrm>
            <a:off x="611560" y="116632"/>
            <a:ext cx="4104456" cy="3600400"/>
          </a:xfrm>
          <a:prstGeom prst="rect">
            <a:avLst/>
          </a:prstGeom>
          <a:effectLst>
            <a:outerShdw blurRad="50800" dist="38100" dir="2700000" algn="tl" rotWithShape="0">
              <a:prstClr val="black">
                <a:alpha val="40000"/>
              </a:prstClr>
            </a:outerShdw>
          </a:effectLst>
          <a:scene3d>
            <a:camera prst="orthographicFront"/>
            <a:lightRig rig="threePt" dir="t"/>
          </a:scene3d>
          <a:sp3d>
            <a:bevelT/>
          </a:sp3d>
        </p:spPr>
      </p:pic>
      <p:pic>
        <p:nvPicPr>
          <p:cNvPr id="6" name="image4.jpeg"/>
          <p:cNvPicPr/>
          <p:nvPr/>
        </p:nvPicPr>
        <p:blipFill>
          <a:blip r:embed="rId4" cstate="print"/>
          <a:stretch>
            <a:fillRect/>
          </a:stretch>
        </p:blipFill>
        <p:spPr>
          <a:xfrm>
            <a:off x="4211960" y="2708920"/>
            <a:ext cx="4542155" cy="3255774"/>
          </a:xfrm>
          <a:prstGeom prst="rect">
            <a:avLst/>
          </a:prstGeom>
        </p:spPr>
      </p:pic>
      <p:sp>
        <p:nvSpPr>
          <p:cNvPr id="7" name="Прямоугольник 6"/>
          <p:cNvSpPr/>
          <p:nvPr/>
        </p:nvSpPr>
        <p:spPr>
          <a:xfrm>
            <a:off x="4716016" y="908720"/>
            <a:ext cx="4038099" cy="1477328"/>
          </a:xfrm>
          <a:prstGeom prst="rect">
            <a:avLst/>
          </a:prstGeom>
        </p:spPr>
        <p:txBody>
          <a:bodyPr wrap="square">
            <a:spAutoFit/>
          </a:bodyPr>
          <a:lstStyle/>
          <a:p>
            <a:pPr algn="ctr"/>
            <a:endParaRPr lang="ru-RU" dirty="0" smtClean="0"/>
          </a:p>
          <a:p>
            <a:pPr algn="ctr"/>
            <a:r>
              <a:rPr lang="ru-RU" b="1" dirty="0" smtClean="0"/>
              <a:t>НЕМНОГО НАПОМИНАЛОК О ВРЕДЕ КУРЕНИЯ</a:t>
            </a:r>
          </a:p>
          <a:p>
            <a:r>
              <a:rPr lang="ru-RU" b="1" dirty="0" smtClean="0"/>
              <a:t/>
            </a:r>
            <a:br>
              <a:rPr lang="ru-RU" b="1" dirty="0" smtClean="0"/>
            </a:br>
            <a:endParaRPr lang="ru-RU" b="1" dirty="0"/>
          </a:p>
        </p:txBody>
      </p:sp>
      <p:sp>
        <p:nvSpPr>
          <p:cNvPr id="8" name="Прямоугольник 7"/>
          <p:cNvSpPr/>
          <p:nvPr/>
        </p:nvSpPr>
        <p:spPr>
          <a:xfrm>
            <a:off x="144016" y="4296825"/>
            <a:ext cx="4572000" cy="923330"/>
          </a:xfrm>
          <a:prstGeom prst="rect">
            <a:avLst/>
          </a:prstGeom>
        </p:spPr>
        <p:txBody>
          <a:bodyPr>
            <a:spAutoFit/>
          </a:bodyPr>
          <a:lstStyle/>
          <a:p>
            <a:pPr algn="ctr"/>
            <a:r>
              <a:rPr lang="ru-RU" b="1" dirty="0" smtClean="0"/>
              <a:t>И МОТИВАЦИИ…</a:t>
            </a:r>
          </a:p>
          <a:p>
            <a:r>
              <a:rPr lang="ru-RU" dirty="0"/>
              <a:t/>
            </a:r>
            <a:br>
              <a:rPr lang="ru-RU" dirty="0"/>
            </a:br>
            <a:endParaRPr lang="ru-RU" dirty="0"/>
          </a:p>
        </p:txBody>
      </p:sp>
    </p:spTree>
    <p:extLst>
      <p:ext uri="{BB962C8B-B14F-4D97-AF65-F5344CB8AC3E}">
        <p14:creationId xmlns:p14="http://schemas.microsoft.com/office/powerpoint/2010/main" val="23676215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2" descr="R:\Кристина\_ПРЕЗЕНТАЦИИ\_ШАБЛОН\презентация_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880" y="0"/>
            <a:ext cx="9177392"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395536" y="-356651"/>
            <a:ext cx="8280920" cy="5539978"/>
          </a:xfrm>
          <a:prstGeom prst="rect">
            <a:avLst/>
          </a:prstGeom>
        </p:spPr>
        <p:txBody>
          <a:bodyPr wrap="square">
            <a:spAutoFit/>
          </a:bodyPr>
          <a:lstStyle/>
          <a:p>
            <a:endParaRPr lang="ru-RU" b="1" dirty="0" smtClean="0"/>
          </a:p>
          <a:p>
            <a:endParaRPr lang="ru-RU" b="1" dirty="0"/>
          </a:p>
          <a:p>
            <a:pPr algn="ctr"/>
            <a:r>
              <a:rPr lang="ru-RU" b="1" dirty="0" smtClean="0"/>
              <a:t>ПСИХОЛОГИЯ ТАБАКОКУРЕНИЯ</a:t>
            </a:r>
          </a:p>
          <a:p>
            <a:pPr algn="ctr"/>
            <a:endParaRPr lang="ru-RU" b="1" dirty="0" smtClean="0"/>
          </a:p>
          <a:p>
            <a:pPr marL="742950" lvl="1" indent="-285750">
              <a:buFont typeface="Arial" pitchFamily="34" charset="0"/>
              <a:buChar char="•"/>
            </a:pPr>
            <a:r>
              <a:rPr lang="ru-RU" dirty="0" smtClean="0"/>
              <a:t>Курение </a:t>
            </a:r>
            <a:r>
              <a:rPr lang="ru-RU" dirty="0"/>
              <a:t>может являться своеобразным способом невербального общения. По мнению многих психологов, именно это обстоятельство в большинстве случаев становится причиной, по которой человек начинает курить</a:t>
            </a:r>
            <a:r>
              <a:rPr lang="ru-RU" dirty="0" smtClean="0"/>
              <a:t>.</a:t>
            </a:r>
          </a:p>
          <a:p>
            <a:pPr lvl="1"/>
            <a:endParaRPr lang="ru-RU" sz="1000" dirty="0" smtClean="0"/>
          </a:p>
          <a:p>
            <a:pPr lvl="1"/>
            <a:endParaRPr lang="ru-RU" sz="1000" dirty="0"/>
          </a:p>
          <a:p>
            <a:pPr lvl="1"/>
            <a:endParaRPr lang="ru-RU" sz="1000" dirty="0"/>
          </a:p>
          <a:p>
            <a:pPr marL="742950" lvl="1" indent="-285750">
              <a:buFont typeface="Arial" pitchFamily="34" charset="0"/>
              <a:buChar char="•"/>
            </a:pPr>
            <a:r>
              <a:rPr lang="ru-RU" dirty="0"/>
              <a:t>Современные исследования группы американских исследователей показали, что курение является социально- заразным феноменом. В результате этого исследования было выяснено, что курильщику легче удаётся отказаться от курения, если бросил курить кто-то из его ближайших друзей или родственников. Самое сильное воздействие на отказ от курения, как показали эти исследования, оказывал отказ от курения ближайшего родственника курильщика, однако даже не связанные напрямую люди оказывали воздействие друг на друга: идея отказа от курения на положительном примере передавалась даже через друзей </a:t>
            </a:r>
            <a:r>
              <a:rPr lang="ru-RU" dirty="0" err="1"/>
              <a:t>друзей</a:t>
            </a:r>
            <a:r>
              <a:rPr lang="ru-RU" dirty="0"/>
              <a:t>.</a:t>
            </a:r>
            <a:endParaRPr lang="ru-RU" sz="1000" dirty="0"/>
          </a:p>
        </p:txBody>
      </p:sp>
    </p:spTree>
    <p:extLst>
      <p:ext uri="{BB962C8B-B14F-4D97-AF65-F5344CB8AC3E}">
        <p14:creationId xmlns:p14="http://schemas.microsoft.com/office/powerpoint/2010/main" val="12699268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2" descr="R:\Кристина\_ПРЕЗЕНТАЦИИ\_ШАБЛОН\презентация_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392" y="0"/>
            <a:ext cx="9177392"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2699792" y="188640"/>
            <a:ext cx="3852337" cy="584775"/>
          </a:xfrm>
          <a:prstGeom prst="rect">
            <a:avLst/>
          </a:prstGeom>
        </p:spPr>
        <p:txBody>
          <a:bodyPr wrap="none">
            <a:spAutoFit/>
          </a:bodyPr>
          <a:lstStyle/>
          <a:p>
            <a:r>
              <a:rPr lang="ru-RU" sz="3200" b="1" dirty="0" smtClean="0"/>
              <a:t>ПРИЧИНЫ КУРЕНИЯ</a:t>
            </a:r>
            <a:endParaRPr lang="ru-RU" sz="3200" b="1" dirty="0"/>
          </a:p>
        </p:txBody>
      </p:sp>
      <p:sp>
        <p:nvSpPr>
          <p:cNvPr id="6" name="Прямоугольник 5"/>
          <p:cNvSpPr/>
          <p:nvPr/>
        </p:nvSpPr>
        <p:spPr>
          <a:xfrm>
            <a:off x="611560" y="908720"/>
            <a:ext cx="8086766" cy="3139321"/>
          </a:xfrm>
          <a:prstGeom prst="rect">
            <a:avLst/>
          </a:prstGeom>
        </p:spPr>
        <p:txBody>
          <a:bodyPr wrap="none">
            <a:spAutoFit/>
          </a:bodyPr>
          <a:lstStyle/>
          <a:p>
            <a:r>
              <a:rPr lang="ru-RU" i="1" dirty="0" smtClean="0"/>
              <a:t> </a:t>
            </a:r>
            <a:r>
              <a:rPr lang="ru-RU" dirty="0" smtClean="0"/>
              <a:t> - </a:t>
            </a:r>
            <a:r>
              <a:rPr lang="ru-RU" i="1" dirty="0" smtClean="0"/>
              <a:t>давление социума.</a:t>
            </a:r>
          </a:p>
          <a:p>
            <a:r>
              <a:rPr lang="ru-RU" dirty="0" smtClean="0"/>
              <a:t> - </a:t>
            </a:r>
            <a:r>
              <a:rPr lang="ru-RU" i="1" dirty="0" smtClean="0"/>
              <a:t>положительный образ</a:t>
            </a:r>
            <a:r>
              <a:rPr lang="ru-RU" dirty="0" smtClean="0"/>
              <a:t> </a:t>
            </a:r>
            <a:r>
              <a:rPr lang="ru-RU" i="1" dirty="0" smtClean="0"/>
              <a:t>курильщика.</a:t>
            </a:r>
          </a:p>
          <a:p>
            <a:r>
              <a:rPr lang="ru-RU" b="1" dirty="0" smtClean="0"/>
              <a:t> -</a:t>
            </a:r>
            <a:r>
              <a:rPr lang="ru-RU" dirty="0" smtClean="0"/>
              <a:t> </a:t>
            </a:r>
            <a:r>
              <a:rPr lang="ru-RU" i="1" dirty="0" smtClean="0"/>
              <a:t>пример взрослого.</a:t>
            </a:r>
            <a:r>
              <a:rPr lang="ru-RU" dirty="0" smtClean="0"/>
              <a:t> </a:t>
            </a:r>
          </a:p>
          <a:p>
            <a:r>
              <a:rPr lang="ru-RU" dirty="0" smtClean="0"/>
              <a:t>- </a:t>
            </a:r>
            <a:r>
              <a:rPr lang="ru-RU" i="1" dirty="0" smtClean="0"/>
              <a:t>вызов обществу.</a:t>
            </a:r>
          </a:p>
          <a:p>
            <a:r>
              <a:rPr lang="ru-RU" dirty="0" smtClean="0"/>
              <a:t> </a:t>
            </a:r>
          </a:p>
          <a:p>
            <a:endParaRPr lang="ru-RU" dirty="0" smtClean="0"/>
          </a:p>
          <a:p>
            <a:endParaRPr lang="ru-RU" dirty="0"/>
          </a:p>
          <a:p>
            <a:r>
              <a:rPr lang="ru-RU" dirty="0" smtClean="0"/>
              <a:t>Чаще всего люди начинают курить в подростковом возрасте из-за проблем в </a:t>
            </a:r>
          </a:p>
          <a:p>
            <a:r>
              <a:rPr lang="ru-RU" dirty="0" smtClean="0"/>
              <a:t>Семье, с друзьями и </a:t>
            </a:r>
            <a:r>
              <a:rPr lang="ru-RU" dirty="0" err="1" smtClean="0"/>
              <a:t>тд</a:t>
            </a:r>
            <a:r>
              <a:rPr lang="ru-RU" dirty="0" smtClean="0"/>
              <a:t>. Так же подростки начинают курить из-за того, что хотят </a:t>
            </a:r>
          </a:p>
          <a:p>
            <a:r>
              <a:rPr lang="ru-RU" dirty="0" smtClean="0"/>
              <a:t>быть якобы крутыми и не задумываются о вреде курения. Но в наше время </a:t>
            </a:r>
          </a:p>
          <a:p>
            <a:r>
              <a:rPr lang="ru-RU" dirty="0"/>
              <a:t>б</a:t>
            </a:r>
            <a:r>
              <a:rPr lang="ru-RU" dirty="0" smtClean="0"/>
              <a:t>олее актуальна первая причина, как бы это печально не звучало.</a:t>
            </a:r>
            <a:endParaRPr lang="ru-RU" dirty="0"/>
          </a:p>
        </p:txBody>
      </p:sp>
      <p:pic>
        <p:nvPicPr>
          <p:cNvPr id="5123" name="Picture 3" descr="C:\Users\Евгений\Desktop\ОГЭ 2023\5728c360b2586154773b31db.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40" y="692696"/>
            <a:ext cx="3456384" cy="2160240"/>
          </a:xfrm>
          <a:prstGeom prst="rect">
            <a:avLst/>
          </a:prstGeom>
          <a:noFill/>
          <a:effectLst>
            <a:outerShdw blurRad="50800" dist="38100" dir="2700000" algn="tl" rotWithShape="0">
              <a:prstClr val="black">
                <a:alpha val="40000"/>
              </a:prstClr>
            </a:outerShdw>
          </a:effectLst>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pic>
        <p:nvPicPr>
          <p:cNvPr id="5124" name="Picture 4" descr="C:\Users\Евгений\Downloads\2022-09-29_18-36-47.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4048041"/>
            <a:ext cx="7992887" cy="19080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32836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2" descr="R:\Кристина\_ПРЕЗЕНТАЦИИ\_ШАБЛОН\презентация_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392" y="0"/>
            <a:ext cx="9177392"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467544" y="260648"/>
            <a:ext cx="8208912" cy="1477328"/>
          </a:xfrm>
          <a:prstGeom prst="rect">
            <a:avLst/>
          </a:prstGeom>
        </p:spPr>
        <p:txBody>
          <a:bodyPr wrap="square">
            <a:spAutoFit/>
          </a:bodyPr>
          <a:lstStyle/>
          <a:p>
            <a:pPr algn="ctr"/>
            <a:r>
              <a:rPr lang="ru-RU" dirty="0"/>
              <a:t>Мое личное мнение о курении такое, каждый в праве выбирать, как ему жить и какие привычки у него должны быть и не быть. Но с той же стороны я хочу, чтобы было меньше курящих людей, так как идет огромный вред нашему здоровью. </a:t>
            </a:r>
            <a:endParaRPr lang="ru-RU" dirty="0" smtClean="0"/>
          </a:p>
          <a:p>
            <a:pPr algn="ctr"/>
            <a:r>
              <a:rPr lang="ru-RU" dirty="0" smtClean="0"/>
              <a:t>ПОЭТОМУ НЕ КУРИТЕ!!!</a:t>
            </a:r>
            <a:endParaRPr lang="ru-RU" dirty="0"/>
          </a:p>
        </p:txBody>
      </p:sp>
      <p:pic>
        <p:nvPicPr>
          <p:cNvPr id="6146" name="Picture 2" descr="C:\Users\Евгений\Desktop\ОГЭ 2023\H5z1Pb0gnArBgGtCokAdKSqLIj251dzFwRskRnMB5cbQilvm0yHLA4898pjQLHNTCkvdOeZ8VyrgMr5P_P5K1ex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32624" y="1750445"/>
            <a:ext cx="3456384" cy="41988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0248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259</TotalTime>
  <Words>286</Words>
  <Application>Microsoft Office PowerPoint</Application>
  <PresentationFormat>Экран (4:3)</PresentationFormat>
  <Paragraphs>60</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Трек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Смирнова Вероника Александровна</dc:creator>
  <cp:lastModifiedBy>Евгений</cp:lastModifiedBy>
  <cp:revision>29</cp:revision>
  <dcterms:created xsi:type="dcterms:W3CDTF">2015-10-30T15:42:09Z</dcterms:created>
  <dcterms:modified xsi:type="dcterms:W3CDTF">2022-09-29T18:53:49Z</dcterms:modified>
</cp:coreProperties>
</file>