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2"/>
  </p:notesMasterIdLst>
  <p:sldIdLst>
    <p:sldId id="256" r:id="rId2"/>
    <p:sldId id="259" r:id="rId3"/>
    <p:sldId id="260" r:id="rId4"/>
    <p:sldId id="257"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298" y="53"/>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EF6C13-6E14-4A77-8B02-6AAE3970BD61}" type="datetimeFigureOut">
              <a:rPr lang="ru-RU" smtClean="0"/>
              <a:t>вс 06.02.22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B0F41C-F00E-494C-99DA-362C990DFF02}" type="slidenum">
              <a:rPr lang="ru-RU" smtClean="0"/>
              <a:t>‹#›</a:t>
            </a:fld>
            <a:endParaRPr lang="ru-RU"/>
          </a:p>
        </p:txBody>
      </p:sp>
    </p:spTree>
    <p:extLst>
      <p:ext uri="{BB962C8B-B14F-4D97-AF65-F5344CB8AC3E}">
        <p14:creationId xmlns:p14="http://schemas.microsoft.com/office/powerpoint/2010/main" val="1364507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ACB0F41C-F00E-494C-99DA-362C990DFF02}" type="slidenum">
              <a:rPr lang="ru-RU" smtClean="0"/>
              <a:t>4</a:t>
            </a:fld>
            <a:endParaRPr lang="ru-RU"/>
          </a:p>
        </p:txBody>
      </p:sp>
    </p:spTree>
    <p:extLst>
      <p:ext uri="{BB962C8B-B14F-4D97-AF65-F5344CB8AC3E}">
        <p14:creationId xmlns:p14="http://schemas.microsoft.com/office/powerpoint/2010/main" val="1423090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CEC3CD63-AC06-44C5-A9CD-A8B4C8F4D20B}" type="datetimeFigureOut">
              <a:rPr lang="ru-RU" smtClean="0"/>
              <a:t>вс 06.02.22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2855426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EC3CD63-AC06-44C5-A9CD-A8B4C8F4D20B}" type="datetimeFigureOut">
              <a:rPr lang="ru-RU" smtClean="0"/>
              <a:t>вс 06.02.22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2518780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EC3CD63-AC06-44C5-A9CD-A8B4C8F4D20B}" type="datetimeFigureOut">
              <a:rPr lang="ru-RU" smtClean="0"/>
              <a:t>вс 06.02.22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1157706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EC3CD63-AC06-44C5-A9CD-A8B4C8F4D20B}" type="datetimeFigureOut">
              <a:rPr lang="ru-RU" smtClean="0"/>
              <a:t>вс 06.02.22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2052469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EC3CD63-AC06-44C5-A9CD-A8B4C8F4D20B}" type="datetimeFigureOut">
              <a:rPr lang="ru-RU" smtClean="0"/>
              <a:t>вс 06.02.22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3361844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CEC3CD63-AC06-44C5-A9CD-A8B4C8F4D20B}" type="datetimeFigureOut">
              <a:rPr lang="ru-RU" smtClean="0"/>
              <a:t>вс 06.02.22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3344740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EC3CD63-AC06-44C5-A9CD-A8B4C8F4D20B}" type="datetimeFigureOut">
              <a:rPr lang="ru-RU" smtClean="0"/>
              <a:t>вс 06.02.22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1255798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CEC3CD63-AC06-44C5-A9CD-A8B4C8F4D20B}" type="datetimeFigureOut">
              <a:rPr lang="ru-RU" smtClean="0"/>
              <a:t>вс 06.02.22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814532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C3CD63-AC06-44C5-A9CD-A8B4C8F4D20B}" type="datetimeFigureOut">
              <a:rPr lang="ru-RU" smtClean="0"/>
              <a:t>вс 06.02.22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3037091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CEC3CD63-AC06-44C5-A9CD-A8B4C8F4D20B}" type="datetimeFigureOut">
              <a:rPr lang="ru-RU" smtClean="0"/>
              <a:t>вс 06.02.22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54456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CEC3CD63-AC06-44C5-A9CD-A8B4C8F4D20B}" type="datetimeFigureOut">
              <a:rPr lang="ru-RU" smtClean="0"/>
              <a:t>вс 06.02.22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C4EB34-50C2-408D-8B8C-2B6558271EE7}" type="slidenum">
              <a:rPr lang="ru-RU" smtClean="0"/>
              <a:t>‹#›</a:t>
            </a:fld>
            <a:endParaRPr lang="ru-RU"/>
          </a:p>
        </p:txBody>
      </p:sp>
    </p:spTree>
    <p:extLst>
      <p:ext uri="{BB962C8B-B14F-4D97-AF65-F5344CB8AC3E}">
        <p14:creationId xmlns:p14="http://schemas.microsoft.com/office/powerpoint/2010/main" val="3758721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C3CD63-AC06-44C5-A9CD-A8B4C8F4D20B}" type="datetimeFigureOut">
              <a:rPr lang="ru-RU" smtClean="0"/>
              <a:t>вс 06.02.22</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4EB34-50C2-408D-8B8C-2B6558271EE7}" type="slidenum">
              <a:rPr lang="ru-RU" smtClean="0"/>
              <a:t>‹#›</a:t>
            </a:fld>
            <a:endParaRPr lang="ru-RU"/>
          </a:p>
        </p:txBody>
      </p:sp>
    </p:spTree>
    <p:extLst>
      <p:ext uri="{BB962C8B-B14F-4D97-AF65-F5344CB8AC3E}">
        <p14:creationId xmlns:p14="http://schemas.microsoft.com/office/powerpoint/2010/main" val="349990422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BAD3B1-23C6-454C-88FB-48C2ACCAC210}"/>
              </a:ext>
            </a:extLst>
          </p:cNvPr>
          <p:cNvSpPr>
            <a:spLocks noGrp="1"/>
          </p:cNvSpPr>
          <p:nvPr>
            <p:ph type="ctrTitle"/>
          </p:nvPr>
        </p:nvSpPr>
        <p:spPr>
          <a:xfrm>
            <a:off x="953729" y="3041368"/>
            <a:ext cx="9851923" cy="775263"/>
          </a:xfrm>
        </p:spPr>
        <p:txBody>
          <a:bodyPr>
            <a:normAutofit fontScale="90000"/>
          </a:bodyPr>
          <a:lstStyle/>
          <a:p>
            <a:r>
              <a:rPr lang="ru-RU" sz="3100" b="1" dirty="0">
                <a:solidFill>
                  <a:srgbClr val="FF0000"/>
                </a:solidFill>
              </a:rPr>
              <a:t>Семинар-практикум по теме:</a:t>
            </a:r>
            <a:br>
              <a:rPr lang="ru-RU" sz="3100" b="1" dirty="0">
                <a:solidFill>
                  <a:srgbClr val="FF0000"/>
                </a:solidFill>
              </a:rPr>
            </a:br>
            <a:br>
              <a:rPr lang="ru-RU" sz="3100" b="1" dirty="0">
                <a:solidFill>
                  <a:srgbClr val="FF0000"/>
                </a:solidFill>
              </a:rPr>
            </a:br>
            <a:r>
              <a:rPr lang="ru-RU" sz="4000" b="1" dirty="0">
                <a:solidFill>
                  <a:srgbClr val="FF0000"/>
                </a:solidFill>
              </a:rPr>
              <a:t>«Включение </a:t>
            </a:r>
            <a:r>
              <a:rPr lang="ru-RU" sz="4000" b="1" dirty="0" err="1">
                <a:solidFill>
                  <a:srgbClr val="FF0000"/>
                </a:solidFill>
              </a:rPr>
              <a:t>здоровьесберегающих</a:t>
            </a:r>
            <a:r>
              <a:rPr lang="ru-RU" sz="4000" b="1" dirty="0">
                <a:solidFill>
                  <a:srgbClr val="FF0000"/>
                </a:solidFill>
              </a:rPr>
              <a:t> технологий в учебно-воспитательный процесс как ключевой компонент в решении основополагающих задач современной системы образования.»</a:t>
            </a:r>
          </a:p>
        </p:txBody>
      </p:sp>
      <p:sp>
        <p:nvSpPr>
          <p:cNvPr id="3" name="Подзаголовок 2">
            <a:extLst>
              <a:ext uri="{FF2B5EF4-FFF2-40B4-BE49-F238E27FC236}">
                <a16:creationId xmlns:a16="http://schemas.microsoft.com/office/drawing/2014/main" id="{31D8E31E-35EA-4E65-AFF5-AA065C7386B0}"/>
              </a:ext>
            </a:extLst>
          </p:cNvPr>
          <p:cNvSpPr>
            <a:spLocks noGrp="1"/>
          </p:cNvSpPr>
          <p:nvPr>
            <p:ph type="subTitle" idx="1"/>
          </p:nvPr>
        </p:nvSpPr>
        <p:spPr>
          <a:xfrm>
            <a:off x="6243484" y="4866968"/>
            <a:ext cx="4424516" cy="390832"/>
          </a:xfrm>
        </p:spPr>
        <p:txBody>
          <a:bodyP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6585CF">
                    <a:lumMod val="50000"/>
                  </a:srgbClr>
                </a:solidFill>
                <a:effectLst/>
                <a:uLnTx/>
                <a:uFillTx/>
                <a:latin typeface="Franklin Gothic Book"/>
                <a:ea typeface="+mn-ea"/>
                <a:cs typeface="+mn-cs"/>
              </a:rPr>
              <a:t>Выполнила:  учитель-логопед</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6585CF">
                    <a:lumMod val="50000"/>
                  </a:srgbClr>
                </a:solidFill>
                <a:effectLst/>
                <a:uLnTx/>
                <a:uFillTx/>
                <a:latin typeface="Franklin Gothic Book"/>
                <a:ea typeface="+mn-ea"/>
                <a:cs typeface="+mn-cs"/>
              </a:rPr>
              <a:t>МБДОУ «ЦРР-детский сад  №169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err="1">
                <a:ln>
                  <a:noFill/>
                </a:ln>
                <a:solidFill>
                  <a:srgbClr val="6585CF">
                    <a:lumMod val="50000"/>
                  </a:srgbClr>
                </a:solidFill>
                <a:effectLst/>
                <a:uLnTx/>
                <a:uFillTx/>
                <a:latin typeface="Franklin Gothic Book"/>
                <a:ea typeface="+mn-ea"/>
                <a:cs typeface="+mn-cs"/>
              </a:rPr>
              <a:t>Повалюхина</a:t>
            </a:r>
            <a:r>
              <a:rPr kumimoji="0" lang="ru-RU" sz="2000" b="1" i="0" u="none" strike="noStrike" kern="1200" cap="none" spc="0" normalizeH="0" baseline="0" noProof="0" dirty="0">
                <a:ln>
                  <a:noFill/>
                </a:ln>
                <a:solidFill>
                  <a:srgbClr val="6585CF">
                    <a:lumMod val="50000"/>
                  </a:srgbClr>
                </a:solidFill>
                <a:effectLst/>
                <a:uLnTx/>
                <a:uFillTx/>
                <a:latin typeface="Franklin Gothic Book"/>
                <a:ea typeface="+mn-ea"/>
                <a:cs typeface="+mn-cs"/>
              </a:rPr>
              <a:t> Т.А</a:t>
            </a:r>
            <a:endParaRPr lang="ru-RU" sz="2000" dirty="0"/>
          </a:p>
        </p:txBody>
      </p:sp>
      <p:pic>
        <p:nvPicPr>
          <p:cNvPr id="1026" name="Picture 2">
            <a:extLst>
              <a:ext uri="{FF2B5EF4-FFF2-40B4-BE49-F238E27FC236}">
                <a16:creationId xmlns:a16="http://schemas.microsoft.com/office/drawing/2014/main" id="{BC739B6A-89ED-4B19-A25C-3A5F34EB571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676400" y="4310399"/>
            <a:ext cx="3280611" cy="2166893"/>
          </a:xfrm>
          <a:prstGeom prst="rect">
            <a:avLst/>
          </a:prstGeom>
          <a:noFill/>
        </p:spPr>
      </p:pic>
      <p:sp>
        <p:nvSpPr>
          <p:cNvPr id="4" name="AutoShape 2">
            <a:extLst>
              <a:ext uri="{FF2B5EF4-FFF2-40B4-BE49-F238E27FC236}">
                <a16:creationId xmlns:a16="http://schemas.microsoft.com/office/drawing/2014/main" id="{18973799-C682-41DF-A26D-F4391649224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a:extLst>
              <a:ext uri="{FF2B5EF4-FFF2-40B4-BE49-F238E27FC236}">
                <a16:creationId xmlns:a16="http://schemas.microsoft.com/office/drawing/2014/main" id="{EACEB73B-1917-4956-B57F-0F74CD0650EE}"/>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Picture 2">
            <a:extLst>
              <a:ext uri="{FF2B5EF4-FFF2-40B4-BE49-F238E27FC236}">
                <a16:creationId xmlns:a16="http://schemas.microsoft.com/office/drawing/2014/main" id="{0B05C707-FE0D-4C2F-9C23-7D0CA31B447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0" y="3303372"/>
            <a:ext cx="6275340" cy="4180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303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C9F358-3D37-42D8-A0DA-AC0B10A4369B}"/>
              </a:ext>
            </a:extLst>
          </p:cNvPr>
          <p:cNvSpPr txBox="1"/>
          <p:nvPr/>
        </p:nvSpPr>
        <p:spPr>
          <a:xfrm>
            <a:off x="511441" y="1748470"/>
            <a:ext cx="6458674" cy="286232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Мы топаем ногами.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Топ, топ, топ(ходьба на месте)</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Мы хлопаем руками.</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Хлоп, хлоп, хлоп (хлопки в ладоши)</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Качаем головой (наклоны головы влево, вправо).</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Мы руки поднимаем (руки вверх).</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Мы руки опускаем (руки вниз).</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Мы руки разведем (руки в стороны)</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И побежим кругом (бег на месте).  </a:t>
            </a:r>
            <a:endParaRPr lang="ru-RU" dirty="0"/>
          </a:p>
        </p:txBody>
      </p:sp>
      <p:pic>
        <p:nvPicPr>
          <p:cNvPr id="5" name="Picture 17" descr="a366">
            <a:extLst>
              <a:ext uri="{FF2B5EF4-FFF2-40B4-BE49-F238E27FC236}">
                <a16:creationId xmlns:a16="http://schemas.microsoft.com/office/drawing/2014/main" id="{BCB665F6-0377-460F-A9D1-414B5F03A63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80359" y="626938"/>
            <a:ext cx="3483738" cy="416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f44">
            <a:extLst>
              <a:ext uri="{FF2B5EF4-FFF2-40B4-BE49-F238E27FC236}">
                <a16:creationId xmlns:a16="http://schemas.microsoft.com/office/drawing/2014/main" id="{87BE300D-DCE1-41AA-9F10-A6F43438EEB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99914" y="4462673"/>
            <a:ext cx="1071562"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f44">
            <a:extLst>
              <a:ext uri="{FF2B5EF4-FFF2-40B4-BE49-F238E27FC236}">
                <a16:creationId xmlns:a16="http://schemas.microsoft.com/office/drawing/2014/main" id="{5BBAA783-FC72-4932-832A-601FD2828D9D}"/>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892535" y="3869975"/>
            <a:ext cx="1071562"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descr="f44">
            <a:extLst>
              <a:ext uri="{FF2B5EF4-FFF2-40B4-BE49-F238E27FC236}">
                <a16:creationId xmlns:a16="http://schemas.microsoft.com/office/drawing/2014/main" id="{B1E1F10D-31D6-428A-9E7F-8CB603C4D34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46002" y="4032133"/>
            <a:ext cx="1071562"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8294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CE1ED1-1130-4946-B94F-7DE933B6F823}"/>
              </a:ext>
            </a:extLst>
          </p:cNvPr>
          <p:cNvSpPr>
            <a:spLocks noGrp="1"/>
          </p:cNvSpPr>
          <p:nvPr>
            <p:ph type="title"/>
          </p:nvPr>
        </p:nvSpPr>
        <p:spPr>
          <a:xfrm>
            <a:off x="939187" y="119591"/>
            <a:ext cx="10434579" cy="915035"/>
          </a:xfrm>
        </p:spPr>
        <p:txBody>
          <a:bodyPr/>
          <a:lstStyle/>
          <a:p>
            <a:pPr algn="ctr"/>
            <a:r>
              <a:rPr kumimoji="0" lang="ru-RU" altLang="ru-RU" sz="44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Пальчиковая гимнастика</a:t>
            </a:r>
            <a:endParaRPr lang="ru-RU" dirty="0"/>
          </a:p>
        </p:txBody>
      </p:sp>
      <p:sp>
        <p:nvSpPr>
          <p:cNvPr id="4" name="TextBox 3">
            <a:extLst>
              <a:ext uri="{FF2B5EF4-FFF2-40B4-BE49-F238E27FC236}">
                <a16:creationId xmlns:a16="http://schemas.microsoft.com/office/drawing/2014/main" id="{D8AE6B88-9397-4F00-A0FE-40D3156F4ADF}"/>
              </a:ext>
            </a:extLst>
          </p:cNvPr>
          <p:cNvSpPr txBox="1"/>
          <p:nvPr/>
        </p:nvSpPr>
        <p:spPr>
          <a:xfrm>
            <a:off x="465409" y="839893"/>
            <a:ext cx="10434578" cy="2062103"/>
          </a:xfrm>
          <a:prstGeom prst="rect">
            <a:avLst/>
          </a:prstGeom>
          <a:noFill/>
        </p:spPr>
        <p:txBody>
          <a:bodyPr wrap="square">
            <a:spAutoFit/>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Пальчиковые игры дают возможность логопеду играть с детьми, радовать их и, вместе с тем развивать речь и мелкую моторику,  помогают подготовить руки детей к письму.</a:t>
            </a:r>
          </a:p>
        </p:txBody>
      </p:sp>
      <p:pic>
        <p:nvPicPr>
          <p:cNvPr id="1026" name="Picture 2" descr="Презентация для детей &amp;quot;Буква - Э&amp;quot;. И с большущим языком! ">
            <a:extLst>
              <a:ext uri="{FF2B5EF4-FFF2-40B4-BE49-F238E27FC236}">
                <a16:creationId xmlns:a16="http://schemas.microsoft.com/office/drawing/2014/main" id="{74972D82-44C6-4837-8F27-67DCE74494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0837" y="2753459"/>
            <a:ext cx="6431280" cy="346455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18EF6BF-73D5-4FFB-8542-52A7E207FE66}"/>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668450" y="5037032"/>
            <a:ext cx="1905000" cy="9810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aby06">
            <a:extLst>
              <a:ext uri="{FF2B5EF4-FFF2-40B4-BE49-F238E27FC236}">
                <a16:creationId xmlns:a16="http://schemas.microsoft.com/office/drawing/2014/main" id="{03892858-7447-40C5-A135-30DD2CD0500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2200" y="4935317"/>
            <a:ext cx="14478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688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AD8763-FF2C-461E-A641-62CCFFE35B12}"/>
              </a:ext>
            </a:extLst>
          </p:cNvPr>
          <p:cNvSpPr>
            <a:spLocks noGrp="1"/>
          </p:cNvSpPr>
          <p:nvPr>
            <p:ph type="title"/>
          </p:nvPr>
        </p:nvSpPr>
        <p:spPr>
          <a:xfrm>
            <a:off x="838200" y="365125"/>
            <a:ext cx="10088301" cy="757619"/>
          </a:xfrm>
        </p:spPr>
        <p:txBody>
          <a:bodyPr/>
          <a:lstStyle/>
          <a:p>
            <a:pPr algn="ctr"/>
            <a:r>
              <a:rPr kumimoji="0" lang="ru-RU" altLang="ru-RU" sz="44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Гимнастика для глаз</a:t>
            </a:r>
            <a:endParaRPr lang="ru-RU" dirty="0"/>
          </a:p>
        </p:txBody>
      </p:sp>
      <p:sp>
        <p:nvSpPr>
          <p:cNvPr id="4" name="TextBox 3">
            <a:extLst>
              <a:ext uri="{FF2B5EF4-FFF2-40B4-BE49-F238E27FC236}">
                <a16:creationId xmlns:a16="http://schemas.microsoft.com/office/drawing/2014/main" id="{C3823CA0-6C3A-40E3-981F-1B21783E9082}"/>
              </a:ext>
            </a:extLst>
          </p:cNvPr>
          <p:cNvSpPr txBox="1"/>
          <p:nvPr/>
        </p:nvSpPr>
        <p:spPr>
          <a:xfrm>
            <a:off x="150471" y="3750197"/>
            <a:ext cx="11331613" cy="2554545"/>
          </a:xfrm>
          <a:prstGeom prst="rect">
            <a:avLst/>
          </a:prstGeom>
          <a:noFill/>
        </p:spPr>
        <p:txBody>
          <a:bodyPr wrap="square">
            <a:spAutoFit/>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Нагрузка на глаза у современного ребенка огромная, а  отдыхают они только во время сна, поэтому необходимо расширять зрительно-пространственную активность в режиме логопедического занятия и использовать гимнастику для глаз.</a:t>
            </a:r>
          </a:p>
        </p:txBody>
      </p:sp>
      <p:sp>
        <p:nvSpPr>
          <p:cNvPr id="6" name="TextBox 5">
            <a:extLst>
              <a:ext uri="{FF2B5EF4-FFF2-40B4-BE49-F238E27FC236}">
                <a16:creationId xmlns:a16="http://schemas.microsoft.com/office/drawing/2014/main" id="{012C7F73-6315-4C07-8F5B-BD570D3977E6}"/>
              </a:ext>
            </a:extLst>
          </p:cNvPr>
          <p:cNvSpPr txBox="1"/>
          <p:nvPr/>
        </p:nvSpPr>
        <p:spPr>
          <a:xfrm rot="10800000" flipV="1">
            <a:off x="532434" y="1312606"/>
            <a:ext cx="11100119" cy="2554545"/>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Особое значение имеет контроль за состоянием зрительной функции ребенка. Глаз как зрительный орган заканчивает свое структурно-функциональное формирование лишь к 11-12 годам. В возрасте 5- 7 лет, орган зрения ребенка находится в стадии интенсивного развития.</a:t>
            </a:r>
          </a:p>
        </p:txBody>
      </p:sp>
    </p:spTree>
    <p:extLst>
      <p:ext uri="{BB962C8B-B14F-4D97-AF65-F5344CB8AC3E}">
        <p14:creationId xmlns:p14="http://schemas.microsoft.com/office/powerpoint/2010/main" val="1427175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Picture 2" descr="ladybug1">
            <a:extLst>
              <a:ext uri="{FF2B5EF4-FFF2-40B4-BE49-F238E27FC236}">
                <a16:creationId xmlns:a16="http://schemas.microsoft.com/office/drawing/2014/main" id="{D2779396-757D-430D-9E20-84921037E8AA}"/>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381000" y="5334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ladybug1">
            <a:extLst>
              <a:ext uri="{FF2B5EF4-FFF2-40B4-BE49-F238E27FC236}">
                <a16:creationId xmlns:a16="http://schemas.microsoft.com/office/drawing/2014/main" id="{2553590A-697E-4BB5-A329-C52A9002A1F1}"/>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3079831" y="47244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ladybug1">
            <a:extLst>
              <a:ext uri="{FF2B5EF4-FFF2-40B4-BE49-F238E27FC236}">
                <a16:creationId xmlns:a16="http://schemas.microsoft.com/office/drawing/2014/main" id="{020D4357-CF62-4FF8-AF12-1837DEAEAB27}"/>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8437946" y="114782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ladybug1">
            <a:extLst>
              <a:ext uri="{FF2B5EF4-FFF2-40B4-BE49-F238E27FC236}">
                <a16:creationId xmlns:a16="http://schemas.microsoft.com/office/drawing/2014/main" id="{D37DA8C2-CAD8-43CB-9A22-0832517D9679}"/>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4546922" y="762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ladybug1">
            <a:extLst>
              <a:ext uri="{FF2B5EF4-FFF2-40B4-BE49-F238E27FC236}">
                <a16:creationId xmlns:a16="http://schemas.microsoft.com/office/drawing/2014/main" id="{F1075261-1702-4738-9A04-916AE2F268C6}"/>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5203785" y="28194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ladybug1">
            <a:extLst>
              <a:ext uri="{FF2B5EF4-FFF2-40B4-BE49-F238E27FC236}">
                <a16:creationId xmlns:a16="http://schemas.microsoft.com/office/drawing/2014/main" id="{BA2EA888-C173-4E54-811E-9ABAF1791960}"/>
              </a:ext>
            </a:extLst>
          </p:cNvPr>
          <p:cNvPicPr>
            <a:picLocks noChangeAspect="1" noChangeArrowheads="1"/>
          </p:cNvPicPr>
          <p:nvPr/>
        </p:nvPicPr>
        <p:blipFill>
          <a:blip r:embed="rId2">
            <a:clrChange>
              <a:clrFrom>
                <a:srgbClr val="28F806"/>
              </a:clrFrom>
              <a:clrTo>
                <a:srgbClr val="28F806">
                  <a:alpha val="0"/>
                </a:srgbClr>
              </a:clrTo>
            </a:clrChange>
            <a:extLst>
              <a:ext uri="{28A0092B-C50C-407E-A947-70E740481C1C}">
                <a14:useLocalDpi xmlns:a14="http://schemas.microsoft.com/office/drawing/2010/main" val="0"/>
              </a:ext>
            </a:extLst>
          </a:blip>
          <a:srcRect r="53" b="-29"/>
          <a:stretch>
            <a:fillRect/>
          </a:stretch>
        </p:blipFill>
        <p:spPr bwMode="auto">
          <a:xfrm>
            <a:off x="8840165" y="458164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8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3.33333E-6 3.33333E-6 L -0.00833 -0.71111 " pathEditMode="relative" rAng="0" ptsTypes="AA">
                                      <p:cBhvr>
                                        <p:cTn id="6" dur="2000" fill="hold"/>
                                        <p:tgtEl>
                                          <p:spTgt spid="3"/>
                                        </p:tgtEl>
                                        <p:attrNameLst>
                                          <p:attrName>ppt_x</p:attrName>
                                          <p:attrName>ppt_y</p:attrName>
                                        </p:attrNameLst>
                                      </p:cBhvr>
                                      <p:rCtr x="-4" y="-356"/>
                                    </p:animMotion>
                                  </p:childTnLst>
                                </p:cTn>
                              </p:par>
                            </p:childTnLst>
                          </p:cTn>
                        </p:par>
                        <p:par>
                          <p:cTn id="7" fill="hold">
                            <p:stCondLst>
                              <p:cond delay="2000"/>
                            </p:stCondLst>
                            <p:childTnLst>
                              <p:par>
                                <p:cTn id="8" presetID="63" presetClass="path" presetSubtype="0" accel="50000" decel="50000" fill="hold" nodeType="afterEffect">
                                  <p:stCondLst>
                                    <p:cond delay="0"/>
                                  </p:stCondLst>
                                  <p:childTnLst>
                                    <p:animMotion origin="layout" path="M -0.00833 -0.71111 L 0.78334 -0.72223 " pathEditMode="relative" rAng="0" ptsTypes="AA">
                                      <p:cBhvr>
                                        <p:cTn id="9" dur="2000" fill="hold"/>
                                        <p:tgtEl>
                                          <p:spTgt spid="3"/>
                                        </p:tgtEl>
                                        <p:attrNameLst>
                                          <p:attrName>ppt_x</p:attrName>
                                          <p:attrName>ppt_y</p:attrName>
                                        </p:attrNameLst>
                                      </p:cBhvr>
                                      <p:rCtr x="396" y="-6"/>
                                    </p:animMotion>
                                  </p:childTnLst>
                                </p:cTn>
                              </p:par>
                            </p:childTnLst>
                          </p:cTn>
                        </p:par>
                        <p:par>
                          <p:cTn id="10" fill="hold">
                            <p:stCondLst>
                              <p:cond delay="4000"/>
                            </p:stCondLst>
                            <p:childTnLst>
                              <p:par>
                                <p:cTn id="11" presetID="35" presetClass="path" presetSubtype="0" accel="50000" decel="50000" fill="hold" nodeType="afterEffect">
                                  <p:stCondLst>
                                    <p:cond delay="0"/>
                                  </p:stCondLst>
                                  <p:childTnLst>
                                    <p:animMotion origin="layout" path="M 0.78334 0.01111 L -3.33333E-6 0.01111 " pathEditMode="relative" rAng="0" ptsTypes="AA">
                                      <p:cBhvr>
                                        <p:cTn id="12" dur="2000" fill="hold"/>
                                        <p:tgtEl>
                                          <p:spTgt spid="3"/>
                                        </p:tgtEl>
                                        <p:attrNameLst>
                                          <p:attrName>ppt_x</p:attrName>
                                          <p:attrName>ppt_y</p:attrName>
                                        </p:attrNameLst>
                                      </p:cBhvr>
                                      <p:rCtr x="-392" y="0"/>
                                    </p:animMotion>
                                  </p:childTnLst>
                                </p:cTn>
                              </p:par>
                            </p:childTnLst>
                          </p:cTn>
                        </p:par>
                        <p:par>
                          <p:cTn id="13" fill="hold">
                            <p:stCondLst>
                              <p:cond delay="6000"/>
                            </p:stCondLst>
                            <p:childTnLst>
                              <p:par>
                                <p:cTn id="14" presetID="56" presetClass="path" presetSubtype="0" accel="50000" decel="50000" fill="hold" nodeType="afterEffect">
                                  <p:stCondLst>
                                    <p:cond delay="0"/>
                                  </p:stCondLst>
                                  <p:childTnLst>
                                    <p:animMotion origin="layout" path="M -3.33333E-6 0.01111 L 0.775 -0.7 " pathEditMode="relative" rAng="0" ptsTypes="AA">
                                      <p:cBhvr>
                                        <p:cTn id="15" dur="2000" fill="hold"/>
                                        <p:tgtEl>
                                          <p:spTgt spid="3"/>
                                        </p:tgtEl>
                                        <p:attrNameLst>
                                          <p:attrName>ppt_x</p:attrName>
                                          <p:attrName>ppt_y</p:attrName>
                                        </p:attrNameLst>
                                      </p:cBhvr>
                                      <p:rCtr x="387" y="-356"/>
                                    </p:animMotion>
                                  </p:childTnLst>
                                </p:cTn>
                              </p:par>
                            </p:childTnLst>
                          </p:cTn>
                        </p:par>
                        <p:par>
                          <p:cTn id="16" fill="hold">
                            <p:stCondLst>
                              <p:cond delay="8000"/>
                            </p:stCondLst>
                            <p:childTnLst>
                              <p:par>
                                <p:cTn id="17" presetID="35" presetClass="path" presetSubtype="0" accel="50000" decel="50000" fill="hold" nodeType="afterEffect">
                                  <p:stCondLst>
                                    <p:cond delay="0"/>
                                  </p:stCondLst>
                                  <p:childTnLst>
                                    <p:animMotion origin="layout" path="M 0.78334 -0.72223 L -0.01666 -0.72223 " pathEditMode="relative" rAng="0" ptsTypes="AA">
                                      <p:cBhvr>
                                        <p:cTn id="18" dur="2000" fill="hold"/>
                                        <p:tgtEl>
                                          <p:spTgt spid="3"/>
                                        </p:tgtEl>
                                        <p:attrNameLst>
                                          <p:attrName>ppt_x</p:attrName>
                                          <p:attrName>ppt_y</p:attrName>
                                        </p:attrNameLst>
                                      </p:cBhvr>
                                      <p:rCtr x="-400" y="0"/>
                                    </p:animMotion>
                                  </p:childTnLst>
                                </p:cTn>
                              </p:par>
                            </p:childTnLst>
                          </p:cTn>
                        </p:par>
                        <p:par>
                          <p:cTn id="19" fill="hold">
                            <p:stCondLst>
                              <p:cond delay="10000"/>
                            </p:stCondLst>
                            <p:childTnLst>
                              <p:par>
                                <p:cTn id="20" presetID="49" presetClass="path" presetSubtype="0" accel="50000" decel="50000" fill="hold" nodeType="afterEffect">
                                  <p:stCondLst>
                                    <p:cond delay="0"/>
                                  </p:stCondLst>
                                  <p:childTnLst>
                                    <p:animMotion origin="layout" path="M -0.00833 -0.71111 L 0.78334 0.01111 " pathEditMode="relative" rAng="0" ptsTypes="AA">
                                      <p:cBhvr>
                                        <p:cTn id="21" dur="2000" fill="hold"/>
                                        <p:tgtEl>
                                          <p:spTgt spid="3"/>
                                        </p:tgtEl>
                                        <p:attrNameLst>
                                          <p:attrName>ppt_x</p:attrName>
                                          <p:attrName>ppt_y</p:attrName>
                                        </p:attrNameLst>
                                      </p:cBhvr>
                                      <p:rCtr x="396" y="361"/>
                                    </p:animMotion>
                                  </p:childTnLst>
                                </p:cTn>
                              </p:par>
                            </p:childTnLst>
                          </p:cTn>
                        </p:par>
                        <p:par>
                          <p:cTn id="22" fill="hold">
                            <p:stCondLst>
                              <p:cond delay="12000"/>
                            </p:stCondLst>
                            <p:childTnLst>
                              <p:par>
                                <p:cTn id="23" presetID="0" presetClass="path" presetSubtype="0" accel="50000" decel="50000" fill="hold" nodeType="afterEffect">
                                  <p:stCondLst>
                                    <p:cond delay="0"/>
                                  </p:stCondLst>
                                  <p:childTnLst>
                                    <p:animMotion origin="layout" path="M 0.78282 0.01088 C 0.76285 0.00717 0.67657 0.05764 0.66302 -0.01111 C 0.64948 -0.07986 0.77535 -0.38866 0.70122 -0.40162 C 0.62709 -0.41459 0.25452 -0.04422 0.21789 -0.08889 C 0.18125 -0.13357 0.46754 -0.58148 0.48091 -0.66991 C 0.4941 -0.75834 0.35434 -0.65718 0.29757 -0.61898 C 0.2408 -0.58079 0.17483 -0.44283 0.14045 -0.44121 C 0.10608 -0.43959 0.10191 -0.57385 0.09167 -0.6088 " pathEditMode="relative" rAng="0" ptsTypes="aaaaaaaa">
                                      <p:cBhvr>
                                        <p:cTn id="24" dur="5000" fill="hold"/>
                                        <p:tgtEl>
                                          <p:spTgt spid="3"/>
                                        </p:tgtEl>
                                        <p:attrNameLst>
                                          <p:attrName>ppt_x</p:attrName>
                                          <p:attrName>ppt_y</p:attrName>
                                        </p:attrNameLst>
                                      </p:cBhvr>
                                      <p:rCtr x="-346" y="-361"/>
                                    </p:animMotion>
                                  </p:childTnLst>
                                </p:cTn>
                              </p:par>
                            </p:childTnLst>
                          </p:cTn>
                        </p:par>
                        <p:par>
                          <p:cTn id="25" fill="hold">
                            <p:stCondLst>
                              <p:cond delay="17000"/>
                            </p:stCondLst>
                            <p:childTnLst>
                              <p:par>
                                <p:cTn id="26" presetID="0" presetClass="path" presetSubtype="0" accel="50000" decel="50000" fill="hold" nodeType="afterEffect">
                                  <p:stCondLst>
                                    <p:cond delay="0"/>
                                  </p:stCondLst>
                                  <p:childTnLst>
                                    <p:animMotion origin="layout" path="M 0.09167 -0.6088 C 0.05 -0.5706 0.0342 -0.56667 0.02153 -0.50718 C 0.00868 -0.44745 -0.00017 -0.32847 0.01528 -0.25116 C 0.0309 -0.17384 0.05451 -0.09259 0.11493 -0.04282 C 0.17535 0.00694 0.28924 0.0375 0.3783 0.04745 C 0.46719 0.05764 0.57413 0.06435 0.64879 0.01806 C 0.72344 -0.02801 0.79479 -0.13426 0.82604 -0.22986 C 0.85729 -0.32523 0.86076 -0.47384 0.83594 -0.5544 C 0.81111 -0.63518 0.74306 -0.68056 0.67708 -0.71389 C 0.61129 -0.74699 0.50851 -0.75093 0.4408 -0.75486 C 0.37326 -0.75856 0.32917 -0.76134 0.27118 -0.73681 C 0.21319 -0.71227 0.13316 -0.64699 0.09167 -0.6088 Z " pathEditMode="relative" rAng="0" ptsTypes="aaaaaaaaaaaa">
                                      <p:cBhvr>
                                        <p:cTn id="27" dur="3000" spd="-100000" fill="hold"/>
                                        <p:tgtEl>
                                          <p:spTgt spid="3"/>
                                        </p:tgtEl>
                                        <p:attrNameLst>
                                          <p:attrName>ppt_x</p:attrName>
                                          <p:attrName>ppt_y</p:attrName>
                                        </p:attrNameLst>
                                      </p:cBhvr>
                                      <p:rCtr x="339" y="260"/>
                                    </p:animMotion>
                                  </p:childTnLst>
                                </p:cTn>
                              </p:par>
                            </p:childTnLst>
                          </p:cTn>
                        </p:par>
                        <p:par>
                          <p:cTn id="28" fill="hold">
                            <p:stCondLst>
                              <p:cond delay="20000"/>
                            </p:stCondLst>
                            <p:childTnLst>
                              <p:par>
                                <p:cTn id="29" presetID="2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0500"/>
                            </p:stCondLst>
                            <p:childTnLst>
                              <p:par>
                                <p:cTn id="34" presetID="35" presetClass="emph" presetSubtype="0" repeatCount="3000" fill="hold" nodeType="afterEffect">
                                  <p:stCondLst>
                                    <p:cond delay="0"/>
                                  </p:stCondLst>
                                  <p:childTnLst>
                                    <p:anim calcmode="discrete" valueType="str">
                                      <p:cBhvr>
                                        <p:cTn id="35" dur="500" fill="hold"/>
                                        <p:tgtEl>
                                          <p:spTgt spid="4"/>
                                        </p:tgtEl>
                                        <p:attrNameLst>
                                          <p:attrName>style.visibility</p:attrName>
                                        </p:attrNameLst>
                                      </p:cBhvr>
                                      <p:tavLst>
                                        <p:tav tm="0">
                                          <p:val>
                                            <p:strVal val="hidden"/>
                                          </p:val>
                                        </p:tav>
                                        <p:tav tm="50000">
                                          <p:val>
                                            <p:strVal val="visible"/>
                                          </p:val>
                                        </p:tav>
                                      </p:tavLst>
                                    </p:anim>
                                  </p:childTnLst>
                                </p:cTn>
                              </p:par>
                            </p:childTnLst>
                          </p:cTn>
                        </p:par>
                        <p:par>
                          <p:cTn id="36" fill="hold">
                            <p:stCondLst>
                              <p:cond delay="22000"/>
                            </p:stCondLst>
                            <p:childTnLst>
                              <p:par>
                                <p:cTn id="37" presetID="23"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childTnLst>
                                </p:cTn>
                              </p:par>
                            </p:childTnLst>
                          </p:cTn>
                        </p:par>
                        <p:par>
                          <p:cTn id="41" fill="hold">
                            <p:stCondLst>
                              <p:cond delay="22500"/>
                            </p:stCondLst>
                            <p:childTnLst>
                              <p:par>
                                <p:cTn id="42" presetID="35" presetClass="emph" presetSubtype="0" repeatCount="3000" fill="hold" nodeType="afterEffect">
                                  <p:stCondLst>
                                    <p:cond delay="0"/>
                                  </p:stCondLst>
                                  <p:childTnLst>
                                    <p:anim calcmode="discrete" valueType="str">
                                      <p:cBhvr>
                                        <p:cTn id="43" dur="500" fill="hold"/>
                                        <p:tgtEl>
                                          <p:spTgt spid="6"/>
                                        </p:tgtEl>
                                        <p:attrNameLst>
                                          <p:attrName>style.visibility</p:attrName>
                                        </p:attrNameLst>
                                      </p:cBhvr>
                                      <p:tavLst>
                                        <p:tav tm="0">
                                          <p:val>
                                            <p:strVal val="hidden"/>
                                          </p:val>
                                        </p:tav>
                                        <p:tav tm="50000">
                                          <p:val>
                                            <p:strVal val="visible"/>
                                          </p:val>
                                        </p:tav>
                                      </p:tavLst>
                                    </p:anim>
                                  </p:childTnLst>
                                </p:cTn>
                              </p:par>
                            </p:childTnLst>
                          </p:cTn>
                        </p:par>
                        <p:par>
                          <p:cTn id="44" fill="hold">
                            <p:stCondLst>
                              <p:cond delay="24000"/>
                            </p:stCondLst>
                            <p:childTnLst>
                              <p:par>
                                <p:cTn id="45" presetID="2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childTnLst>
                                </p:cTn>
                              </p:par>
                            </p:childTnLst>
                          </p:cTn>
                        </p:par>
                        <p:par>
                          <p:cTn id="49" fill="hold">
                            <p:stCondLst>
                              <p:cond delay="24500"/>
                            </p:stCondLst>
                            <p:childTnLst>
                              <p:par>
                                <p:cTn id="50" presetID="35" presetClass="emph" presetSubtype="0" repeatCount="3000" fill="hold" nodeType="afterEffect">
                                  <p:stCondLst>
                                    <p:cond delay="0"/>
                                  </p:stCondLst>
                                  <p:childTnLst>
                                    <p:anim calcmode="discrete" valueType="str">
                                      <p:cBhvr>
                                        <p:cTn id="51" dur="500" fill="hold"/>
                                        <p:tgtEl>
                                          <p:spTgt spid="7"/>
                                        </p:tgtEl>
                                        <p:attrNameLst>
                                          <p:attrName>style.visibility</p:attrName>
                                        </p:attrNameLst>
                                      </p:cBhvr>
                                      <p:tavLst>
                                        <p:tav tm="0">
                                          <p:val>
                                            <p:strVal val="hidden"/>
                                          </p:val>
                                        </p:tav>
                                        <p:tav tm="50000">
                                          <p:val>
                                            <p:strVal val="visible"/>
                                          </p:val>
                                        </p:tav>
                                      </p:tavLst>
                                    </p:anim>
                                  </p:childTnLst>
                                </p:cTn>
                              </p:par>
                            </p:childTnLst>
                          </p:cTn>
                        </p:par>
                        <p:par>
                          <p:cTn id="52" fill="hold">
                            <p:stCondLst>
                              <p:cond delay="26000"/>
                            </p:stCondLst>
                            <p:childTnLst>
                              <p:par>
                                <p:cTn id="53" presetID="23" presetClass="entr" presetSubtype="16"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childTnLst>
                                </p:cTn>
                              </p:par>
                            </p:childTnLst>
                          </p:cTn>
                        </p:par>
                        <p:par>
                          <p:cTn id="57" fill="hold">
                            <p:stCondLst>
                              <p:cond delay="26500"/>
                            </p:stCondLst>
                            <p:childTnLst>
                              <p:par>
                                <p:cTn id="58" presetID="35" presetClass="emph" presetSubtype="0" repeatCount="3000" fill="hold" nodeType="afterEffect">
                                  <p:stCondLst>
                                    <p:cond delay="0"/>
                                  </p:stCondLst>
                                  <p:childTnLst>
                                    <p:anim calcmode="discrete" valueType="str">
                                      <p:cBhvr>
                                        <p:cTn id="59" dur="500" fill="hold"/>
                                        <p:tgtEl>
                                          <p:spTgt spid="9"/>
                                        </p:tgtEl>
                                        <p:attrNameLst>
                                          <p:attrName>style.visibility</p:attrName>
                                        </p:attrNameLst>
                                      </p:cBhvr>
                                      <p:tavLst>
                                        <p:tav tm="0">
                                          <p:val>
                                            <p:strVal val="hidden"/>
                                          </p:val>
                                        </p:tav>
                                        <p:tav tm="50000">
                                          <p:val>
                                            <p:strVal val="visible"/>
                                          </p:val>
                                        </p:tav>
                                      </p:tavLst>
                                    </p:anim>
                                  </p:childTnLst>
                                </p:cTn>
                              </p:par>
                            </p:childTnLst>
                          </p:cTn>
                        </p:par>
                        <p:par>
                          <p:cTn id="60" fill="hold">
                            <p:stCondLst>
                              <p:cond delay="28000"/>
                            </p:stCondLst>
                            <p:childTnLst>
                              <p:par>
                                <p:cTn id="61" presetID="23" presetClass="entr" presetSubtype="1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childTnLst>
                                </p:cTn>
                              </p:par>
                            </p:childTnLst>
                          </p:cTn>
                        </p:par>
                        <p:par>
                          <p:cTn id="65" fill="hold">
                            <p:stCondLst>
                              <p:cond delay="28500"/>
                            </p:stCondLst>
                            <p:childTnLst>
                              <p:par>
                                <p:cTn id="66" presetID="35" presetClass="emph" presetSubtype="0" repeatCount="3000" fill="hold" nodeType="afterEffect">
                                  <p:stCondLst>
                                    <p:cond delay="0"/>
                                  </p:stCondLst>
                                  <p:childTnLst>
                                    <p:anim calcmode="discrete" valueType="str">
                                      <p:cBhvr>
                                        <p:cTn id="67" dur="5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4F8D47-B751-472F-BF6C-F89B5741EFF3}"/>
              </a:ext>
            </a:extLst>
          </p:cNvPr>
          <p:cNvSpPr>
            <a:spLocks noGrp="1"/>
          </p:cNvSpPr>
          <p:nvPr>
            <p:ph type="title"/>
          </p:nvPr>
        </p:nvSpPr>
        <p:spPr/>
        <p:txBody>
          <a:bodyPr/>
          <a:lstStyle/>
          <a:p>
            <a:pPr algn="ctr"/>
            <a:r>
              <a:rPr kumimoji="0" lang="ru-RU" altLang="ru-RU" sz="3600" b="1" i="1" u="none" strike="noStrike" kern="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Преобладающий вид деятельности на занятии – слушание и говорение</a:t>
            </a:r>
            <a:endParaRPr lang="ru-RU" dirty="0"/>
          </a:p>
        </p:txBody>
      </p:sp>
      <p:pic>
        <p:nvPicPr>
          <p:cNvPr id="4" name="Рисунок 3">
            <a:extLst>
              <a:ext uri="{FF2B5EF4-FFF2-40B4-BE49-F238E27FC236}">
                <a16:creationId xmlns:a16="http://schemas.microsoft.com/office/drawing/2014/main" id="{DADBF5E2-ADDB-40F5-85CC-DE104734166D}"/>
              </a:ext>
            </a:extLst>
          </p:cNvPr>
          <p:cNvPicPr>
            <a:picLocks noChangeAspect="1"/>
          </p:cNvPicPr>
          <p:nvPr/>
        </p:nvPicPr>
        <p:blipFill>
          <a:blip r:embed="rId2"/>
          <a:stretch>
            <a:fillRect/>
          </a:stretch>
        </p:blipFill>
        <p:spPr>
          <a:xfrm>
            <a:off x="1569327" y="1831709"/>
            <a:ext cx="9053345" cy="3194581"/>
          </a:xfrm>
          <a:prstGeom prst="rect">
            <a:avLst/>
          </a:prstGeom>
        </p:spPr>
      </p:pic>
      <p:pic>
        <p:nvPicPr>
          <p:cNvPr id="5" name="Рисунок 4" descr="d6ac9711cc07.png">
            <a:extLst>
              <a:ext uri="{FF2B5EF4-FFF2-40B4-BE49-F238E27FC236}">
                <a16:creationId xmlns:a16="http://schemas.microsoft.com/office/drawing/2014/main" id="{13725D61-3378-4C68-9FE9-AE7D0DDCF3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20380" y="3428999"/>
            <a:ext cx="2280770" cy="2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62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02EBC1-2918-4BFE-8684-54DC4DF76E07}"/>
              </a:ext>
            </a:extLst>
          </p:cNvPr>
          <p:cNvSpPr>
            <a:spLocks noGrp="1"/>
          </p:cNvSpPr>
          <p:nvPr>
            <p:ph type="title"/>
          </p:nvPr>
        </p:nvSpPr>
        <p:spPr>
          <a:xfrm>
            <a:off x="716665" y="-304263"/>
            <a:ext cx="10360306" cy="1435260"/>
          </a:xfrm>
        </p:spPr>
        <p:txBody>
          <a:bodyPr/>
          <a:lstStyle/>
          <a:p>
            <a:pPr algn="ctr"/>
            <a:r>
              <a:rPr kumimoji="0" lang="ru-RU" altLang="ru-RU" sz="44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Массаж ушных раковин</a:t>
            </a:r>
            <a:endParaRPr lang="ru-RU" dirty="0"/>
          </a:p>
        </p:txBody>
      </p:sp>
      <p:sp>
        <p:nvSpPr>
          <p:cNvPr id="4" name="TextBox 3">
            <a:extLst>
              <a:ext uri="{FF2B5EF4-FFF2-40B4-BE49-F238E27FC236}">
                <a16:creationId xmlns:a16="http://schemas.microsoft.com/office/drawing/2014/main" id="{E5C28032-4CFB-4962-B49E-740D9DE185E3}"/>
              </a:ext>
            </a:extLst>
          </p:cNvPr>
          <p:cNvSpPr txBox="1"/>
          <p:nvPr/>
        </p:nvSpPr>
        <p:spPr>
          <a:xfrm>
            <a:off x="517001" y="606491"/>
            <a:ext cx="10590835" cy="2554545"/>
          </a:xfrm>
          <a:prstGeom prst="rect">
            <a:avLst/>
          </a:prstGeom>
          <a:noFill/>
        </p:spPr>
        <p:txBody>
          <a:bodyPr wrap="square">
            <a:spAutoFit/>
          </a:bodyPr>
          <a:lstStyle/>
          <a:p>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Более тысячи биологически активных точек известно в настоящее время на ухе, поэтому, массируя их, можно опосредованно воздействовать на весь организм. Нужно стараться так массировать ушные раковины, чтобы уши “горели”. </a:t>
            </a:r>
            <a:endParaRPr lang="ru-RU" dirty="0"/>
          </a:p>
        </p:txBody>
      </p:sp>
      <p:sp>
        <p:nvSpPr>
          <p:cNvPr id="6" name="TextBox 5">
            <a:extLst>
              <a:ext uri="{FF2B5EF4-FFF2-40B4-BE49-F238E27FC236}">
                <a16:creationId xmlns:a16="http://schemas.microsoft.com/office/drawing/2014/main" id="{9AFCC27D-0F53-4D65-AA33-3A67516572BE}"/>
              </a:ext>
            </a:extLst>
          </p:cNvPr>
          <p:cNvSpPr txBox="1"/>
          <p:nvPr/>
        </p:nvSpPr>
        <p:spPr>
          <a:xfrm>
            <a:off x="517001" y="2969442"/>
            <a:ext cx="11053824" cy="3536433"/>
          </a:xfrm>
          <a:prstGeom prst="rect">
            <a:avLst/>
          </a:prstGeom>
          <a:noFill/>
        </p:spPr>
        <p:txBody>
          <a:bodyPr wrap="square">
            <a:spAutoFit/>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Упражнение можно выполнять в</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такой последовательности:</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 потягивание за мочки сверху вниз;</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2) потягивание ушной раковины вверх;</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3) круговые движения ушной раковины по часовой стрелке и против.</a:t>
            </a:r>
          </a:p>
        </p:txBody>
      </p:sp>
    </p:spTree>
    <p:extLst>
      <p:ext uri="{BB962C8B-B14F-4D97-AF65-F5344CB8AC3E}">
        <p14:creationId xmlns:p14="http://schemas.microsoft.com/office/powerpoint/2010/main" val="2667190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341C36-8555-4AAE-AF63-CE858A8D8EAB}"/>
              </a:ext>
            </a:extLst>
          </p:cNvPr>
          <p:cNvSpPr>
            <a:spLocks noGrp="1"/>
          </p:cNvSpPr>
          <p:nvPr>
            <p:ph type="title"/>
          </p:nvPr>
        </p:nvSpPr>
        <p:spPr>
          <a:xfrm>
            <a:off x="381965" y="348193"/>
            <a:ext cx="10971835" cy="387229"/>
          </a:xfrm>
        </p:spPr>
        <p:txBody>
          <a:bodyPr>
            <a:normAutofit fontScale="90000"/>
          </a:bodyPr>
          <a:lstStyle/>
          <a:p>
            <a:pPr algn="ctr"/>
            <a:r>
              <a:rPr kumimoji="0" lang="ru-RU" altLang="ru-RU" sz="44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Пение звуков</a:t>
            </a:r>
            <a:endParaRPr lang="ru-RU" dirty="0"/>
          </a:p>
        </p:txBody>
      </p:sp>
      <p:sp>
        <p:nvSpPr>
          <p:cNvPr id="4" name="TextBox 3">
            <a:extLst>
              <a:ext uri="{FF2B5EF4-FFF2-40B4-BE49-F238E27FC236}">
                <a16:creationId xmlns:a16="http://schemas.microsoft.com/office/drawing/2014/main" id="{3DF97016-55FB-40A2-B810-A62EF7245FC5}"/>
              </a:ext>
            </a:extLst>
          </p:cNvPr>
          <p:cNvSpPr txBox="1"/>
          <p:nvPr/>
        </p:nvSpPr>
        <p:spPr>
          <a:xfrm>
            <a:off x="289367" y="1058656"/>
            <a:ext cx="11424213" cy="2850011"/>
          </a:xfrm>
          <a:prstGeom prst="rect">
            <a:avLst/>
          </a:prstGeom>
          <a:noFill/>
        </p:spPr>
        <p:txBody>
          <a:bodyPr wrap="square">
            <a:spAutoFit/>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Делаем глубокий вдох, а на выдохе начинаем петь звуки.</a:t>
            </a:r>
          </a:p>
          <a:p>
            <a:pPr marL="342900" marR="0" lvl="0" indent="-342900" algn="just" defTabSz="914400" rtl="0" eaLnBrk="1" fontAlgn="base" latinLnBrk="0" hangingPunct="1">
              <a:lnSpc>
                <a:spcPct val="100000"/>
              </a:lnSpc>
              <a:spcBef>
                <a:spcPct val="20000"/>
              </a:spcBef>
              <a:spcAft>
                <a:spcPct val="0"/>
              </a:spcAft>
              <a:buClrTx/>
              <a:buSzTx/>
              <a:buFontTx/>
              <a:buChar char="•"/>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28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Звук А </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снимает напряжение, стимулирует верхнюю часть легких и сенсорные центры, повышает тонус, воздействует на систему « трех обогревателей»: сердце, печень, толстый кишечник. Он снимает физическую и умственную усталость.</a:t>
            </a:r>
          </a:p>
          <a:p>
            <a:pPr marL="342900" marR="0" lvl="0" indent="-342900" algn="just" defTabSz="914400" rtl="0" eaLnBrk="1" fontAlgn="base" latinLnBrk="0" hangingPunct="1">
              <a:lnSpc>
                <a:spcPct val="100000"/>
              </a:lnSpc>
              <a:spcBef>
                <a:spcPct val="20000"/>
              </a:spcBef>
              <a:spcAft>
                <a:spcPct val="0"/>
              </a:spcAft>
              <a:buClrTx/>
              <a:buSzTx/>
              <a:buFontTx/>
              <a:buChar char="•"/>
              <a:tabLst/>
              <a:defRPr/>
            </a:pPr>
            <a:r>
              <a:rPr kumimoji="0" lang="ru-RU" altLang="ru-RU" sz="28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Звук О</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глубокой гармонии, состояния равновесия.</a:t>
            </a:r>
          </a:p>
        </p:txBody>
      </p:sp>
      <p:sp>
        <p:nvSpPr>
          <p:cNvPr id="6" name="TextBox 5">
            <a:extLst>
              <a:ext uri="{FF2B5EF4-FFF2-40B4-BE49-F238E27FC236}">
                <a16:creationId xmlns:a16="http://schemas.microsoft.com/office/drawing/2014/main" id="{A445D1F6-B68E-4368-896B-0039555D5AEC}"/>
              </a:ext>
            </a:extLst>
          </p:cNvPr>
          <p:cNvSpPr txBox="1"/>
          <p:nvPr/>
        </p:nvSpPr>
        <p:spPr>
          <a:xfrm rot="10800000" flipV="1">
            <a:off x="289367" y="3989595"/>
            <a:ext cx="11902632" cy="2332946"/>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Звук У</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чувственный звук, он помогает стабилизировать эмоциональное равновесие, положительно воздействует на психику.</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Звук И</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звук разума. Долгое и протяжное пение звука И стимулирует головной мозг, глаза, нос. Когда человек достаточно долго поёт этот звук, он начинает ощущать радостное возбуждение.</a:t>
            </a:r>
          </a:p>
        </p:txBody>
      </p:sp>
    </p:spTree>
    <p:extLst>
      <p:ext uri="{BB962C8B-B14F-4D97-AF65-F5344CB8AC3E}">
        <p14:creationId xmlns:p14="http://schemas.microsoft.com/office/powerpoint/2010/main" val="378254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9421FA4-9D72-45C6-89BC-F1AE95673B07}"/>
              </a:ext>
            </a:extLst>
          </p:cNvPr>
          <p:cNvSpPr>
            <a:spLocks noGrp="1"/>
          </p:cNvSpPr>
          <p:nvPr>
            <p:ph type="title"/>
          </p:nvPr>
        </p:nvSpPr>
        <p:spPr>
          <a:xfrm rot="10800000" flipV="1">
            <a:off x="1099595" y="660336"/>
            <a:ext cx="10278320" cy="45719"/>
          </a:xfrm>
        </p:spPr>
        <p:txBody>
          <a:bodyPr>
            <a:noAutofit/>
          </a:bodyPr>
          <a:lstStyle/>
          <a:p>
            <a:pPr marL="0" marR="0" lvl="0" indent="0" algn="ctr" defTabSz="914400" rtl="0" eaLnBrk="1" fontAlgn="auto" latinLnBrk="0" hangingPunct="1">
              <a:lnSpc>
                <a:spcPct val="100000"/>
              </a:lnSpc>
              <a:spcBef>
                <a:spcPct val="0"/>
              </a:spcBef>
              <a:spcAft>
                <a:spcPts val="0"/>
              </a:spcAft>
              <a:tabLst/>
              <a:defRPr/>
            </a:pPr>
            <a:r>
              <a:rPr kumimoji="0" lang="ru-RU" sz="2800" i="0" u="none" strike="noStrike" kern="1200" cap="all" spc="0" normalizeH="0" baseline="0" noProof="0" dirty="0" err="1">
                <a:ln>
                  <a:noFill/>
                </a:ln>
                <a:solidFill>
                  <a:srgbClr val="FFC000"/>
                </a:solidFill>
                <a:effectLst>
                  <a:reflection blurRad="12700" stA="48000" endA="300" endPos="55000" dir="5400000" sy="-90000" algn="bl" rotWithShape="0"/>
                </a:effectLst>
                <a:uLnTx/>
                <a:uFillTx/>
                <a:latin typeface="Times New Roman" pitchFamily="18" charset="0"/>
                <a:ea typeface="+mn-ea"/>
                <a:cs typeface="Times New Roman" pitchFamily="18" charset="0"/>
              </a:rPr>
              <a:t>Кинезиологические</a:t>
            </a:r>
            <a:r>
              <a:rPr kumimoji="0" lang="ru-RU" sz="2800" i="0" u="none" strike="noStrike" kern="1200" cap="all" spc="0" normalizeH="0" baseline="0" noProof="0" dirty="0">
                <a:ln>
                  <a:noFill/>
                </a:ln>
                <a:solidFill>
                  <a:srgbClr val="FFC000"/>
                </a:solidFill>
                <a:effectLst>
                  <a:reflection blurRad="12700" stA="48000" endA="300" endPos="55000" dir="5400000" sy="-90000" algn="bl" rotWithShape="0"/>
                </a:effectLst>
                <a:uLnTx/>
                <a:uFillTx/>
                <a:latin typeface="Times New Roman" pitchFamily="18" charset="0"/>
                <a:ea typeface="+mn-ea"/>
                <a:cs typeface="Times New Roman" pitchFamily="18" charset="0"/>
              </a:rPr>
              <a:t> упражнения</a:t>
            </a:r>
            <a:br>
              <a:rPr kumimoji="0" lang="ru-RU" sz="2800" b="0" i="0" u="none" strike="noStrike" kern="1200" cap="all" spc="0" normalizeH="0" baseline="0" noProof="0" dirty="0">
                <a:ln>
                  <a:noFill/>
                </a:ln>
                <a:solidFill>
                  <a:srgbClr val="FFC000"/>
                </a:solidFill>
                <a:effectLst>
                  <a:reflection blurRad="12700" stA="48000" endA="300" endPos="55000" dir="5400000" sy="-90000" algn="bl" rotWithShape="0"/>
                </a:effectLst>
                <a:uLnTx/>
                <a:uFillTx/>
                <a:latin typeface="Times New Roman" pitchFamily="18" charset="0"/>
                <a:ea typeface="+mn-ea"/>
                <a:cs typeface="Times New Roman" pitchFamily="18" charset="0"/>
              </a:rPr>
            </a:br>
            <a:endParaRPr lang="ru-RU" sz="2800" dirty="0"/>
          </a:p>
        </p:txBody>
      </p:sp>
      <p:sp>
        <p:nvSpPr>
          <p:cNvPr id="8" name="TextBox 7">
            <a:extLst>
              <a:ext uri="{FF2B5EF4-FFF2-40B4-BE49-F238E27FC236}">
                <a16:creationId xmlns:a16="http://schemas.microsoft.com/office/drawing/2014/main" id="{A25D320E-7153-4C3C-B032-1E3A787C3471}"/>
              </a:ext>
            </a:extLst>
          </p:cNvPr>
          <p:cNvSpPr txBox="1"/>
          <p:nvPr/>
        </p:nvSpPr>
        <p:spPr>
          <a:xfrm>
            <a:off x="544010" y="868101"/>
            <a:ext cx="11389489" cy="5632311"/>
          </a:xfrm>
          <a:prstGeom prst="rect">
            <a:avLst/>
          </a:prstGeom>
          <a:noFill/>
        </p:spPr>
        <p:txBody>
          <a:bodyPr wrap="square">
            <a:spAutoFit/>
          </a:bodyPr>
          <a:lstStyle/>
          <a:p>
            <a:pPr algn="just" eaLnBrk="1" fontAlgn="auto" hangingPunct="1">
              <a:spcBef>
                <a:spcPts val="0"/>
              </a:spcBef>
              <a:spcAft>
                <a:spcPts val="0"/>
              </a:spcAft>
              <a:defRPr/>
            </a:pPr>
            <a:r>
              <a:rPr lang="ru-RU" sz="2400" b="1" dirty="0">
                <a:solidFill>
                  <a:srgbClr val="00B050"/>
                </a:solidFill>
                <a:latin typeface="Times New Roman" pitchFamily="18" charset="0"/>
                <a:cs typeface="Times New Roman" pitchFamily="18" charset="0"/>
              </a:rPr>
              <a:t>Шапка для размышлений </a:t>
            </a:r>
            <a:r>
              <a:rPr lang="ru-RU" sz="2400" dirty="0">
                <a:latin typeface="Times New Roman" pitchFamily="18" charset="0"/>
                <a:cs typeface="Times New Roman" pitchFamily="18" charset="0"/>
              </a:rPr>
              <a:t>(улучшить внимание, правописание, ясное восприятие и речь). Дети мягко заворачивают уши от верхней точки до мочки 3 раза. Это помогает им услышать резонирующий звук своего голоса, когда они говорят или поют.</a:t>
            </a:r>
          </a:p>
          <a:p>
            <a:pPr algn="just" eaLnBrk="1" fontAlgn="auto" hangingPunct="1">
              <a:spcBef>
                <a:spcPts val="0"/>
              </a:spcBef>
              <a:spcAft>
                <a:spcPts val="0"/>
              </a:spcAft>
              <a:defRPr/>
            </a:pPr>
            <a:r>
              <a:rPr lang="ru-RU" sz="2400" b="1" dirty="0">
                <a:solidFill>
                  <a:srgbClr val="00B050"/>
                </a:solidFill>
                <a:latin typeface="Times New Roman" pitchFamily="18" charset="0"/>
                <a:cs typeface="Times New Roman" pitchFamily="18" charset="0"/>
              </a:rPr>
              <a:t>Ленивые восьмерки </a:t>
            </a:r>
            <a:r>
              <a:rPr lang="ru-RU" sz="2400" dirty="0">
                <a:latin typeface="Times New Roman" pitchFamily="18" charset="0"/>
                <a:cs typeface="Times New Roman" pitchFamily="18" charset="0"/>
              </a:rPr>
              <a:t>(активизирует структуры, обеспечивающие запоминание, повышают устойчивость внимания). Дети рисуют в воздухе в горизонтальной (вертикальной) плоскости «8» по 3 раза каждой рукой, а затем повторяют это движение обеими руками.</a:t>
            </a:r>
          </a:p>
          <a:p>
            <a:pPr algn="just" eaLnBrk="1" fontAlgn="auto" hangingPunct="1">
              <a:spcBef>
                <a:spcPts val="0"/>
              </a:spcBef>
              <a:spcAft>
                <a:spcPts val="0"/>
              </a:spcAft>
              <a:defRPr/>
            </a:pPr>
            <a:r>
              <a:rPr lang="ru-RU" sz="2400" b="1" dirty="0">
                <a:solidFill>
                  <a:srgbClr val="00B050"/>
                </a:solidFill>
                <a:latin typeface="Times New Roman" pitchFamily="18" charset="0"/>
                <a:cs typeface="Times New Roman" pitchFamily="18" charset="0"/>
              </a:rPr>
              <a:t>Лягушки</a:t>
            </a:r>
            <a:r>
              <a:rPr lang="ru-RU" sz="2400" b="1" dirty="0">
                <a:solidFill>
                  <a:srgbClr val="FFFF00"/>
                </a:solidFill>
                <a:latin typeface="Times New Roman" pitchFamily="18" charset="0"/>
                <a:cs typeface="Times New Roman" pitchFamily="18" charset="0"/>
              </a:rPr>
              <a:t> </a:t>
            </a:r>
            <a:r>
              <a:rPr lang="ru-RU" sz="2400" dirty="0">
                <a:latin typeface="Times New Roman" pitchFamily="18" charset="0"/>
                <a:cs typeface="Times New Roman" pitchFamily="18" charset="0"/>
              </a:rPr>
              <a:t>(снятие мышечного напряжения кистей рук, улучшение внимания). Положить руки на стол (колени). Одна рука сжата  в кулак, другая лежит на плоскости стола (ладошка). Одновременно менять положение рук. Усложнение упражнения состоит в ускорении.</a:t>
            </a:r>
            <a:r>
              <a:rPr lang="ru-RU" sz="2400" b="1" dirty="0">
                <a:latin typeface="Times New Roman" pitchFamily="18" charset="0"/>
                <a:cs typeface="Times New Roman" pitchFamily="18" charset="0"/>
              </a:rPr>
              <a:t> </a:t>
            </a:r>
          </a:p>
          <a:p>
            <a:pPr algn="just" eaLnBrk="1" fontAlgn="auto" hangingPunct="1">
              <a:spcBef>
                <a:spcPts val="0"/>
              </a:spcBef>
              <a:spcAft>
                <a:spcPts val="0"/>
              </a:spcAft>
              <a:defRPr/>
            </a:pPr>
            <a:r>
              <a:rPr lang="ru-RU" sz="2400" b="1" dirty="0">
                <a:solidFill>
                  <a:srgbClr val="00B050"/>
                </a:solidFill>
                <a:latin typeface="Times New Roman" pitchFamily="18" charset="0"/>
                <a:cs typeface="Times New Roman" pitchFamily="18" charset="0"/>
              </a:rPr>
              <a:t>  Ухо – нос </a:t>
            </a:r>
            <a:r>
              <a:rPr lang="ru-RU" sz="2400" dirty="0">
                <a:latin typeface="Times New Roman" pitchFamily="18" charset="0"/>
                <a:cs typeface="Times New Roman" pitchFamily="18" charset="0"/>
              </a:rPr>
              <a:t>(согласование деятельности, активизация внимания, улучшение мыслительной деятельности). Левой рукой взяться за кончик носа, а правой за противоположное ухо. Одновременно отпустить ухо и нос, хлопнуть в ладоши, поменять положение рук «с точностью до наоборот».</a:t>
            </a:r>
          </a:p>
        </p:txBody>
      </p:sp>
    </p:spTree>
    <p:extLst>
      <p:ext uri="{BB962C8B-B14F-4D97-AF65-F5344CB8AC3E}">
        <p14:creationId xmlns:p14="http://schemas.microsoft.com/office/powerpoint/2010/main" val="402817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8134AB-2D35-457B-8141-F2123E2E230C}"/>
              </a:ext>
            </a:extLst>
          </p:cNvPr>
          <p:cNvSpPr>
            <a:spLocks noGrp="1"/>
          </p:cNvSpPr>
          <p:nvPr>
            <p:ph type="title"/>
          </p:nvPr>
        </p:nvSpPr>
        <p:spPr/>
        <p:txBody>
          <a:bodyPr>
            <a:normAutofit fontScale="90000"/>
          </a:bodyPr>
          <a:lstStyle/>
          <a:p>
            <a:pPr algn="ctr"/>
            <a:r>
              <a:rPr kumimoji="0" lang="ru-RU" altLang="ru-RU" sz="44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Аутогенные тренировки </a:t>
            </a:r>
            <a:r>
              <a:rPr kumimoji="0" lang="ru-RU" altLang="ru-RU" sz="3600" b="0" i="0" u="none" strike="noStrike" kern="0" cap="none" spc="0" normalizeH="0" baseline="0" noProof="0" dirty="0">
                <a:ln>
                  <a:noFill/>
                </a:ln>
                <a:solidFill>
                  <a:srgbClr val="FFC000"/>
                </a:solidFill>
                <a:effectLst/>
                <a:uLnTx/>
                <a:uFillTx/>
                <a:latin typeface="Times New Roman" panose="02020603050405020304" pitchFamily="18" charset="0"/>
                <a:ea typeface="+mj-ea"/>
                <a:cs typeface="Times New Roman" panose="02020603050405020304" pitchFamily="18" charset="0"/>
              </a:rPr>
              <a:t>(упражнение на расслабление мышц и зажимов)</a:t>
            </a:r>
            <a:br>
              <a:rPr kumimoji="0" lang="ru-RU" altLang="ru-RU" sz="3600" b="0" i="0" u="none" strike="noStrike" kern="0" cap="none" spc="0" normalizeH="0" baseline="0" noProof="0" dirty="0">
                <a:ln>
                  <a:noFill/>
                </a:ln>
                <a:solidFill>
                  <a:srgbClr val="000000"/>
                </a:solidFill>
                <a:effectLst/>
                <a:uLnTx/>
                <a:uFillTx/>
                <a:latin typeface="Times New Roman" panose="02020603050405020304" pitchFamily="18" charset="0"/>
                <a:ea typeface="+mj-ea"/>
                <a:cs typeface="Times New Roman" panose="02020603050405020304" pitchFamily="18" charset="0"/>
              </a:rPr>
            </a:br>
            <a:endParaRPr lang="ru-RU" sz="3600" dirty="0"/>
          </a:p>
        </p:txBody>
      </p:sp>
      <p:sp>
        <p:nvSpPr>
          <p:cNvPr id="4" name="TextBox 3">
            <a:extLst>
              <a:ext uri="{FF2B5EF4-FFF2-40B4-BE49-F238E27FC236}">
                <a16:creationId xmlns:a16="http://schemas.microsoft.com/office/drawing/2014/main" id="{1F43F038-63FE-4C51-A933-7A3927FE80D3}"/>
              </a:ext>
            </a:extLst>
          </p:cNvPr>
          <p:cNvSpPr txBox="1"/>
          <p:nvPr/>
        </p:nvSpPr>
        <p:spPr>
          <a:xfrm>
            <a:off x="648183" y="1539434"/>
            <a:ext cx="11215868" cy="4573560"/>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-Улыбнитесь друг другу. Сядьте удобно. Расслабьте лоб, брови, закройте глаза. Расслабьте щёки, губы, мышцы шеи, плечи, кисти рук, ноги, пальцы ног Ваши руки и ноги теплеют. Дыхание становится свободное, спокойное, ровное. (Включается запись пения птиц).</a:t>
            </a:r>
            <a:r>
              <a:rPr kumimoji="0" lang="ru-RU" altLang="ru-RU" sz="2800" b="0" i="0" u="none" strike="noStrike" kern="0" cap="none" spc="0" normalizeH="0" baseline="0" noProof="0" dirty="0">
                <a:ln>
                  <a:noFill/>
                </a:ln>
                <a:solidFill>
                  <a:srgbClr val="000000"/>
                </a:solidFill>
                <a:effectLst/>
                <a:uLnTx/>
                <a:uFillTx/>
                <a:latin typeface="Arial"/>
                <a:ea typeface="+mn-ea"/>
                <a:cs typeface="+mn-cs"/>
              </a:rPr>
              <a:t> </a:t>
            </a:r>
            <a:r>
              <a:rPr kumimoji="0" lang="ru-RU" altLang="ru-RU"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Вы на лесной поляне, ярко светит солнышко. Весело щебечут птицы. Лёгкий ветерок развевает ваши волосы. У вас прекрасное настроение. Вы можете выполнить любое трудное задание. Я буду считать до «пяти». Когда я скажу «пять», вы откроете глаза.</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ru-RU" altLang="ru-RU" sz="2800" b="0" i="0" u="none" strike="noStrike" kern="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ru-RU" altLang="ru-RU"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pic>
        <p:nvPicPr>
          <p:cNvPr id="7" name="Рисунок 3" descr="j0425782.wmf">
            <a:extLst>
              <a:ext uri="{FF2B5EF4-FFF2-40B4-BE49-F238E27FC236}">
                <a16:creationId xmlns:a16="http://schemas.microsoft.com/office/drawing/2014/main" id="{A00ADA3E-51E0-4A3C-9DE7-DF3214E93EA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67782" y="4986337"/>
            <a:ext cx="1557338"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429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CA9A7D-92E8-41F3-9826-AA3D466AF072}"/>
              </a:ext>
            </a:extLst>
          </p:cNvPr>
          <p:cNvSpPr txBox="1"/>
          <p:nvPr/>
        </p:nvSpPr>
        <p:spPr>
          <a:xfrm>
            <a:off x="497089" y="343255"/>
            <a:ext cx="10903352" cy="3539430"/>
          </a:xfrm>
          <a:prstGeom prst="rect">
            <a:avLst/>
          </a:prstGeom>
          <a:noFill/>
        </p:spPr>
        <p:txBody>
          <a:bodyPr wrap="square">
            <a:spAutoFit/>
          </a:bodyPr>
          <a:lstStyle/>
          <a:p>
            <a:pPr marR="0" lvl="0" algn="just" defTabSz="914400" rtl="0" eaLnBrk="0" fontAlgn="base" latinLnBrk="0" hangingPunct="0">
              <a:lnSpc>
                <a:spcPct val="100000"/>
              </a:lnSpc>
              <a:spcBef>
                <a:spcPct val="20000"/>
              </a:spcBef>
              <a:spcAft>
                <a:spcPct val="0"/>
              </a:spcAft>
              <a:buClrTx/>
              <a:buSzTx/>
              <a:tabLst/>
              <a:defRPr/>
            </a:pPr>
            <a:r>
              <a:rPr lang="ru-RU" altLang="ru-RU" sz="3200" b="1" i="1" dirty="0">
                <a:solidFill>
                  <a:srgbClr val="FF0000"/>
                </a:solidFill>
                <a:latin typeface="Times New Roman" panose="02020603050405020304" pitchFamily="18" charset="0"/>
                <a:cs typeface="Times New Roman" panose="02020603050405020304" pitchFamily="18" charset="0"/>
              </a:rPr>
              <a:t>З</a:t>
            </a:r>
            <a:r>
              <a:rPr kumimoji="0" lang="ru-RU" altLang="ru-RU"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доровьесберегающие</a:t>
            </a:r>
            <a:r>
              <a:rPr kumimoji="0" lang="ru-RU" altLang="ru-RU"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технологии</a:t>
            </a:r>
            <a:r>
              <a:rPr kumimoji="0" lang="ru-RU" altLang="ru-RU" sz="32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положительно влияют на аналитико-синтетическую деятельность мозга, активизируют сердечно-сосудистую и дыхательную системы, улучшают кровоснабжение внутренних органов и работоспособность нервной системы. В то же время, многие психологи отмечают значимость активных форм деятельности на </a:t>
            </a:r>
            <a:r>
              <a:rPr kumimoji="0" lang="ru-RU" altLang="ru-RU" sz="3200" b="0"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заняти</a:t>
            </a:r>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как условия успешного обучения. </a:t>
            </a:r>
          </a:p>
        </p:txBody>
      </p:sp>
      <p:pic>
        <p:nvPicPr>
          <p:cNvPr id="3" name="Рисунок 2" descr="http://div24.ru/sites/all/files/content/event/2015/09/event-7769-5216.jpg">
            <a:extLst>
              <a:ext uri="{FF2B5EF4-FFF2-40B4-BE49-F238E27FC236}">
                <a16:creationId xmlns:a16="http://schemas.microsoft.com/office/drawing/2014/main" id="{75D4F90E-5A0C-4D48-BBDA-E88F2BCF777E}"/>
              </a:ext>
            </a:extLst>
          </p:cNvPr>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75180" y="3429000"/>
            <a:ext cx="5940425" cy="3399155"/>
          </a:xfrm>
          <a:prstGeom prst="rect">
            <a:avLst/>
          </a:prstGeom>
          <a:noFill/>
          <a:ln>
            <a:noFill/>
          </a:ln>
        </p:spPr>
      </p:pic>
    </p:spTree>
    <p:extLst>
      <p:ext uri="{BB962C8B-B14F-4D97-AF65-F5344CB8AC3E}">
        <p14:creationId xmlns:p14="http://schemas.microsoft.com/office/powerpoint/2010/main" val="1481316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140C6E-2F6A-430B-A128-6DBF3BACD38E}"/>
              </a:ext>
            </a:extLst>
          </p:cNvPr>
          <p:cNvSpPr txBox="1"/>
          <p:nvPr/>
        </p:nvSpPr>
        <p:spPr>
          <a:xfrm>
            <a:off x="658762" y="462118"/>
            <a:ext cx="10471354" cy="655564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Одной из важнейших задач, дошкольного образования является сохранение здоровья детей. Логопеды решают эту задачу с помощью </a:t>
            </a:r>
            <a:r>
              <a:rPr kumimoji="0" lang="ru-RU" altLang="ru-RU" sz="28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здоровьесберегающих</a:t>
            </a: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технологий. Понятие </a:t>
            </a:r>
            <a:r>
              <a:rPr kumimoji="0" lang="ru-RU" altLang="ru-RU" sz="2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ru-RU" altLang="ru-RU" sz="28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здоровьесберегающие</a:t>
            </a:r>
            <a:r>
              <a:rPr kumimoji="0" lang="ru-RU" altLang="ru-RU" sz="2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технологии» </a:t>
            </a: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объединяет в себе все направления деятельности образовательного учреждения по формированию, сохранению и укреплению здоровья учащихся.</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Цель </a:t>
            </a:r>
            <a:r>
              <a:rPr kumimoji="0" lang="ru-RU" altLang="ru-RU" sz="28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здоровьесберегающих</a:t>
            </a: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образовательных технологий обучения – обеспечить дошкольнику-логопату возможность сохранения здоровья за период обучения на </a:t>
            </a:r>
            <a:r>
              <a:rPr kumimoji="0" lang="ru-RU" altLang="ru-RU" sz="28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логопункте</a:t>
            </a: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сформировать у него необходимые знания, умения и навыки по здоровому образу жизни, научить использовать полученные знания в повседневной жизни.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Для достижения целей </a:t>
            </a:r>
            <a:r>
              <a:rPr kumimoji="0" lang="ru-RU" altLang="ru-RU" sz="28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здоровьесберегающих</a:t>
            </a:r>
            <a:r>
              <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технологий применяются средства двигательной направленности. Одним из этих средств являются физкультминутки.</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u-RU" altLang="ru-RU" sz="28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218358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FA830E-0F0B-4CC3-A596-232571898D2E}"/>
              </a:ext>
            </a:extLst>
          </p:cNvPr>
          <p:cNvSpPr txBox="1"/>
          <p:nvPr/>
        </p:nvSpPr>
        <p:spPr>
          <a:xfrm>
            <a:off x="2812989" y="3687834"/>
            <a:ext cx="6094070" cy="2123658"/>
          </a:xfrm>
          <a:prstGeom prst="rect">
            <a:avLst/>
          </a:prstGeom>
          <a:noFill/>
        </p:spPr>
        <p:txBody>
          <a:bodyPr wrap="square">
            <a:spAutoFit/>
          </a:bodyPr>
          <a:lstStyle/>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ru-RU" altLang="ru-RU" sz="6000" b="1" i="0" u="none" strike="noStrike" kern="0" cap="none" spc="0" normalizeH="0" baseline="0" noProof="0" dirty="0">
                <a:ln>
                  <a:noFill/>
                </a:ln>
                <a:solidFill>
                  <a:srgbClr val="FF0000"/>
                </a:solidFill>
                <a:effectLst/>
                <a:uLnTx/>
                <a:uFillTx/>
                <a:latin typeface="Monotype Corsiva" panose="03010101010201010101" pitchFamily="66" charset="0"/>
                <a:ea typeface="+mn-ea"/>
                <a:cs typeface="+mn-cs"/>
              </a:rPr>
              <a:t>БЛАГОДАРЮ</a:t>
            </a:r>
          </a:p>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ru-RU" altLang="ru-RU" sz="6000" b="1" i="0" u="none" strike="noStrike" kern="0" cap="none" spc="0" normalizeH="0" baseline="0" noProof="0" dirty="0">
                <a:ln>
                  <a:noFill/>
                </a:ln>
                <a:solidFill>
                  <a:srgbClr val="FF0000"/>
                </a:solidFill>
                <a:effectLst/>
                <a:uLnTx/>
                <a:uFillTx/>
                <a:latin typeface="Monotype Corsiva" panose="03010101010201010101" pitchFamily="66" charset="0"/>
                <a:ea typeface="+mn-ea"/>
                <a:cs typeface="+mn-cs"/>
              </a:rPr>
              <a:t> ЗА ВНИМАНИЕ</a:t>
            </a:r>
          </a:p>
        </p:txBody>
      </p:sp>
      <p:pic>
        <p:nvPicPr>
          <p:cNvPr id="4" name="Рисунок 3" descr="0330.gif">
            <a:extLst>
              <a:ext uri="{FF2B5EF4-FFF2-40B4-BE49-F238E27FC236}">
                <a16:creationId xmlns:a16="http://schemas.microsoft.com/office/drawing/2014/main" id="{BB0DCC83-8F7F-42C3-BDD8-AD2AD7C1D30C}"/>
              </a:ext>
            </a:extLst>
          </p:cNvPr>
          <p:cNvPicPr>
            <a:picLocks noChangeAspect="1"/>
          </p:cNvPicPr>
          <p:nvPr/>
        </p:nvPicPr>
        <p:blipFill>
          <a:blip r:embed="rId2" cstate="print"/>
          <a:stretch>
            <a:fillRect/>
          </a:stretch>
        </p:blipFill>
        <p:spPr>
          <a:xfrm>
            <a:off x="4054079" y="720081"/>
            <a:ext cx="3581963" cy="2686472"/>
          </a:xfrm>
          <a:prstGeom prst="rect">
            <a:avLst/>
          </a:prstGeom>
        </p:spPr>
      </p:pic>
    </p:spTree>
    <p:extLst>
      <p:ext uri="{BB962C8B-B14F-4D97-AF65-F5344CB8AC3E}">
        <p14:creationId xmlns:p14="http://schemas.microsoft.com/office/powerpoint/2010/main" val="1286048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18D42B-2272-41BC-9785-E0DC0042073A}"/>
              </a:ext>
            </a:extLst>
          </p:cNvPr>
          <p:cNvSpPr txBox="1"/>
          <p:nvPr/>
        </p:nvSpPr>
        <p:spPr>
          <a:xfrm>
            <a:off x="540774" y="530942"/>
            <a:ext cx="11149782" cy="4401205"/>
          </a:xfrm>
          <a:prstGeom prst="rect">
            <a:avLst/>
          </a:prstGeom>
          <a:noFill/>
        </p:spPr>
        <p:txBody>
          <a:bodyPr wrap="square">
            <a:spAutoFit/>
          </a:bodyPr>
          <a:lstStyle/>
          <a:p>
            <a:r>
              <a:rPr kumimoji="0" lang="ru-RU" altLang="ru-RU" sz="2400" b="0" i="0" u="none" strike="noStrike" kern="0" cap="none" spc="0" normalizeH="0" baseline="0" noProof="0" dirty="0">
                <a:ln>
                  <a:noFill/>
                </a:ln>
                <a:solidFill>
                  <a:srgbClr val="000000"/>
                </a:solidFill>
                <a:effectLst/>
                <a:uLnTx/>
                <a:uFillTx/>
                <a:latin typeface="Arial"/>
                <a:ea typeface="+mn-ea"/>
                <a:cs typeface="+mn-cs"/>
              </a:rPr>
              <a:t> </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Применение в логопедической работе физкультурных минуток, физкультурных пауз способствует:</a:t>
            </a:r>
          </a:p>
          <a:p>
            <a:endPar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457200" indent="-457200">
              <a:buFont typeface="Arial" panose="020B0604020202020204" pitchFamily="34" charset="0"/>
              <a:buChar cha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эффективности учебного процесса,</a:t>
            </a:r>
          </a:p>
          <a:p>
            <a:pPr marL="457200" indent="-457200">
              <a:buFont typeface="Arial" panose="020B0604020202020204" pitchFamily="34" charset="0"/>
              <a:buChar cha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сохранению и укреплению физического здоровья детей,</a:t>
            </a:r>
          </a:p>
          <a:p>
            <a:pPr marL="457200" indent="-457200">
              <a:buFont typeface="Arial" panose="020B0604020202020204" pitchFamily="34" charset="0"/>
              <a:buChar cha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способствует развитию познавательных процессов, </a:t>
            </a:r>
          </a:p>
          <a:p>
            <a:pPr marL="457200" indent="-457200">
              <a:buFont typeface="Arial" panose="020B0604020202020204" pitchFamily="34" charset="0"/>
              <a:buChar cha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повышению     работоспособности, творческой активности,</a:t>
            </a:r>
          </a:p>
          <a:p>
            <a:pPr marL="457200" indent="-457200">
              <a:buFont typeface="Arial" panose="020B0604020202020204" pitchFamily="34" charset="0"/>
              <a:buChar cha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созданию положительного эмоционального фона и атмосферы психологического комфорта, ситуаций успеха, укрепляющих уверенность в своих силах. </a:t>
            </a:r>
            <a:endParaRPr lang="ru-RU" dirty="0"/>
          </a:p>
        </p:txBody>
      </p:sp>
      <p:pic>
        <p:nvPicPr>
          <p:cNvPr id="4" name="Рисунок 3">
            <a:extLst>
              <a:ext uri="{FF2B5EF4-FFF2-40B4-BE49-F238E27FC236}">
                <a16:creationId xmlns:a16="http://schemas.microsoft.com/office/drawing/2014/main" id="{832BFE53-1F69-4607-8051-73181657AAB1}"/>
              </a:ext>
            </a:extLst>
          </p:cNvPr>
          <p:cNvPicPr>
            <a:picLocks noChangeAspect="1"/>
          </p:cNvPicPr>
          <p:nvPr/>
        </p:nvPicPr>
        <p:blipFill>
          <a:blip r:embed="rId2"/>
          <a:stretch>
            <a:fillRect/>
          </a:stretch>
        </p:blipFill>
        <p:spPr>
          <a:xfrm>
            <a:off x="8520545" y="4650300"/>
            <a:ext cx="2072820" cy="1450974"/>
          </a:xfrm>
          <a:prstGeom prst="rect">
            <a:avLst/>
          </a:prstGeom>
        </p:spPr>
      </p:pic>
    </p:spTree>
    <p:extLst>
      <p:ext uri="{BB962C8B-B14F-4D97-AF65-F5344CB8AC3E}">
        <p14:creationId xmlns:p14="http://schemas.microsoft.com/office/powerpoint/2010/main" val="694694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49E837-EFA9-4777-A757-78316CE8A462}"/>
              </a:ext>
            </a:extLst>
          </p:cNvPr>
          <p:cNvSpPr>
            <a:spLocks noGrp="1"/>
          </p:cNvSpPr>
          <p:nvPr>
            <p:ph type="ctrTitle"/>
          </p:nvPr>
        </p:nvSpPr>
        <p:spPr>
          <a:xfrm>
            <a:off x="648929" y="530943"/>
            <a:ext cx="10019071" cy="717754"/>
          </a:xfrm>
        </p:spPr>
        <p:txBody>
          <a:bodyPr>
            <a:normAutofit fontScale="90000"/>
          </a:bodyPr>
          <a:lstStyle/>
          <a:p>
            <a:r>
              <a:rPr kumimoji="0" lang="ru-RU" altLang="ru-RU" sz="4000" b="1" i="0" u="none" strike="noStrike" kern="0" cap="none" spc="0" normalizeH="0" baseline="0" noProof="0" dirty="0">
                <a:ln>
                  <a:noFill/>
                </a:ln>
                <a:solidFill>
                  <a:srgbClr val="66FF33"/>
                </a:solidFill>
                <a:effectLst/>
                <a:uLnTx/>
                <a:uFillTx/>
                <a:latin typeface="Times New Roman" panose="02020603050405020304" pitchFamily="18" charset="0"/>
                <a:ea typeface="+mj-ea"/>
                <a:cs typeface="Times New Roman" panose="02020603050405020304" pitchFamily="18" charset="0"/>
              </a:rPr>
              <a:t>Требования к проведению физкультминуток:</a:t>
            </a:r>
            <a:endParaRPr lang="ru-RU" dirty="0"/>
          </a:p>
        </p:txBody>
      </p:sp>
      <p:sp>
        <p:nvSpPr>
          <p:cNvPr id="3" name="Подзаголовок 2">
            <a:extLst>
              <a:ext uri="{FF2B5EF4-FFF2-40B4-BE49-F238E27FC236}">
                <a16:creationId xmlns:a16="http://schemas.microsoft.com/office/drawing/2014/main" id="{70996912-F3D0-48A8-A1EC-2E755A9FA205}"/>
              </a:ext>
            </a:extLst>
          </p:cNvPr>
          <p:cNvSpPr>
            <a:spLocks noGrp="1"/>
          </p:cNvSpPr>
          <p:nvPr>
            <p:ph type="subTitle" idx="1"/>
          </p:nvPr>
        </p:nvSpPr>
        <p:spPr>
          <a:xfrm>
            <a:off x="648929" y="1877961"/>
            <a:ext cx="10589342" cy="4218039"/>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Комплексы подбираются </a:t>
            </a:r>
            <a:r>
              <a:rPr kumimoji="0" lang="ru-RU" altLang="ru-RU" sz="2800" b="0" i="1" u="sng"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зависимости</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2800" b="0" i="1" u="sng"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от вида коррекционной работы</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её содержания.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Упражнения должны быть </a:t>
            </a:r>
            <a:r>
              <a:rPr kumimoji="0" lang="ru-RU" altLang="ru-RU" sz="2800" b="0" i="1" u="sng"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разнообразны</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так как однообразие снижает интерес к ним, следовательно, их результативность.</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ru-RU" altLang="ru-RU" sz="3200" b="0" i="0" u="none" strike="noStrike" kern="0" cap="none" spc="0" normalizeH="0" baseline="0" noProof="0" dirty="0">
              <a:ln>
                <a:noFill/>
              </a:ln>
              <a:solidFill>
                <a:srgbClr val="000000"/>
              </a:solidFill>
              <a:effectLst/>
              <a:uLnTx/>
              <a:uFillTx/>
              <a:latin typeface="Arial"/>
              <a:ea typeface="+mn-ea"/>
              <a:cs typeface="+mn-cs"/>
            </a:endParaRPr>
          </a:p>
          <a:p>
            <a:endParaRPr lang="ru-RU" dirty="0"/>
          </a:p>
        </p:txBody>
      </p:sp>
      <p:pic>
        <p:nvPicPr>
          <p:cNvPr id="4" name="Рисунок 3" descr="41.png">
            <a:extLst>
              <a:ext uri="{FF2B5EF4-FFF2-40B4-BE49-F238E27FC236}">
                <a16:creationId xmlns:a16="http://schemas.microsoft.com/office/drawing/2014/main" id="{1F3892B2-C5EE-40BB-A6D0-C5CF450DCC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88867" y="4498257"/>
            <a:ext cx="20732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9126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2341A0-DA89-4D18-8AA2-782E1B24687C}"/>
              </a:ext>
            </a:extLst>
          </p:cNvPr>
          <p:cNvSpPr>
            <a:spLocks noGrp="1"/>
          </p:cNvSpPr>
          <p:nvPr>
            <p:ph type="title"/>
          </p:nvPr>
        </p:nvSpPr>
        <p:spPr/>
        <p:txBody>
          <a:bodyPr>
            <a:normAutofit fontScale="90000"/>
          </a:bodyPr>
          <a:lstStyle/>
          <a:p>
            <a:pPr marL="342900" marR="0" lvl="0" indent="-342900" algn="ctr" defTabSz="914400" rtl="0" eaLnBrk="1" fontAlgn="base" latinLnBrk="0" hangingPunct="1">
              <a:lnSpc>
                <a:spcPct val="90000"/>
              </a:lnSpc>
              <a:spcBef>
                <a:spcPct val="20000"/>
              </a:spcBef>
              <a:spcAft>
                <a:spcPct val="0"/>
              </a:spcAft>
              <a:tabLst/>
              <a:defRPr/>
            </a:pPr>
            <a:r>
              <a:rPr kumimoji="0" lang="ru-RU" altLang="ru-RU" sz="6000" b="1" i="1" u="none" strike="noStrike" kern="0" cap="none" spc="0" normalizeH="0" baseline="0" noProof="0" dirty="0">
                <a:ln>
                  <a:noFill/>
                </a:ln>
                <a:solidFill>
                  <a:srgbClr val="FFC000"/>
                </a:solidFill>
                <a:effectLst/>
                <a:uLnTx/>
                <a:uFillTx/>
                <a:latin typeface="Times New Roman" panose="02020603050405020304" pitchFamily="18" charset="0"/>
                <a:ea typeface="+mn-ea"/>
                <a:cs typeface="Times New Roman" panose="02020603050405020304" pitchFamily="18" charset="0"/>
              </a:rPr>
              <a:t>Анимационные физкультминутки</a:t>
            </a:r>
            <a:br>
              <a:rPr kumimoji="0" lang="ru-RU" altLang="ru-RU" sz="6000" b="1" i="1" u="none" strike="noStrike" kern="0" cap="none" spc="0" normalizeH="0" baseline="0" noProof="0" dirty="0">
                <a:ln>
                  <a:noFill/>
                </a:ln>
                <a:solidFill>
                  <a:srgbClr val="FFC000"/>
                </a:solidFill>
                <a:effectLst/>
                <a:uLnTx/>
                <a:uFillTx/>
                <a:latin typeface="Times New Roman" panose="02020603050405020304" pitchFamily="18" charset="0"/>
                <a:ea typeface="+mn-ea"/>
                <a:cs typeface="Times New Roman" panose="02020603050405020304" pitchFamily="18" charset="0"/>
              </a:rPr>
            </a:br>
            <a:endParaRPr lang="ru-RU" dirty="0"/>
          </a:p>
        </p:txBody>
      </p:sp>
      <p:pic>
        <p:nvPicPr>
          <p:cNvPr id="3" name="Рисунок 2" descr="41.png">
            <a:extLst>
              <a:ext uri="{FF2B5EF4-FFF2-40B4-BE49-F238E27FC236}">
                <a16:creationId xmlns:a16="http://schemas.microsoft.com/office/drawing/2014/main" id="{A2FFB159-475A-4D8C-B583-964ADA7598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3722" y="3261360"/>
            <a:ext cx="1752600" cy="1504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5" descr="77d1b12eee99.png">
            <a:extLst>
              <a:ext uri="{FF2B5EF4-FFF2-40B4-BE49-F238E27FC236}">
                <a16:creationId xmlns:a16="http://schemas.microsoft.com/office/drawing/2014/main" id="{B2C31A7D-E999-483B-A889-23B24C2268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419600"/>
            <a:ext cx="1752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5" descr="77d1b12eee99.png">
            <a:extLst>
              <a:ext uri="{FF2B5EF4-FFF2-40B4-BE49-F238E27FC236}">
                <a16:creationId xmlns:a16="http://schemas.microsoft.com/office/drawing/2014/main" id="{2EF932B9-818C-4B4F-932A-64CB8811DB6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43568" y="4114800"/>
            <a:ext cx="1752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5" descr="77d1b12eee99.png">
            <a:extLst>
              <a:ext uri="{FF2B5EF4-FFF2-40B4-BE49-F238E27FC236}">
                <a16:creationId xmlns:a16="http://schemas.microsoft.com/office/drawing/2014/main" id="{8CE6DEA4-B358-4C9B-8E39-B568A27119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8800" y="3505200"/>
            <a:ext cx="1752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descr="75654259.gif">
            <a:extLst>
              <a:ext uri="{FF2B5EF4-FFF2-40B4-BE49-F238E27FC236}">
                <a16:creationId xmlns:a16="http://schemas.microsoft.com/office/drawing/2014/main" id="{2E45CCE5-017B-4F1E-8B66-79B02AE6020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872" y="361950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6" descr="75654259.gif">
            <a:extLst>
              <a:ext uri="{FF2B5EF4-FFF2-40B4-BE49-F238E27FC236}">
                <a16:creationId xmlns:a16="http://schemas.microsoft.com/office/drawing/2014/main" id="{42B0C316-82CA-42D6-9090-495931CFB1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3510" y="412709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6" descr="75654259.gif">
            <a:extLst>
              <a:ext uri="{FF2B5EF4-FFF2-40B4-BE49-F238E27FC236}">
                <a16:creationId xmlns:a16="http://schemas.microsoft.com/office/drawing/2014/main" id="{1123674F-C89C-420F-9F0D-70786531E2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67102" y="4536022"/>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Рисунок 9">
            <a:extLst>
              <a:ext uri="{FF2B5EF4-FFF2-40B4-BE49-F238E27FC236}">
                <a16:creationId xmlns:a16="http://schemas.microsoft.com/office/drawing/2014/main" id="{B32A32F8-E4F7-4756-8F01-297624F0098A}"/>
              </a:ext>
            </a:extLst>
          </p:cNvPr>
          <p:cNvPicPr>
            <a:picLocks noChangeAspect="1"/>
          </p:cNvPicPr>
          <p:nvPr/>
        </p:nvPicPr>
        <p:blipFill>
          <a:blip r:embed="rId5"/>
          <a:stretch>
            <a:fillRect/>
          </a:stretch>
        </p:blipFill>
        <p:spPr>
          <a:xfrm>
            <a:off x="2473448" y="2011130"/>
            <a:ext cx="2444708" cy="1707028"/>
          </a:xfrm>
          <a:prstGeom prst="rect">
            <a:avLst/>
          </a:prstGeom>
        </p:spPr>
      </p:pic>
      <p:pic>
        <p:nvPicPr>
          <p:cNvPr id="11" name="Рисунок 10">
            <a:extLst>
              <a:ext uri="{FF2B5EF4-FFF2-40B4-BE49-F238E27FC236}">
                <a16:creationId xmlns:a16="http://schemas.microsoft.com/office/drawing/2014/main" id="{C59D12EE-5244-4E8F-8C59-9FC0DAD7DCCC}"/>
              </a:ext>
            </a:extLst>
          </p:cNvPr>
          <p:cNvPicPr>
            <a:picLocks noChangeAspect="1"/>
          </p:cNvPicPr>
          <p:nvPr/>
        </p:nvPicPr>
        <p:blipFill>
          <a:blip r:embed="rId5"/>
          <a:stretch>
            <a:fillRect/>
          </a:stretch>
        </p:blipFill>
        <p:spPr>
          <a:xfrm>
            <a:off x="6575160" y="2102972"/>
            <a:ext cx="2444708" cy="1707028"/>
          </a:xfrm>
          <a:prstGeom prst="rect">
            <a:avLst/>
          </a:prstGeom>
        </p:spPr>
      </p:pic>
    </p:spTree>
    <p:extLst>
      <p:ext uri="{BB962C8B-B14F-4D97-AF65-F5344CB8AC3E}">
        <p14:creationId xmlns:p14="http://schemas.microsoft.com/office/powerpoint/2010/main" val="103331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3"/>
                                        </p:tgtEl>
                                      </p:cBhvr>
                                      <p:by x="150000" y="150000"/>
                                    </p:animScale>
                                  </p:childTnLst>
                                </p:cTn>
                              </p:par>
                              <p:par>
                                <p:cTn id="7" presetID="7" presetClass="entr" presetSubtype="4"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1000" fill="hold"/>
                                        <p:tgtEl>
                                          <p:spTgt spid="4"/>
                                        </p:tgtEl>
                                        <p:attrNameLst>
                                          <p:attrName>ppt_x</p:attrName>
                                        </p:attrNameLst>
                                      </p:cBhvr>
                                      <p:tavLst>
                                        <p:tav tm="0">
                                          <p:val>
                                            <p:strVal val="#ppt_x"/>
                                          </p:val>
                                        </p:tav>
                                        <p:tav tm="100000">
                                          <p:val>
                                            <p:strVal val="#ppt_x"/>
                                          </p:val>
                                        </p:tav>
                                      </p:tavLst>
                                    </p:anim>
                                    <p:anim calcmode="lin" valueType="num">
                                      <p:cBhvr additive="base">
                                        <p:cTn id="10" dur="1000" fill="hold"/>
                                        <p:tgtEl>
                                          <p:spTgt spid="4"/>
                                        </p:tgtEl>
                                        <p:attrNameLst>
                                          <p:attrName>ppt_y</p:attrName>
                                        </p:attrNameLst>
                                      </p:cBhvr>
                                      <p:tavLst>
                                        <p:tav tm="0">
                                          <p:val>
                                            <p:strVal val="1+#ppt_h/2"/>
                                          </p:val>
                                        </p:tav>
                                        <p:tav tm="100000">
                                          <p:val>
                                            <p:strVal val="#ppt_y"/>
                                          </p:val>
                                        </p:tav>
                                      </p:tavLst>
                                    </p:anim>
                                  </p:childTnLst>
                                </p:cTn>
                              </p:par>
                              <p:par>
                                <p:cTn id="11" presetID="7"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7"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ppt_x"/>
                                          </p:val>
                                        </p:tav>
                                        <p:tav tm="100000">
                                          <p:val>
                                            <p:strVal val="#ppt_x"/>
                                          </p:val>
                                        </p:tav>
                                      </p:tavLst>
                                    </p:anim>
                                    <p:anim calcmode="lin" valueType="num">
                                      <p:cBhvr additive="base">
                                        <p:cTn id="18" dur="1000" fill="hold"/>
                                        <p:tgtEl>
                                          <p:spTgt spid="6"/>
                                        </p:tgtEl>
                                        <p:attrNameLst>
                                          <p:attrName>ppt_y</p:attrName>
                                        </p:attrNameLst>
                                      </p:cBhvr>
                                      <p:tavLst>
                                        <p:tav tm="0">
                                          <p:val>
                                            <p:strVal val="1+#ppt_h/2"/>
                                          </p:val>
                                        </p:tav>
                                        <p:tav tm="100000">
                                          <p:val>
                                            <p:strVal val="#ppt_y"/>
                                          </p:val>
                                        </p:tav>
                                      </p:tavLst>
                                    </p:anim>
                                  </p:childTnLst>
                                </p:cTn>
                              </p:par>
                              <p:par>
                                <p:cTn id="19" presetID="7"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ppt_x"/>
                                          </p:val>
                                        </p:tav>
                                        <p:tav tm="100000">
                                          <p:val>
                                            <p:strVal val="#ppt_x"/>
                                          </p:val>
                                        </p:tav>
                                      </p:tavLst>
                                    </p:anim>
                                    <p:anim calcmode="lin" valueType="num">
                                      <p:cBhvr additive="base">
                                        <p:cTn id="22" dur="1000" fill="hold"/>
                                        <p:tgtEl>
                                          <p:spTgt spid="7"/>
                                        </p:tgtEl>
                                        <p:attrNameLst>
                                          <p:attrName>ppt_y</p:attrName>
                                        </p:attrNameLst>
                                      </p:cBhvr>
                                      <p:tavLst>
                                        <p:tav tm="0">
                                          <p:val>
                                            <p:strVal val="1+#ppt_h/2"/>
                                          </p:val>
                                        </p:tav>
                                        <p:tav tm="100000">
                                          <p:val>
                                            <p:strVal val="#ppt_y"/>
                                          </p:val>
                                        </p:tav>
                                      </p:tavLst>
                                    </p:anim>
                                  </p:childTnLst>
                                </p:cTn>
                              </p:par>
                              <p:par>
                                <p:cTn id="23" presetID="7"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par>
                                <p:cTn id="27" presetID="7"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ppt_x"/>
                                          </p:val>
                                        </p:tav>
                                        <p:tav tm="100000">
                                          <p:val>
                                            <p:strVal val="#ppt_x"/>
                                          </p:val>
                                        </p:tav>
                                      </p:tavLst>
                                    </p:anim>
                                    <p:anim calcmode="lin" valueType="num">
                                      <p:cBhvr additive="base">
                                        <p:cTn id="30"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380BCEA-3019-43A9-A799-09667069B5D3}"/>
              </a:ext>
            </a:extLst>
          </p:cNvPr>
          <p:cNvSpPr>
            <a:spLocks noGrp="1"/>
          </p:cNvSpPr>
          <p:nvPr>
            <p:ph type="title"/>
          </p:nvPr>
        </p:nvSpPr>
        <p:spPr/>
        <p:txBody>
          <a:bodyPr/>
          <a:lstStyle/>
          <a:p>
            <a:pPr algn="ctr"/>
            <a:r>
              <a:rPr kumimoji="0" lang="ru-RU" altLang="ru-RU" sz="4000" i="0" u="none" strike="noStrike" kern="0" cap="none" spc="0" normalizeH="0" baseline="0" noProof="0" dirty="0">
                <a:ln>
                  <a:noFill/>
                </a:ln>
                <a:solidFill>
                  <a:srgbClr val="66FF33"/>
                </a:solidFill>
                <a:effectLst/>
                <a:uLnTx/>
                <a:uFillTx/>
                <a:latin typeface="Times New Roman" panose="02020603050405020304" pitchFamily="18" charset="0"/>
                <a:ea typeface="+mj-ea"/>
                <a:cs typeface="Times New Roman" panose="02020603050405020304" pitchFamily="18" charset="0"/>
              </a:rPr>
              <a:t>Достоинства анимационных</a:t>
            </a:r>
            <a:br>
              <a:rPr kumimoji="0" lang="ru-RU" altLang="ru-RU" sz="4000" i="0" u="none" strike="noStrike" kern="0" cap="none" spc="0" normalizeH="0" baseline="0" noProof="0" dirty="0">
                <a:ln>
                  <a:noFill/>
                </a:ln>
                <a:solidFill>
                  <a:srgbClr val="66FF33"/>
                </a:solidFill>
                <a:effectLst/>
                <a:uLnTx/>
                <a:uFillTx/>
                <a:latin typeface="Times New Roman" panose="02020603050405020304" pitchFamily="18" charset="0"/>
                <a:ea typeface="+mj-ea"/>
                <a:cs typeface="Times New Roman" panose="02020603050405020304" pitchFamily="18" charset="0"/>
              </a:rPr>
            </a:br>
            <a:r>
              <a:rPr kumimoji="0" lang="ru-RU" altLang="ru-RU" sz="4000" i="0" u="none" strike="noStrike" kern="0" cap="none" spc="0" normalizeH="0" baseline="0" noProof="0" dirty="0">
                <a:ln>
                  <a:noFill/>
                </a:ln>
                <a:solidFill>
                  <a:srgbClr val="66FF33"/>
                </a:solidFill>
                <a:effectLst/>
                <a:uLnTx/>
                <a:uFillTx/>
                <a:latin typeface="Times New Roman" panose="02020603050405020304" pitchFamily="18" charset="0"/>
                <a:ea typeface="+mj-ea"/>
                <a:cs typeface="Times New Roman" panose="02020603050405020304" pitchFamily="18" charset="0"/>
              </a:rPr>
              <a:t> физкультминуток</a:t>
            </a:r>
            <a:endParaRPr lang="ru-RU" dirty="0"/>
          </a:p>
        </p:txBody>
      </p:sp>
      <p:sp>
        <p:nvSpPr>
          <p:cNvPr id="4" name="TextBox 3">
            <a:extLst>
              <a:ext uri="{FF2B5EF4-FFF2-40B4-BE49-F238E27FC236}">
                <a16:creationId xmlns:a16="http://schemas.microsoft.com/office/drawing/2014/main" id="{99E5C731-9207-4DBA-8F5B-1176EA2C53B1}"/>
              </a:ext>
            </a:extLst>
          </p:cNvPr>
          <p:cNvSpPr txBox="1"/>
          <p:nvPr/>
        </p:nvSpPr>
        <p:spPr>
          <a:xfrm>
            <a:off x="838200" y="2062480"/>
            <a:ext cx="10287000" cy="3970318"/>
          </a:xfrm>
          <a:prstGeom prst="rect">
            <a:avLst/>
          </a:prstGeom>
          <a:noFill/>
        </p:spPr>
        <p:txBody>
          <a:bodyPr wrap="square">
            <a:spAutoFit/>
          </a:bodyPr>
          <a:lstStyle/>
          <a:p>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Анимационная (от лат. </a:t>
            </a:r>
            <a:r>
              <a:rPr kumimoji="0" lang="ru-RU" altLang="ru-RU" sz="2800" b="0"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апіта</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душа; </a:t>
            </a:r>
            <a:r>
              <a:rPr kumimoji="0" lang="ru-RU" altLang="ru-RU" sz="2800" b="0"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animatus</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-одушевление) </a:t>
            </a:r>
            <a:r>
              <a:rPr kumimoji="0" lang="ru-RU" altLang="ru-RU" sz="2800" b="0"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физминутка</a:t>
            </a: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способна отвлечь ребёнка, переключить его внимание, снять усталость, восстановить силы и даже обучить основам здоровой жизни. Материал в этом случае подаётся ярко, красочно, на большом экране. Сочетание релаксирующих красок, размера и нестандартности проведения такой физкультминутки способствует качественному и эффективному профилактическому и расслабляющему воздействию на организм ребёнка. </a:t>
            </a:r>
            <a:endParaRPr lang="ru-RU" dirty="0"/>
          </a:p>
        </p:txBody>
      </p:sp>
    </p:spTree>
    <p:extLst>
      <p:ext uri="{BB962C8B-B14F-4D97-AF65-F5344CB8AC3E}">
        <p14:creationId xmlns:p14="http://schemas.microsoft.com/office/powerpoint/2010/main" val="893847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17205337-C8CA-44B5-A953-49F406E513FF}"/>
              </a:ext>
            </a:extLst>
          </p:cNvPr>
          <p:cNvPicPr>
            <a:picLocks noChangeAspect="1"/>
          </p:cNvPicPr>
          <p:nvPr/>
        </p:nvPicPr>
        <p:blipFill>
          <a:blip r:embed="rId2"/>
          <a:stretch>
            <a:fillRect/>
          </a:stretch>
        </p:blipFill>
        <p:spPr>
          <a:xfrm>
            <a:off x="680721" y="439884"/>
            <a:ext cx="10292080" cy="5818676"/>
          </a:xfrm>
          <a:prstGeom prst="rect">
            <a:avLst/>
          </a:prstGeom>
        </p:spPr>
      </p:pic>
      <p:pic>
        <p:nvPicPr>
          <p:cNvPr id="10" name="Рисунок 4" descr="b2dcccdf588a3b9dddd9c2d94f10b58e.gif">
            <a:extLst>
              <a:ext uri="{FF2B5EF4-FFF2-40B4-BE49-F238E27FC236}">
                <a16:creationId xmlns:a16="http://schemas.microsoft.com/office/drawing/2014/main" id="{B8AC92F2-3BD6-4C35-B057-BFBB681B85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0530" y="3503320"/>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Рисунок 4" descr="b2dcccdf588a3b9dddd9c2d94f10b58e.gif">
            <a:extLst>
              <a:ext uri="{FF2B5EF4-FFF2-40B4-BE49-F238E27FC236}">
                <a16:creationId xmlns:a16="http://schemas.microsoft.com/office/drawing/2014/main" id="{508A7EA3-C112-4FDE-85CA-DE1D58D75F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0160" y="3503320"/>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Рисунок 4" descr="b2dcccdf588a3b9dddd9c2d94f10b58e.gif">
            <a:extLst>
              <a:ext uri="{FF2B5EF4-FFF2-40B4-BE49-F238E27FC236}">
                <a16:creationId xmlns:a16="http://schemas.microsoft.com/office/drawing/2014/main" id="{E461EB83-E2F2-4A69-B86E-365482B9C1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5180" y="2093522"/>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4" descr="b2dcccdf588a3b9dddd9c2d94f10b58e.gif">
            <a:extLst>
              <a:ext uri="{FF2B5EF4-FFF2-40B4-BE49-F238E27FC236}">
                <a16:creationId xmlns:a16="http://schemas.microsoft.com/office/drawing/2014/main" id="{DF7B28C0-5225-4774-95D8-9B0005F513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6496" y="2093522"/>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Рисунок 4" descr="b2dcccdf588a3b9dddd9c2d94f10b58e.gif">
            <a:extLst>
              <a:ext uri="{FF2B5EF4-FFF2-40B4-BE49-F238E27FC236}">
                <a16:creationId xmlns:a16="http://schemas.microsoft.com/office/drawing/2014/main" id="{E6933F89-75CD-4201-9CD0-7E8E00B04E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86095" y="599440"/>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Рисунок 4" descr="b2dcccdf588a3b9dddd9c2d94f10b58e.gif">
            <a:extLst>
              <a:ext uri="{FF2B5EF4-FFF2-40B4-BE49-F238E27FC236}">
                <a16:creationId xmlns:a16="http://schemas.microsoft.com/office/drawing/2014/main" id="{29C43ACA-D987-4479-AF82-D02D528491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40528" y="599440"/>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Рисунок 4" descr="b2dcccdf588a3b9dddd9c2d94f10b58e.gif">
            <a:extLst>
              <a:ext uri="{FF2B5EF4-FFF2-40B4-BE49-F238E27FC236}">
                <a16:creationId xmlns:a16="http://schemas.microsoft.com/office/drawing/2014/main" id="{952C38F6-56EE-411C-B1EC-5F98313BB6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18855" y="3679043"/>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Рисунок 4" descr="b2dcccdf588a3b9dddd9c2d94f10b58e.gif">
            <a:extLst>
              <a:ext uri="{FF2B5EF4-FFF2-40B4-BE49-F238E27FC236}">
                <a16:creationId xmlns:a16="http://schemas.microsoft.com/office/drawing/2014/main" id="{6CF385D0-8A69-48FB-A352-36A808EA7F7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1375" y="3503320"/>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Рисунок 4" descr="b2dcccdf588a3b9dddd9c2d94f10b58e.gif">
            <a:extLst>
              <a:ext uri="{FF2B5EF4-FFF2-40B4-BE49-F238E27FC236}">
                <a16:creationId xmlns:a16="http://schemas.microsoft.com/office/drawing/2014/main" id="{1C50E488-FFC2-40AA-BD91-E06C1EDF62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5735" y="643096"/>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Рисунок 4" descr="b2dcccdf588a3b9dddd9c2d94f10b58e.gif">
            <a:extLst>
              <a:ext uri="{FF2B5EF4-FFF2-40B4-BE49-F238E27FC236}">
                <a16:creationId xmlns:a16="http://schemas.microsoft.com/office/drawing/2014/main" id="{A4BA43DE-AA57-49EA-8EC0-FCDC7AC821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40528" y="2101238"/>
            <a:ext cx="1052513"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photo1560">
            <a:extLst>
              <a:ext uri="{FF2B5EF4-FFF2-40B4-BE49-F238E27FC236}">
                <a16:creationId xmlns:a16="http://schemas.microsoft.com/office/drawing/2014/main" id="{04026D99-907E-48A3-98B1-DF927575E80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83370" y="2647657"/>
            <a:ext cx="4138613"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68429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F29BC4-FF71-44E5-994A-E53A9C1050A9}"/>
              </a:ext>
            </a:extLst>
          </p:cNvPr>
          <p:cNvSpPr>
            <a:spLocks noGrp="1"/>
          </p:cNvSpPr>
          <p:nvPr>
            <p:ph type="title"/>
          </p:nvPr>
        </p:nvSpPr>
        <p:spPr>
          <a:xfrm>
            <a:off x="838200" y="863074"/>
            <a:ext cx="10515600" cy="1325563"/>
          </a:xfrm>
        </p:spPr>
        <p:txBody>
          <a:bodyPr>
            <a:normAutofit fontScale="90000"/>
          </a:bodyPr>
          <a:lstStyle/>
          <a:p>
            <a:pPr algn="ctr"/>
            <a:r>
              <a:rPr kumimoji="0" lang="ru-RU" altLang="ru-RU" sz="3600" i="1" u="none" strike="noStrike" kern="0" cap="none" spc="0" normalizeH="0" baseline="0" noProof="0" dirty="0">
                <a:ln>
                  <a:noFill/>
                </a:ln>
                <a:solidFill>
                  <a:srgbClr val="C00000"/>
                </a:solidFill>
                <a:effectLst/>
                <a:uLnTx/>
                <a:uFillTx/>
                <a:latin typeface="Arial"/>
                <a:ea typeface="+mn-ea"/>
                <a:cs typeface="+mn-cs"/>
              </a:rPr>
              <a:t> </a:t>
            </a:r>
            <a:r>
              <a:rPr kumimoji="0" lang="ru-RU" altLang="ru-RU" sz="4000" i="0" u="none" strike="noStrike" kern="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Рекомендации по выбору вида физкультминутки в зависимости от преобладающей деятельности на логопедическом занятии</a:t>
            </a:r>
            <a:endParaRPr lang="ru-RU" sz="3200" dirty="0"/>
          </a:p>
        </p:txBody>
      </p:sp>
      <p:sp>
        <p:nvSpPr>
          <p:cNvPr id="4" name="TextBox 3">
            <a:extLst>
              <a:ext uri="{FF2B5EF4-FFF2-40B4-BE49-F238E27FC236}">
                <a16:creationId xmlns:a16="http://schemas.microsoft.com/office/drawing/2014/main" id="{0198F219-D56F-4839-9848-FEBBB59618BA}"/>
              </a:ext>
            </a:extLst>
          </p:cNvPr>
          <p:cNvSpPr txBox="1"/>
          <p:nvPr/>
        </p:nvSpPr>
        <p:spPr>
          <a:xfrm>
            <a:off x="838199" y="2905246"/>
            <a:ext cx="10515600" cy="2936188"/>
          </a:xfrm>
          <a:prstGeom prst="rect">
            <a:avLst/>
          </a:prstGeom>
          <a:noFill/>
        </p:spPr>
        <p:txBody>
          <a:bodyPr wrap="square">
            <a:spAutoFit/>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На логопедическом занятии ребёнок, как правило, сидит. Мышцы ребенка находятся в состоянии длительного статического напряжения. </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Поэтому рекомендуются: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Упражнения для снятия общего или локального утомления;</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ru-RU" altLang="ru-RU" sz="28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Пальчиковая гимнастика.</a:t>
            </a:r>
          </a:p>
        </p:txBody>
      </p:sp>
    </p:spTree>
    <p:extLst>
      <p:ext uri="{BB962C8B-B14F-4D97-AF65-F5344CB8AC3E}">
        <p14:creationId xmlns:p14="http://schemas.microsoft.com/office/powerpoint/2010/main" val="3443927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D298A-EB8E-4487-8FFD-B263CA35DAB8}"/>
              </a:ext>
            </a:extLst>
          </p:cNvPr>
          <p:cNvSpPr>
            <a:spLocks noGrp="1"/>
          </p:cNvSpPr>
          <p:nvPr>
            <p:ph type="title"/>
          </p:nvPr>
        </p:nvSpPr>
        <p:spPr>
          <a:xfrm>
            <a:off x="752354" y="671332"/>
            <a:ext cx="10346801" cy="1342663"/>
          </a:xfrm>
        </p:spPr>
        <p:txBody>
          <a:bodyPr>
            <a:normAutofit fontScale="90000"/>
          </a:bodyPr>
          <a:lstStyle/>
          <a:p>
            <a:pPr marL="342900" marR="0" lvl="0" indent="-342900" algn="ctr" defTabSz="914400" rtl="0" eaLnBrk="1" fontAlgn="base" latinLnBrk="0" hangingPunct="1">
              <a:lnSpc>
                <a:spcPct val="100000"/>
              </a:lnSpc>
              <a:spcBef>
                <a:spcPct val="20000"/>
              </a:spcBef>
              <a:spcAft>
                <a:spcPct val="0"/>
              </a:spcAft>
              <a:tabLst/>
              <a:defRPr/>
            </a:pPr>
            <a:r>
              <a:rPr kumimoji="0" lang="ru-RU" altLang="ru-RU" b="0" i="0" u="none" strike="noStrike" kern="0" cap="none" spc="0" normalizeH="0" baseline="0" noProof="0" dirty="0">
                <a:ln>
                  <a:noFill/>
                </a:ln>
                <a:solidFill>
                  <a:srgbClr val="FFC000"/>
                </a:solidFill>
                <a:effectLst/>
                <a:uLnTx/>
                <a:uFillTx/>
                <a:latin typeface="Times New Roman" panose="02020603050405020304" pitchFamily="18" charset="0"/>
                <a:ea typeface="+mn-ea"/>
                <a:cs typeface="Times New Roman" panose="02020603050405020304" pitchFamily="18" charset="0"/>
              </a:rPr>
              <a:t>Упражнения для снятия общего или                        локального утомления</a:t>
            </a:r>
            <a:br>
              <a:rPr kumimoji="0" lang="ru-RU" altLang="ru-RU" sz="4000" b="0" i="0" u="none" strike="noStrike" kern="0" cap="none" spc="0" normalizeH="0" baseline="0" noProof="0" dirty="0">
                <a:ln>
                  <a:noFill/>
                </a:ln>
                <a:solidFill>
                  <a:srgbClr val="FFC000"/>
                </a:solidFill>
                <a:effectLst/>
                <a:uLnTx/>
                <a:uFillTx/>
                <a:latin typeface="Times New Roman" panose="02020603050405020304" pitchFamily="18" charset="0"/>
                <a:ea typeface="+mn-ea"/>
                <a:cs typeface="Times New Roman" panose="02020603050405020304" pitchFamily="18" charset="0"/>
              </a:rPr>
            </a:br>
            <a:endParaRPr lang="ru-RU" dirty="0"/>
          </a:p>
        </p:txBody>
      </p:sp>
      <p:sp>
        <p:nvSpPr>
          <p:cNvPr id="4" name="TextBox 3">
            <a:extLst>
              <a:ext uri="{FF2B5EF4-FFF2-40B4-BE49-F238E27FC236}">
                <a16:creationId xmlns:a16="http://schemas.microsoft.com/office/drawing/2014/main" id="{A0642879-3D81-403F-A8AE-BC43D4D14ACB}"/>
              </a:ext>
            </a:extLst>
          </p:cNvPr>
          <p:cNvSpPr txBox="1"/>
          <p:nvPr/>
        </p:nvSpPr>
        <p:spPr>
          <a:xfrm>
            <a:off x="1092845" y="2013995"/>
            <a:ext cx="9474840" cy="3539430"/>
          </a:xfrm>
          <a:prstGeom prst="rect">
            <a:avLst/>
          </a:prstGeom>
          <a:noFill/>
        </p:spPr>
        <p:txBody>
          <a:bodyPr wrap="square">
            <a:spAutoFit/>
          </a:bodyPr>
          <a:lstStyle/>
          <a:p>
            <a:r>
              <a:rPr kumimoji="0" lang="ru-RU" altLang="ru-RU" sz="3200" b="0"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Для того, чтобы снять излишнее статическое напряжение, на физкультурных минутках проводятся динамические упражнения на расслабление различных групп мышц (шеи, плечевого пояса, конечностей, корпуса). Эти упражнения могут выполняться непосредственно на рабочем месте или с переходом в положение стоя.</a:t>
            </a:r>
            <a:endParaRPr lang="ru-RU" dirty="0"/>
          </a:p>
        </p:txBody>
      </p:sp>
    </p:spTree>
    <p:extLst>
      <p:ext uri="{BB962C8B-B14F-4D97-AF65-F5344CB8AC3E}">
        <p14:creationId xmlns:p14="http://schemas.microsoft.com/office/powerpoint/2010/main" val="114825710"/>
      </p:ext>
    </p:extLst>
  </p:cSld>
  <p:clrMapOvr>
    <a:masterClrMapping/>
  </p:clrMapOvr>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332</TotalTime>
  <Words>1116</Words>
  <Application>Microsoft Office PowerPoint</Application>
  <PresentationFormat>Широкоэкранный</PresentationFormat>
  <Paragraphs>67</Paragraphs>
  <Slides>20</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20</vt:i4>
      </vt:variant>
    </vt:vector>
  </HeadingPairs>
  <TitlesOfParts>
    <vt:vector size="27" baseType="lpstr">
      <vt:lpstr>Arial</vt:lpstr>
      <vt:lpstr>Calibri</vt:lpstr>
      <vt:lpstr>Calibri Light</vt:lpstr>
      <vt:lpstr>Franklin Gothic Book</vt:lpstr>
      <vt:lpstr>Monotype Corsiva</vt:lpstr>
      <vt:lpstr>Times New Roman</vt:lpstr>
      <vt:lpstr>Office Theme</vt:lpstr>
      <vt:lpstr>Семинар-практикум по теме:  «Включение здоровьесберегающих технологий в учебно-воспитательный процесс как ключевой компонент в решении основополагающих задач современной системы образования.»</vt:lpstr>
      <vt:lpstr>Презентация PowerPoint</vt:lpstr>
      <vt:lpstr>Презентация PowerPoint</vt:lpstr>
      <vt:lpstr>Требования к проведению физкультминуток:</vt:lpstr>
      <vt:lpstr>Анимационные физкультминутки </vt:lpstr>
      <vt:lpstr>Достоинства анимационных  физкультминуток</vt:lpstr>
      <vt:lpstr>Презентация PowerPoint</vt:lpstr>
      <vt:lpstr> Рекомендации по выбору вида физкультминутки в зависимости от преобладающей деятельности на логопедическом занятии</vt:lpstr>
      <vt:lpstr>Упражнения для снятия общего или                        локального утомления </vt:lpstr>
      <vt:lpstr>Презентация PowerPoint</vt:lpstr>
      <vt:lpstr>Пальчиковая гимнастика</vt:lpstr>
      <vt:lpstr>Гимнастика для глаз</vt:lpstr>
      <vt:lpstr>Презентация PowerPoint</vt:lpstr>
      <vt:lpstr>Преобладающий вид деятельности на занятии – слушание и говорение</vt:lpstr>
      <vt:lpstr>Массаж ушных раковин</vt:lpstr>
      <vt:lpstr>Пение звуков</vt:lpstr>
      <vt:lpstr>Кинезиологические упражнения </vt:lpstr>
      <vt:lpstr>Аутогенные тренировки (упражнение на расслабление мышц и зажимов)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50</cp:revision>
  <dcterms:created xsi:type="dcterms:W3CDTF">2022-01-20T17:04:59Z</dcterms:created>
  <dcterms:modified xsi:type="dcterms:W3CDTF">2022-02-06T18:32:20Z</dcterms:modified>
</cp:coreProperties>
</file>