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3" r:id="rId3"/>
    <p:sldId id="271" r:id="rId4"/>
    <p:sldId id="258" r:id="rId5"/>
    <p:sldId id="260" r:id="rId6"/>
    <p:sldId id="268" r:id="rId7"/>
    <p:sldId id="269" r:id="rId8"/>
    <p:sldId id="272" r:id="rId9"/>
    <p:sldId id="277" r:id="rId10"/>
    <p:sldId id="267" r:id="rId11"/>
    <p:sldId id="274" r:id="rId12"/>
    <p:sldId id="276" r:id="rId13"/>
    <p:sldId id="279" r:id="rId14"/>
    <p:sldId id="278" r:id="rId15"/>
    <p:sldId id="275" r:id="rId16"/>
    <p:sldId id="270" r:id="rId17"/>
    <p:sldId id="282" r:id="rId18"/>
    <p:sldId id="261" r:id="rId19"/>
    <p:sldId id="284" r:id="rId20"/>
    <p:sldId id="281" r:id="rId21"/>
    <p:sldId id="283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07.07.2022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07.07.2022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mypresentation.ru/documents/1197f978aae4022e810a04c4b1a0fecb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195736" y="5951021"/>
            <a:ext cx="47525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Подготовила: воспитатель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Филиппенко Е.Г.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55576" y="212447"/>
            <a:ext cx="68407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i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Пчелы</a:t>
            </a:r>
            <a:endParaRPr lang="ru-RU" sz="7200" b="1" i="1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1506" name="Picture 2" descr="https://i.pinimg.com/originals/f0/7a/1c/f07a1cec4fe853f1d65cda0a94d88be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1340768"/>
            <a:ext cx="6768752" cy="4511174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mypresentation.ru/documents/1197f978aae4022e810a04c4b1a0fecb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67544" y="260648"/>
            <a:ext cx="75608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Чем питаются </a:t>
            </a:r>
            <a:r>
              <a:rPr lang="ru-RU" sz="4000" b="1" i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пчелы</a:t>
            </a:r>
            <a:r>
              <a:rPr lang="ru-RU" sz="4000" b="1" i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?</a:t>
            </a:r>
            <a:endParaRPr lang="ru-RU" sz="4000" b="1" i="1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3528" y="5129897"/>
            <a:ext cx="820891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Пчелы питаются нектаром и пыльцой растений.  </a:t>
            </a:r>
          </a:p>
          <a:p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Сев на цветок, пчела опускает свой хоботок в серединку </a:t>
            </a:r>
          </a:p>
          <a:p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цветка и пьёт нектар. Нектар – это  сладкий, прозрачный сок, </a:t>
            </a:r>
            <a:endParaRPr lang="ru-RU" sz="2000" dirty="0" smtClean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  <a:p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который 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есть в цветке. </a:t>
            </a:r>
          </a:p>
        </p:txBody>
      </p:sp>
      <p:pic>
        <p:nvPicPr>
          <p:cNvPr id="7" name="Picture 4" descr="https://fb.ru/misc/i/gallery/53302/247072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1124744"/>
            <a:ext cx="4921823" cy="3888432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mypresentation.ru/documents/1197f978aae4022e810a04c4b1a0fecb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67544" y="260648"/>
            <a:ext cx="75608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Зачем пчёлы делают мёд?</a:t>
            </a:r>
            <a:endParaRPr lang="ru-RU" sz="4000" b="1" i="1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2" descr="img25"/>
          <p:cNvPicPr>
            <a:picLocks noChangeAspect="1" noChangeArrowheads="1"/>
          </p:cNvPicPr>
          <p:nvPr/>
        </p:nvPicPr>
        <p:blipFill>
          <a:blip r:embed="rId3" cstate="print"/>
          <a:srcRect l="57315" t="53763" r="593" b="4089"/>
          <a:stretch>
            <a:fillRect/>
          </a:stretch>
        </p:blipFill>
        <p:spPr bwMode="auto">
          <a:xfrm>
            <a:off x="1691680" y="1124743"/>
            <a:ext cx="5112568" cy="3835907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323528" y="5013176"/>
            <a:ext cx="820891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В первую очередь, пчелы сами питаются медом. Для того, чтобы выжить осенью и зимой, пчелы усиленно трудятся весной и летом. Они добывают нектар, оплодотворяя при этом цветы. После его </a:t>
            </a:r>
          </a:p>
          <a:p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обработки складывают в хранилище - соты. После их наполнения </a:t>
            </a:r>
          </a:p>
          <a:p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соты запечатывают. Так получается мед.</a:t>
            </a:r>
            <a:endParaRPr lang="ru-RU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mypresentation.ru/documents/1197f978aae4022e810a04c4b1a0fecb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44016" y="344850"/>
            <a:ext cx="88204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Пчёлы-разведчицы</a:t>
            </a:r>
            <a:endParaRPr lang="ru-RU" sz="4400" b="1" i="1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83968" y="1548075"/>
            <a:ext cx="403244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Первыми «на охоту» вылетают  пчелы –разведчицы. У них отличное обоняние, которое помогает быстро отыскать цветущие растения, взять с них нектар и вернуться домой. Там пчелы сообщают членам своей семьи, где находится растение, с которого можно собрать нектар. Общаются пчелы своеобразными танцевальными движениями. Далее  пчелы-разведчицы и пчелы-сборщицы отправляются в найденное место. </a:t>
            </a:r>
            <a:endParaRPr lang="ru-RU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098" name="Picture 2" descr="http://zacharyhuang.com/beetograph2/var/resizes/Contests/International-Apicultural-Photography/2008/napa-DSC_0447_s.jpg?m=157481388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268760"/>
            <a:ext cx="3445943" cy="4896544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mypresentation.ru/documents/1197f978aae4022e810a04c4b1a0fecb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44016" y="416858"/>
            <a:ext cx="88204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Пчелы-сборщицы</a:t>
            </a:r>
            <a:endParaRPr lang="ru-RU" sz="4400" b="1" i="1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60032" y="1404059"/>
            <a:ext cx="367240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Пчелы-сборщицы садятся на растение, всасывают нектар хоботком, а задними конечностями, на которых расположены специальные щеточки, приступает к сбору пыльцы, из нее потом делают шарик. Этот комок помещается в особую корзину, находящуюся на ногах насекомых. Затем сборщицы возвращаются в улей, где передают нектар пчелам-приемщицам.</a:t>
            </a:r>
            <a:endParaRPr lang="ru-RU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7" name="Picture 2" descr="https://hightech.fm/wp-content/uploads/2019/11/Apis_mellifera_Western_honey_be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628800"/>
            <a:ext cx="4416535" cy="3672408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mypresentation.ru/documents/1197f978aae4022e810a04c4b1a0fecb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44016" y="488866"/>
            <a:ext cx="88204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Пчелы-приемщицы</a:t>
            </a:r>
            <a:endParaRPr lang="ru-RU" sz="4400" b="1" i="1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148064" y="1660733"/>
            <a:ext cx="2808312" cy="4144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Пчелы-приемщицы занимаются точным 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распределением нектара: 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часть оставляют на корм личинкам, остальное отправляют на переработку. Из нектара они делают вкусный мед, который складывают в соты и хорошенько запечатывают воском. </a:t>
            </a:r>
            <a:endParaRPr lang="ru-RU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6" name="Picture 2" descr="img32"/>
          <p:cNvPicPr>
            <a:picLocks noChangeAspect="1" noChangeArrowheads="1"/>
          </p:cNvPicPr>
          <p:nvPr/>
        </p:nvPicPr>
        <p:blipFill>
          <a:blip r:embed="rId3" cstate="print"/>
          <a:srcRect l="38487" t="23964" b="12703"/>
          <a:stretch>
            <a:fillRect/>
          </a:stretch>
        </p:blipFill>
        <p:spPr bwMode="auto">
          <a:xfrm>
            <a:off x="467544" y="1916832"/>
            <a:ext cx="4464496" cy="3445029"/>
          </a:xfrm>
          <a:prstGeom prst="rect">
            <a:avLst/>
          </a:prstGeom>
          <a:noFill/>
          <a:ln w="28575">
            <a:solidFill>
              <a:srgbClr val="FFC00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mypresentation.ru/documents/1197f978aae4022e810a04c4b1a0fecb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44016" y="344850"/>
            <a:ext cx="88204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Пальчиковая игра «Пчелка»</a:t>
            </a:r>
            <a:endParaRPr lang="ru-RU" sz="4400" b="1" i="1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3528" y="1196752"/>
            <a:ext cx="820891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Пчелка трудится весь день </a:t>
            </a:r>
            <a:r>
              <a:rPr lang="ru-RU" sz="2000" i="1" dirty="0" smtClean="0">
                <a:solidFill>
                  <a:schemeClr val="accent6">
                    <a:lumMod val="50000"/>
                  </a:schemeClr>
                </a:solidFill>
              </a:rPr>
              <a:t>(Руками обрисовать перед собой круг.)</a:t>
            </a:r>
          </a:p>
          <a:p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И работать ей не лень. </a:t>
            </a:r>
            <a:r>
              <a:rPr lang="ru-RU" sz="2000" i="1" dirty="0" smtClean="0">
                <a:solidFill>
                  <a:schemeClr val="accent6">
                    <a:lumMod val="50000"/>
                  </a:schemeClr>
                </a:solidFill>
              </a:rPr>
              <a:t>(Покачивание указательными пальцами в знак отрицания.)</a:t>
            </a:r>
          </a:p>
          <a:p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От цветка летит к цветку, </a:t>
            </a:r>
            <a:r>
              <a:rPr lang="ru-RU" sz="2000" i="1" dirty="0" smtClean="0">
                <a:solidFill>
                  <a:schemeClr val="accent6">
                    <a:lumMod val="50000"/>
                  </a:schemeClr>
                </a:solidFill>
              </a:rPr>
              <a:t>(Ритмичные взмахи руками.)</a:t>
            </a:r>
          </a:p>
          <a:p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Клеит на брюшко пыльцу. </a:t>
            </a:r>
            <a:r>
              <a:rPr lang="ru-RU" sz="2000" i="1" dirty="0" smtClean="0">
                <a:solidFill>
                  <a:schemeClr val="accent6">
                    <a:lumMod val="50000"/>
                  </a:schemeClr>
                </a:solidFill>
              </a:rPr>
              <a:t>(Круговые движения ладонью по животу.)</a:t>
            </a:r>
          </a:p>
          <a:p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Хоботком нектар сосет, </a:t>
            </a:r>
            <a:r>
              <a:rPr lang="ru-RU" sz="2000" i="1" dirty="0" smtClean="0">
                <a:solidFill>
                  <a:schemeClr val="accent6">
                    <a:lumMod val="50000"/>
                  </a:schemeClr>
                </a:solidFill>
              </a:rPr>
              <a:t>(Вытянуть руку вперед, затем вниз, наклониться.)</a:t>
            </a:r>
          </a:p>
          <a:p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За день много соберет. </a:t>
            </a:r>
            <a:r>
              <a:rPr lang="ru-RU" sz="2000" i="1" dirty="0" smtClean="0">
                <a:solidFill>
                  <a:schemeClr val="accent6">
                    <a:lumMod val="50000"/>
                  </a:schemeClr>
                </a:solidFill>
              </a:rPr>
              <a:t>(«Раскрыть» перед собой все пальцы.)</a:t>
            </a:r>
          </a:p>
          <a:p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Унесет нектар тот в улей </a:t>
            </a:r>
            <a:r>
              <a:rPr lang="ru-RU" sz="2000" i="1" dirty="0" smtClean="0">
                <a:solidFill>
                  <a:schemeClr val="accent6">
                    <a:lumMod val="50000"/>
                  </a:schemeClr>
                </a:solidFill>
              </a:rPr>
              <a:t>(Изображают полет.)</a:t>
            </a:r>
          </a:p>
          <a:p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И назад вернется пулей. </a:t>
            </a:r>
            <a:r>
              <a:rPr lang="ru-RU" sz="2000" i="1" dirty="0" smtClean="0">
                <a:solidFill>
                  <a:schemeClr val="accent6">
                    <a:lumMod val="50000"/>
                  </a:schemeClr>
                </a:solidFill>
              </a:rPr>
              <a:t>(Резко выбросит руку с вытянутым указательным пальцем вперед.)</a:t>
            </a:r>
          </a:p>
          <a:p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В сотах утрамбует мед, </a:t>
            </a:r>
            <a:r>
              <a:rPr lang="ru-RU" sz="2000" i="1" dirty="0" smtClean="0">
                <a:solidFill>
                  <a:schemeClr val="accent6">
                    <a:lumMod val="50000"/>
                  </a:schemeClr>
                </a:solidFill>
              </a:rPr>
              <a:t>(Топанье ногами.)</a:t>
            </a:r>
          </a:p>
          <a:p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Скоро ведь зима придет. </a:t>
            </a:r>
            <a:r>
              <a:rPr lang="ru-RU" sz="2000" i="1" dirty="0" smtClean="0">
                <a:solidFill>
                  <a:schemeClr val="accent6">
                    <a:lumMod val="50000"/>
                  </a:schemeClr>
                </a:solidFill>
              </a:rPr>
              <a:t>(</a:t>
            </a:r>
            <a:r>
              <a:rPr lang="ru-RU" sz="2000" i="1" dirty="0" err="1" smtClean="0">
                <a:solidFill>
                  <a:schemeClr val="accent6">
                    <a:lumMod val="50000"/>
                  </a:schemeClr>
                </a:solidFill>
              </a:rPr>
              <a:t>Поеживание</a:t>
            </a:r>
            <a:r>
              <a:rPr lang="ru-RU" sz="2000" i="1" dirty="0" smtClean="0">
                <a:solidFill>
                  <a:schemeClr val="accent6">
                    <a:lumMod val="50000"/>
                  </a:schemeClr>
                </a:solidFill>
              </a:rPr>
              <a:t>.)</a:t>
            </a:r>
          </a:p>
          <a:p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Будет пчелкам чем питаться. </a:t>
            </a:r>
            <a:r>
              <a:rPr lang="ru-RU" sz="2000" i="1" dirty="0" smtClean="0">
                <a:solidFill>
                  <a:schemeClr val="accent6">
                    <a:lumMod val="50000"/>
                  </a:schemeClr>
                </a:solidFill>
              </a:rPr>
              <a:t>(Имитация движения ложкой.)</a:t>
            </a:r>
          </a:p>
          <a:p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Надо летом им стараться.</a:t>
            </a:r>
          </a:p>
          <a:p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mypresentation.ru/documents/1197f978aae4022e810a04c4b1a0fecb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44016" y="260648"/>
            <a:ext cx="88204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Какую пользу приносят пчёлы</a:t>
            </a:r>
            <a:r>
              <a:rPr lang="ru-RU" sz="4400" b="1" i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?</a:t>
            </a:r>
            <a:endParaRPr lang="ru-RU" sz="4400" b="1" i="1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3528" y="4581128"/>
            <a:ext cx="820891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Пчелы приносят большую пользу людям. Из всех насекомых они самые близкие друзья человека. Пчелы дают мед, производят воск, прополис. Прополис помогает 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заживлению 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ран. И даже пчелиный яд применяют в медицине как лекарство от многих болезней. </a:t>
            </a:r>
            <a:endParaRPr lang="ru-RU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А 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еще пчелы опыляют растения. </a:t>
            </a:r>
            <a:endParaRPr lang="ru-RU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2050" name="Picture 2" descr="https://puzzleit.ru/files/puzzles/222/221754/_origin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1052736"/>
            <a:ext cx="6641518" cy="3384376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mypresentation.ru/documents/1197f978aae4022e810a04c4b1a0fecb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44016" y="188640"/>
            <a:ext cx="88204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Как </a:t>
            </a:r>
            <a:r>
              <a:rPr lang="ru-RU" sz="4000" b="1" i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пчелы </a:t>
            </a:r>
            <a:r>
              <a:rPr lang="ru-RU" sz="4000" b="1" i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опыляют растения</a:t>
            </a:r>
            <a:r>
              <a:rPr lang="ru-RU" sz="4400" b="1" i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?</a:t>
            </a:r>
            <a:endParaRPr lang="ru-RU" sz="4400" b="1" i="1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1560" y="4894128"/>
            <a:ext cx="820891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Пчелы, перелетая с цветка на цветок, пьют сладкий цветочный </a:t>
            </a:r>
            <a:endParaRPr lang="ru-RU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сок-нектар 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и переносят на лапках цветочную пыльцу. 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Ведь когда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 пчела пробирается за капелькой нектара, на 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брюшко, </a:t>
            </a:r>
          </a:p>
          <a:p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на 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лапки 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и 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на спинку попадает 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пыльца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. 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Говорят: «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пчелы </a:t>
            </a:r>
            <a:endParaRPr lang="ru-RU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опыляют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 цветы».</a:t>
            </a:r>
            <a:endParaRPr lang="ru-RU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100" name="Picture 4" descr="https://vsegda-pomnim.com/uploads/posts/2022-04/1649650965_25-vsegda-pomnim-com-p-pchela-opilyaet-tsvetok-foto-4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1052736"/>
            <a:ext cx="5860486" cy="3888432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mypresentation.ru/documents/1197f978aae4022e810a04c4b1a0fecb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07504" y="260648"/>
            <a:ext cx="89644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Враги </a:t>
            </a:r>
            <a:r>
              <a:rPr lang="ru-RU" sz="4000" b="1" i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пчел</a:t>
            </a:r>
            <a:endParaRPr lang="ru-RU" sz="4000" b="1" i="1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3920" y="5445224"/>
            <a:ext cx="74804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cs typeface="Arial" pitchFamily="34" charset="0"/>
              </a:rPr>
              <a:t>У пчел много врагов. Это шершни, осы, пернатые, ящерицы, ежи, пауки, мыши. </a:t>
            </a:r>
            <a:endParaRPr lang="ru-RU" sz="2000" dirty="0">
              <a:solidFill>
                <a:schemeClr val="accent6">
                  <a:lumMod val="50000"/>
                </a:schemeClr>
              </a:solidFill>
              <a:cs typeface="Arial" pitchFamily="34" charset="0"/>
            </a:endParaRPr>
          </a:p>
        </p:txBody>
      </p:sp>
      <p:sp>
        <p:nvSpPr>
          <p:cNvPr id="11266" name="AutoShape 2" descr="https://kipmu.ru/wp-content/uploads/osa_i_shershen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68" name="AutoShape 4" descr="https://kipmu.ru/wp-content/uploads/osa_i_shershen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0" name="AutoShape 6" descr="https://kipmu.ru/wp-content/uploads/osa_i_shershen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" name="Picture 4" descr="http://parazitdoma.ru/wp-content/uploads/2019/06/shershen.jpg"/>
          <p:cNvPicPr>
            <a:picLocks noChangeAspect="1" noChangeArrowheads="1"/>
          </p:cNvPicPr>
          <p:nvPr/>
        </p:nvPicPr>
        <p:blipFill>
          <a:blip r:embed="rId3" cstate="print"/>
          <a:srcRect t="19656" r="40781" b="1721"/>
          <a:stretch>
            <a:fillRect/>
          </a:stretch>
        </p:blipFill>
        <p:spPr bwMode="auto">
          <a:xfrm rot="16200000">
            <a:off x="867419" y="1156918"/>
            <a:ext cx="3456385" cy="3824086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</p:pic>
      <p:pic>
        <p:nvPicPr>
          <p:cNvPr id="10" name="Picture 4" descr="http://parazitdoma.ru/wp-content/uploads/2019/06/shershen.jpg"/>
          <p:cNvPicPr>
            <a:picLocks noChangeAspect="1" noChangeArrowheads="1"/>
          </p:cNvPicPr>
          <p:nvPr/>
        </p:nvPicPr>
        <p:blipFill>
          <a:blip r:embed="rId3" cstate="print"/>
          <a:srcRect l="62999" t="44880" r="5501" b="20344"/>
          <a:stretch>
            <a:fillRect/>
          </a:stretch>
        </p:blipFill>
        <p:spPr bwMode="auto">
          <a:xfrm rot="5400000">
            <a:off x="4888835" y="1888029"/>
            <a:ext cx="2880320" cy="2649894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</p:pic>
      <p:sp>
        <p:nvSpPr>
          <p:cNvPr id="11272" name="AutoShape 8" descr="Сольпуга или паук фаланг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4" name="AutoShape 10" descr="Щурка золотиста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953439" y="4797152"/>
            <a:ext cx="12394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шершень</a:t>
            </a:r>
            <a:endParaRPr lang="ru-RU" sz="2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145347" y="4653136"/>
            <a:ext cx="5565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оса</a:t>
            </a:r>
            <a:endParaRPr lang="ru-RU" sz="20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mypresentation.ru/documents/1197f978aae4022e810a04c4b1a0fecb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07504" y="260648"/>
            <a:ext cx="89644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Когда пчела может укусить?</a:t>
            </a:r>
            <a:endParaRPr lang="ru-RU" sz="4000" b="1" i="1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3920" y="4350583"/>
            <a:ext cx="748044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Пчелы считаются миролюбивыми насекомыми, которые не нападают на человека первыми. Необходимость защищать своё жилище заставляет их жалить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  <a:r>
              <a:rPr lang="ru-RU" sz="2000" b="1" dirty="0" smtClean="0"/>
              <a:t> </a:t>
            </a:r>
            <a:endParaRPr lang="ru-RU" sz="2000" b="1" dirty="0" smtClean="0"/>
          </a:p>
          <a:p>
            <a:pPr fontAlgn="base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Укусы 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насекомых возможны, если:</a:t>
            </a:r>
            <a:endParaRPr lang="ru-RU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fontAlgn="base"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 пчелу 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придавить рукой или ногой;</a:t>
            </a:r>
          </a:p>
          <a:p>
            <a:pPr fontAlgn="base"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 насекомое 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попало в рот с чем-то сладким;</a:t>
            </a:r>
          </a:p>
          <a:p>
            <a:pPr fontAlgn="base"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 человек 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намеренно вторгся в гнездо пчёл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  <a:endParaRPr lang="ru-RU" sz="2000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266" name="AutoShape 2" descr="https://kipmu.ru/wp-content/uploads/osa_i_shershen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68" name="AutoShape 4" descr="https://kipmu.ru/wp-content/uploads/osa_i_shershen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0" name="AutoShape 6" descr="https://kipmu.ru/wp-content/uploads/osa_i_shershen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2" name="AutoShape 8" descr="Сольпуга или паук фаланг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4" name="AutoShape 10" descr="Щурка золотиста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4818" name="Picture 2" descr="https://www.culture.ru/storage/images/cfe1624f-15d3-56eb-b533-de4c0903f9b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1052736"/>
            <a:ext cx="5421779" cy="3240360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mypresentation.ru/documents/1197f978aae4022e810a04c4b1a0fecb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51520" y="188640"/>
            <a:ext cx="83529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Строение пчелы</a:t>
            </a:r>
            <a:endParaRPr lang="ru-RU" sz="4000" b="1" i="1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4869160"/>
            <a:ext cx="828092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Тело пчелы покрыто яркими, маленькими волосками черного и желтого цвета. У нее есть голова, грудь, брюшко, крылья и три пары ног. У пчелы большие глаза, которыми она прекрасно различает окраску цветов. Крылышки у пчел тонкие, трудно им бороться с сильным ветром, </a:t>
            </a:r>
          </a:p>
          <a:p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поэтому в плохую погоду пчелы из ульев не вылетают. </a:t>
            </a:r>
            <a:endParaRPr lang="ru-RU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6" name="Picture 2" descr="https://avatars.mds.yandex.net/get-zen_doc/111343/pub_5a60b219f03173607a4ffe83_5a60b26f5f496773927309db/scale_1200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55776" y="980728"/>
            <a:ext cx="3961772" cy="331236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827584" y="1196752"/>
            <a:ext cx="9321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г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олова</a:t>
            </a:r>
            <a:endParaRPr lang="ru-RU" sz="2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04248" y="1196752"/>
            <a:ext cx="10214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крылья</a:t>
            </a:r>
            <a:endParaRPr lang="ru-RU" sz="2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03848" y="980728"/>
            <a:ext cx="7990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грудь</a:t>
            </a:r>
            <a:endParaRPr lang="ru-RU" sz="2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20" name="Прямая со стрелкой 19"/>
          <p:cNvCxnSpPr/>
          <p:nvPr/>
        </p:nvCxnSpPr>
        <p:spPr>
          <a:xfrm flipH="1" flipV="1">
            <a:off x="1835696" y="1484784"/>
            <a:ext cx="1296144" cy="648072"/>
          </a:xfrm>
          <a:prstGeom prst="straightConnector1">
            <a:avLst/>
          </a:prstGeom>
          <a:ln w="28575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6948264" y="2420888"/>
            <a:ext cx="11068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брюшко</a:t>
            </a:r>
            <a:endParaRPr lang="ru-RU" sz="2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31" name="Прямая со стрелкой 30"/>
          <p:cNvCxnSpPr>
            <a:endCxn id="10" idx="2"/>
          </p:cNvCxnSpPr>
          <p:nvPr/>
        </p:nvCxnSpPr>
        <p:spPr>
          <a:xfrm flipH="1" flipV="1">
            <a:off x="3603381" y="1380838"/>
            <a:ext cx="353063" cy="639940"/>
          </a:xfrm>
          <a:prstGeom prst="straightConnector1">
            <a:avLst/>
          </a:prstGeom>
          <a:ln w="28575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 flipV="1">
            <a:off x="5580112" y="1412776"/>
            <a:ext cx="1224136" cy="288032"/>
          </a:xfrm>
          <a:prstGeom prst="straightConnector1">
            <a:avLst/>
          </a:prstGeom>
          <a:ln w="28575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 flipV="1">
            <a:off x="6228184" y="2636912"/>
            <a:ext cx="728464" cy="216024"/>
          </a:xfrm>
          <a:prstGeom prst="straightConnector1">
            <a:avLst/>
          </a:prstGeom>
          <a:ln w="28575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3995936" y="4469050"/>
            <a:ext cx="6960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ноги</a:t>
            </a:r>
            <a:endParaRPr lang="ru-RU" sz="2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41" name="Прямая со стрелкой 40"/>
          <p:cNvCxnSpPr/>
          <p:nvPr/>
        </p:nvCxnSpPr>
        <p:spPr>
          <a:xfrm>
            <a:off x="4355976" y="3356992"/>
            <a:ext cx="0" cy="1008112"/>
          </a:xfrm>
          <a:prstGeom prst="straightConnector1">
            <a:avLst/>
          </a:prstGeom>
          <a:ln w="28575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/>
          <p:nvPr/>
        </p:nvCxnSpPr>
        <p:spPr>
          <a:xfrm>
            <a:off x="3779912" y="3429000"/>
            <a:ext cx="360040" cy="1008112"/>
          </a:xfrm>
          <a:prstGeom prst="straightConnector1">
            <a:avLst/>
          </a:prstGeom>
          <a:ln w="28575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/>
          <p:nvPr/>
        </p:nvCxnSpPr>
        <p:spPr>
          <a:xfrm flipH="1">
            <a:off x="4499992" y="3429000"/>
            <a:ext cx="576064" cy="1008112"/>
          </a:xfrm>
          <a:prstGeom prst="straightConnector1">
            <a:avLst/>
          </a:prstGeom>
          <a:ln w="28575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827584" y="2668850"/>
            <a:ext cx="7697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г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лаза</a:t>
            </a:r>
            <a:endParaRPr lang="ru-RU" sz="2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71" name="Прямая со стрелкой 70"/>
          <p:cNvCxnSpPr/>
          <p:nvPr/>
        </p:nvCxnSpPr>
        <p:spPr>
          <a:xfrm flipH="1">
            <a:off x="1835696" y="2852936"/>
            <a:ext cx="1440160" cy="0"/>
          </a:xfrm>
          <a:prstGeom prst="straightConnector1">
            <a:avLst/>
          </a:prstGeom>
          <a:ln w="28575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mypresentation.ru/documents/1197f978aae4022e810a04c4b1a0fecb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67544" y="1484784"/>
            <a:ext cx="8136904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Удалите жало.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Протрите ранку разведенным спиртом  </a:t>
            </a:r>
          </a:p>
          <a:p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или йодом.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Приложите к месту укуса листья </a:t>
            </a:r>
          </a:p>
          <a:p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тысячелистника, петрушки, компрессы </a:t>
            </a:r>
          </a:p>
          <a:p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с настойкой полыни. 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Приложите к коже холод. 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Если вас покусал целый рой насекомых, </a:t>
            </a:r>
          </a:p>
          <a:p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положите на ранки кусочек сахара, он вытянет яд. 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Лягте в постель, вызовите врача и больше пейте.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Если    ужаленное    место    распухло, покраснело и сильно чешется, выпейте 1-2 таблетки </a:t>
            </a:r>
            <a:r>
              <a:rPr lang="ru-RU" sz="2000" dirty="0" err="1" smtClean="0">
                <a:solidFill>
                  <a:schemeClr val="accent6">
                    <a:lumMod val="50000"/>
                  </a:schemeClr>
                </a:solidFill>
              </a:rPr>
              <a:t>антиаллергена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Вызовите срочно врача, если появилась сыпь, кружится голова и тяжело дышать.</a:t>
            </a:r>
          </a:p>
          <a:p>
            <a:pPr>
              <a:buFont typeface="Arial" pitchFamily="34" charset="0"/>
              <a:buChar char="•"/>
            </a:pPr>
            <a:endParaRPr lang="ru-RU" dirty="0"/>
          </a:p>
        </p:txBody>
      </p:sp>
      <p:pic>
        <p:nvPicPr>
          <p:cNvPr id="1030" name="Picture 6" descr="https://thumbs.dreamstime.com/b/%D0%B8%D0%BB%D0%BB%D1%8E%D1%81%D1%82%D1%80%D0%B0%D1%86%D0%B8%D1%8F-%D0%BC%D0%B0%D0%BB%D1%8C%D1%87%D0%B8%D0%BA%D0%B0-%D0%B6%D0%B0%D0%BB%D0%BE%D0%BC-%D0%BF%D1%87%D0%B5%D0%BB%D1%8B-%D1%87%D1%83%D0%B2%D1%81%D1%82%D0%B2%D1%83%D1%8E%D1%89%D0%B5%D0%B3%D0%BE-%D0%B3%D0%BE%D0%BB%D0%BE%D0%B2%D0%BE%D0%BA%D1%80%D1%83%D0%B6%D0%B5%D0%BD%D0%B8%D0%B5-%D0%B2%D0%B5%D0%BA%D1%82%D0%BE%D1%80%D0%B0-189745728.jpg"/>
          <p:cNvPicPr>
            <a:picLocks noChangeAspect="1" noChangeArrowheads="1"/>
          </p:cNvPicPr>
          <p:nvPr/>
        </p:nvPicPr>
        <p:blipFill>
          <a:blip r:embed="rId3" cstate="print"/>
          <a:srcRect l="5339" r="6571" b="8932"/>
          <a:stretch>
            <a:fillRect/>
          </a:stretch>
        </p:blipFill>
        <p:spPr bwMode="auto">
          <a:xfrm>
            <a:off x="5292080" y="1268760"/>
            <a:ext cx="2641483" cy="2448272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755576" y="332656"/>
            <a:ext cx="68407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Если ужалила пчела</a:t>
            </a:r>
            <a:endParaRPr lang="ru-RU" sz="4000" b="1" i="1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mypresentation.ru/documents/1197f978aae4022e810a04c4b1a0fecb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67544" y="908720"/>
            <a:ext cx="76328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Спасибо за внимание!</a:t>
            </a:r>
            <a:endParaRPr lang="ru-RU" sz="4800" b="1" i="1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266" name="AutoShape 2" descr="https://kipmu.ru/wp-content/uploads/osa_i_shershen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68" name="AutoShape 4" descr="https://kipmu.ru/wp-content/uploads/osa_i_shershen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0" name="AutoShape 6" descr="https://kipmu.ru/wp-content/uploads/osa_i_shershen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2" name="AutoShape 8" descr="Сольпуга или паук фаланг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4" name="AutoShape 10" descr="Щурка золотиста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3794" name="Picture 2" descr="https://www.pinclipart.com/picdir/big/131-1318242_-bee-clipart.png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2060848"/>
            <a:ext cx="3290960" cy="41044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mypresentation.ru/documents/1197f978aae4022e810a04c4b1a0fecb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51520" y="332656"/>
            <a:ext cx="83529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Строение </a:t>
            </a:r>
            <a:r>
              <a:rPr lang="ru-RU" sz="4000" b="1" i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пчелы</a:t>
            </a:r>
            <a:endParaRPr lang="ru-RU" sz="4000" b="1" i="1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4822120"/>
            <a:ext cx="784887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На ногах у пчелы – целый набор инструментов: кисточки, которыми пчела собирает цветочную пыльцу, корзиночки, в которых она </a:t>
            </a:r>
          </a:p>
          <a:p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эту пыльцу переносит, и щеточки для чистки глаз от той же пыльцы. </a:t>
            </a:r>
          </a:p>
          <a:p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А вот хоботком пчела достает нектар. Есть у пчелки и защита – </a:t>
            </a:r>
          </a:p>
          <a:p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это ее жало.</a:t>
            </a:r>
            <a:endParaRPr lang="ru-RU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6" name="Picture 2" descr="https://avatars.mds.yandex.net/get-zen_doc/111343/pub_5a60b219f03173607a4ffe83_5a60b26f5f496773927309db/scale_1200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11760" y="1052736"/>
            <a:ext cx="3961772" cy="331236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331640" y="1484784"/>
            <a:ext cx="8242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усики</a:t>
            </a:r>
            <a:endParaRPr lang="ru-RU" sz="2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29527" y="4005064"/>
            <a:ext cx="14866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корзиночка</a:t>
            </a:r>
            <a:endParaRPr lang="ru-RU" sz="2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592213" y="2060848"/>
            <a:ext cx="7696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жало</a:t>
            </a:r>
            <a:endParaRPr lang="ru-RU" sz="2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 flipH="1" flipV="1">
            <a:off x="1907705" y="1916832"/>
            <a:ext cx="792087" cy="576064"/>
          </a:xfrm>
          <a:prstGeom prst="straightConnector1">
            <a:avLst/>
          </a:prstGeom>
          <a:ln w="28575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V="1">
            <a:off x="6156176" y="2420888"/>
            <a:ext cx="792088" cy="1008112"/>
          </a:xfrm>
          <a:prstGeom prst="straightConnector1">
            <a:avLst/>
          </a:prstGeom>
          <a:ln w="28575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359871" y="4293096"/>
            <a:ext cx="11238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щеточка</a:t>
            </a:r>
            <a:endParaRPr lang="ru-RU" sz="2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17" name="Прямая со стрелкой 16"/>
          <p:cNvCxnSpPr/>
          <p:nvPr/>
        </p:nvCxnSpPr>
        <p:spPr>
          <a:xfrm>
            <a:off x="4211960" y="3429000"/>
            <a:ext cx="792088" cy="720080"/>
          </a:xfrm>
          <a:prstGeom prst="straightConnector1">
            <a:avLst/>
          </a:prstGeom>
          <a:ln w="28575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endCxn id="16" idx="3"/>
          </p:cNvCxnSpPr>
          <p:nvPr/>
        </p:nvCxnSpPr>
        <p:spPr>
          <a:xfrm flipH="1">
            <a:off x="2483768" y="3933056"/>
            <a:ext cx="1080120" cy="560095"/>
          </a:xfrm>
          <a:prstGeom prst="straightConnector1">
            <a:avLst/>
          </a:prstGeom>
          <a:ln w="28575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 flipH="1" flipV="1">
            <a:off x="1763688" y="1988840"/>
            <a:ext cx="1008112" cy="1512168"/>
          </a:xfrm>
          <a:prstGeom prst="straightConnector1">
            <a:avLst/>
          </a:prstGeom>
          <a:ln w="28575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899592" y="3789040"/>
            <a:ext cx="10715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хоботок</a:t>
            </a:r>
            <a:endParaRPr lang="ru-RU" sz="2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27" name="Прямая со стрелкой 26"/>
          <p:cNvCxnSpPr/>
          <p:nvPr/>
        </p:nvCxnSpPr>
        <p:spPr>
          <a:xfrm flipH="1">
            <a:off x="2051720" y="3356992"/>
            <a:ext cx="1152128" cy="504056"/>
          </a:xfrm>
          <a:prstGeom prst="straightConnector1">
            <a:avLst/>
          </a:prstGeom>
          <a:ln w="28575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mypresentation.ru/documents/1197f978aae4022e810a04c4b1a0fecb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5" descr="003"/>
          <p:cNvPicPr>
            <a:picLocks noChangeAspect="1" noChangeArrowheads="1"/>
          </p:cNvPicPr>
          <p:nvPr/>
        </p:nvPicPr>
        <p:blipFill>
          <a:blip r:embed="rId3" cstate="print"/>
          <a:srcRect t="14300" r="14563" b="43700"/>
          <a:stretch>
            <a:fillRect/>
          </a:stretch>
        </p:blipFill>
        <p:spPr bwMode="auto">
          <a:xfrm>
            <a:off x="323528" y="1196752"/>
            <a:ext cx="7776864" cy="3384376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755576" y="332656"/>
            <a:ext cx="68407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Пчелиная семья</a:t>
            </a:r>
            <a:endParaRPr lang="ru-RU" sz="4000" b="1" i="1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3528" y="4658360"/>
            <a:ext cx="784887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Пчелы живут семьями. Пчелиная семья включает до 80 тысяч пчел.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Большинство из них – рабочие </a:t>
            </a:r>
          </a:p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пчелы (бесплодные самки).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Есть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одна самка – матка, которая откладывает яйца. Летом в семье появляются  несколько сотен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самцов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– трутней. 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mypresentation.ru/documents/1197f978aae4022e810a04c4b1a0fecb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79512" y="188640"/>
            <a:ext cx="87849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Специальности рабочих пчел</a:t>
            </a:r>
            <a:endParaRPr lang="ru-RU" sz="4000" b="1" i="1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трелка вправо 7"/>
          <p:cNvSpPr/>
          <p:nvPr/>
        </p:nvSpPr>
        <p:spPr>
          <a:xfrm rot="5400000">
            <a:off x="1303336" y="2680617"/>
            <a:ext cx="432049" cy="200623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434" name="Picture 2" descr="https://kinder-chitateli.ru/upload/iblock/584/kkbbaj93jtdb5scrc06drf57h5thv851/4.jpg"/>
          <p:cNvPicPr>
            <a:picLocks noChangeAspect="1" noChangeArrowheads="1"/>
          </p:cNvPicPr>
          <p:nvPr/>
        </p:nvPicPr>
        <p:blipFill>
          <a:blip r:embed="rId3" cstate="print"/>
          <a:srcRect l="4395" t="11406" r="64838" b="63321"/>
          <a:stretch>
            <a:fillRect/>
          </a:stretch>
        </p:blipFill>
        <p:spPr bwMode="auto">
          <a:xfrm>
            <a:off x="467544" y="980728"/>
            <a:ext cx="2016224" cy="1656184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</p:pic>
      <p:pic>
        <p:nvPicPr>
          <p:cNvPr id="14" name="Picture 2" descr="https://kinder-chitateli.ru/upload/iblock/584/kkbbaj93jtdb5scrc06drf57h5thv851/4.jpg"/>
          <p:cNvPicPr>
            <a:picLocks noChangeAspect="1" noChangeArrowheads="1"/>
          </p:cNvPicPr>
          <p:nvPr/>
        </p:nvPicPr>
        <p:blipFill>
          <a:blip r:embed="rId3" cstate="print"/>
          <a:srcRect l="59015" t="4184" r="10609" b="70714"/>
          <a:stretch>
            <a:fillRect/>
          </a:stretch>
        </p:blipFill>
        <p:spPr bwMode="auto">
          <a:xfrm>
            <a:off x="3086835" y="980728"/>
            <a:ext cx="2205245" cy="1512168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</p:pic>
      <p:sp>
        <p:nvSpPr>
          <p:cNvPr id="15" name="TextBox 14"/>
          <p:cNvSpPr txBox="1"/>
          <p:nvPr/>
        </p:nvSpPr>
        <p:spPr>
          <a:xfrm>
            <a:off x="467544" y="2996952"/>
            <a:ext cx="21158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Пчела-уборщица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</a:p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заботится о чистоте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6" name="Стрелка вправо 15"/>
          <p:cNvSpPr/>
          <p:nvPr/>
        </p:nvSpPr>
        <p:spPr>
          <a:xfrm rot="5400000">
            <a:off x="3895624" y="2680617"/>
            <a:ext cx="432049" cy="200623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3059832" y="2996952"/>
            <a:ext cx="20882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Пчела-сборщица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 в поисках </a:t>
            </a:r>
          </a:p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самой сладкой пыльцы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8" name="Picture 2" descr="https://kinder-chitateli.ru/upload/iblock/584/kkbbaj93jtdb5scrc06drf57h5thv851/4.jpg"/>
          <p:cNvPicPr>
            <a:picLocks noChangeAspect="1" noChangeArrowheads="1"/>
          </p:cNvPicPr>
          <p:nvPr/>
        </p:nvPicPr>
        <p:blipFill>
          <a:blip r:embed="rId3" cstate="print"/>
          <a:srcRect l="41284" t="26748" r="29358" b="46039"/>
          <a:stretch>
            <a:fillRect/>
          </a:stretch>
        </p:blipFill>
        <p:spPr bwMode="auto">
          <a:xfrm>
            <a:off x="5652120" y="980728"/>
            <a:ext cx="2304256" cy="1584176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</p:pic>
      <p:sp>
        <p:nvSpPr>
          <p:cNvPr id="19" name="TextBox 18"/>
          <p:cNvSpPr txBox="1"/>
          <p:nvPr/>
        </p:nvSpPr>
        <p:spPr>
          <a:xfrm>
            <a:off x="5940152" y="2996952"/>
            <a:ext cx="20882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Пчела-солдат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 бережет улей от врагов </a:t>
            </a:r>
          </a:p>
        </p:txBody>
      </p:sp>
      <p:sp>
        <p:nvSpPr>
          <p:cNvPr id="20" name="Стрелка вправо 19"/>
          <p:cNvSpPr/>
          <p:nvPr/>
        </p:nvSpPr>
        <p:spPr>
          <a:xfrm rot="5400000">
            <a:off x="6760543" y="2680617"/>
            <a:ext cx="432049" cy="200623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1" name="Picture 2" descr="https://kinder-chitateli.ru/upload/iblock/584/kkbbaj93jtdb5scrc06drf57h5thv851/4.jpg"/>
          <p:cNvPicPr>
            <a:picLocks noChangeAspect="1" noChangeArrowheads="1"/>
          </p:cNvPicPr>
          <p:nvPr/>
        </p:nvPicPr>
        <p:blipFill>
          <a:blip r:embed="rId3" cstate="print"/>
          <a:srcRect l="5505" t="42828" r="59633" b="31196"/>
          <a:stretch>
            <a:fillRect/>
          </a:stretch>
        </p:blipFill>
        <p:spPr bwMode="auto">
          <a:xfrm>
            <a:off x="395536" y="3645024"/>
            <a:ext cx="2592288" cy="1512168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</p:pic>
      <p:sp>
        <p:nvSpPr>
          <p:cNvPr id="22" name="Стрелка вправо 21"/>
          <p:cNvSpPr/>
          <p:nvPr/>
        </p:nvSpPr>
        <p:spPr>
          <a:xfrm rot="5400000">
            <a:off x="1359943" y="5344913"/>
            <a:ext cx="432049" cy="200623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265423" y="5661248"/>
            <a:ext cx="27224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Молодая рабочая пчела </a:t>
            </a:r>
          </a:p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готовит мёд из свежего нектара </a:t>
            </a:r>
          </a:p>
        </p:txBody>
      </p:sp>
      <p:pic>
        <p:nvPicPr>
          <p:cNvPr id="24" name="Picture 2" descr="https://kinder-chitateli.ru/upload/iblock/584/kkbbaj93jtdb5scrc06drf57h5thv851/4.jpg"/>
          <p:cNvPicPr>
            <a:picLocks noChangeAspect="1" noChangeArrowheads="1"/>
          </p:cNvPicPr>
          <p:nvPr/>
        </p:nvPicPr>
        <p:blipFill>
          <a:blip r:embed="rId3" cstate="print"/>
          <a:srcRect l="67890" t="49013" r="2752" b="27485"/>
          <a:stretch>
            <a:fillRect/>
          </a:stretch>
        </p:blipFill>
        <p:spPr bwMode="auto">
          <a:xfrm>
            <a:off x="3203848" y="4221088"/>
            <a:ext cx="2304256" cy="1368152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</p:pic>
      <p:sp>
        <p:nvSpPr>
          <p:cNvPr id="25" name="Стрелка вправо 24"/>
          <p:cNvSpPr/>
          <p:nvPr/>
        </p:nvSpPr>
        <p:spPr>
          <a:xfrm rot="5400000">
            <a:off x="4111648" y="5704953"/>
            <a:ext cx="432049" cy="200623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TextBox 25"/>
          <p:cNvSpPr txBox="1"/>
          <p:nvPr/>
        </p:nvSpPr>
        <p:spPr>
          <a:xfrm>
            <a:off x="3096354" y="6021288"/>
            <a:ext cx="24117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Пчела-няня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 заботится </a:t>
            </a:r>
          </a:p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о малышах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449999" y="5746030"/>
            <a:ext cx="25783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Пчела-строитель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  </a:t>
            </a:r>
          </a:p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строит улей и  аккуратные соты</a:t>
            </a:r>
          </a:p>
        </p:txBody>
      </p:sp>
      <p:pic>
        <p:nvPicPr>
          <p:cNvPr id="28" name="Picture 2" descr="https://kinder-chitateli.ru/upload/iblock/584/kkbbaj93jtdb5scrc06drf57h5thv851/4.jpg"/>
          <p:cNvPicPr>
            <a:picLocks noChangeAspect="1" noChangeArrowheads="1"/>
          </p:cNvPicPr>
          <p:nvPr/>
        </p:nvPicPr>
        <p:blipFill>
          <a:blip r:embed="rId3" cstate="print"/>
          <a:srcRect l="43119" t="63856" r="28440" b="13879"/>
          <a:stretch>
            <a:fillRect/>
          </a:stretch>
        </p:blipFill>
        <p:spPr bwMode="auto">
          <a:xfrm>
            <a:off x="5724128" y="4077072"/>
            <a:ext cx="2232248" cy="1296144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</p:pic>
      <p:sp>
        <p:nvSpPr>
          <p:cNvPr id="29" name="Стрелка вправо 28"/>
          <p:cNvSpPr/>
          <p:nvPr/>
        </p:nvSpPr>
        <p:spPr>
          <a:xfrm rot="5400000">
            <a:off x="6631928" y="5488929"/>
            <a:ext cx="432049" cy="200623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mypresentation.ru/documents/1197f978aae4022e810a04c4b1a0fecb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07504" y="260648"/>
            <a:ext cx="89644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Как растет пчела?</a:t>
            </a:r>
            <a:endParaRPr lang="ru-RU" sz="4000" b="1" i="1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242" name="AutoShape 2" descr="https://stop-klopu.com/wp-content/uploads/a/3/a/a3a1bccfebf8a03979ea7d2b9b4518b3.jpg:lar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Picture 4" descr="Это... "/>
          <p:cNvPicPr>
            <a:picLocks noChangeAspect="1" noChangeArrowheads="1"/>
          </p:cNvPicPr>
          <p:nvPr/>
        </p:nvPicPr>
        <p:blipFill>
          <a:blip r:embed="rId3" cstate="print"/>
          <a:srcRect t="5007" b="9882"/>
          <a:stretch>
            <a:fillRect/>
          </a:stretch>
        </p:blipFill>
        <p:spPr bwMode="auto">
          <a:xfrm>
            <a:off x="426023" y="1196752"/>
            <a:ext cx="7530353" cy="4032448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1403648" y="5333146"/>
            <a:ext cx="7352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яйцо</a:t>
            </a:r>
            <a:endParaRPr lang="ru-RU" sz="2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27784" y="5333146"/>
            <a:ext cx="11191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личинка</a:t>
            </a:r>
            <a:endParaRPr lang="ru-RU" sz="2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004544" y="5333146"/>
            <a:ext cx="10735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куколка</a:t>
            </a:r>
            <a:endParaRPr lang="ru-RU" sz="2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09323" y="5333146"/>
            <a:ext cx="18989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взрослая пчела</a:t>
            </a:r>
            <a:endParaRPr lang="ru-RU" sz="2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8" name="Стрелка вправо 17"/>
          <p:cNvSpPr/>
          <p:nvPr/>
        </p:nvSpPr>
        <p:spPr>
          <a:xfrm>
            <a:off x="2267744" y="5517232"/>
            <a:ext cx="288032" cy="14401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право 18"/>
          <p:cNvSpPr/>
          <p:nvPr/>
        </p:nvSpPr>
        <p:spPr>
          <a:xfrm>
            <a:off x="3707904" y="5517232"/>
            <a:ext cx="288032" cy="14401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право 19"/>
          <p:cNvSpPr/>
          <p:nvPr/>
        </p:nvSpPr>
        <p:spPr>
          <a:xfrm>
            <a:off x="5148064" y="5517232"/>
            <a:ext cx="288032" cy="144016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mypresentation.ru/documents/1197f978aae4022e810a04c4b1a0fecb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67544" y="260648"/>
            <a:ext cx="75608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Где живут </a:t>
            </a:r>
            <a:r>
              <a:rPr lang="ru-RU" sz="4000" b="1" i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пчелы</a:t>
            </a:r>
            <a:r>
              <a:rPr lang="ru-RU" sz="4000" b="1" i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?</a:t>
            </a:r>
            <a:endParaRPr lang="ru-RU" sz="4000" b="1" i="1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3528" y="4653136"/>
            <a:ext cx="820891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Домашние пчелы живут в ульях. Дикие пчелы в природе  предпочитают селиться в расщелинах земли и в дуплах старых деревьев. Когда человек заметил, что насекомые производят не только вкусный, но и полезный мед, то занялся разведением пчел– пчеловодством.</a:t>
            </a:r>
            <a:endParaRPr lang="ru-RU" sz="2400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5" descr="img_user_file_58bda4508db64_12"/>
          <p:cNvPicPr>
            <a:picLocks noChangeAspect="1" noChangeArrowheads="1"/>
          </p:cNvPicPr>
          <p:nvPr/>
        </p:nvPicPr>
        <p:blipFill>
          <a:blip r:embed="rId3" cstate="print"/>
          <a:srcRect l="53937" t="24800" r="4326" b="12201"/>
          <a:stretch>
            <a:fillRect/>
          </a:stretch>
        </p:blipFill>
        <p:spPr bwMode="auto">
          <a:xfrm>
            <a:off x="4644008" y="1124744"/>
            <a:ext cx="3096344" cy="3456384"/>
          </a:xfrm>
          <a:prstGeom prst="rect">
            <a:avLst/>
          </a:prstGeom>
          <a:noFill/>
          <a:ln w="9525">
            <a:solidFill>
              <a:srgbClr val="FFC000"/>
            </a:solidFill>
            <a:miter lim="800000"/>
            <a:headEnd/>
            <a:tailEnd/>
          </a:ln>
        </p:spPr>
      </p:pic>
      <p:pic>
        <p:nvPicPr>
          <p:cNvPr id="11" name="Picture 5" descr="img_user_file_58bda4508db64_12"/>
          <p:cNvPicPr>
            <a:picLocks noChangeAspect="1" noChangeArrowheads="1"/>
          </p:cNvPicPr>
          <p:nvPr/>
        </p:nvPicPr>
        <p:blipFill>
          <a:blip r:embed="rId3" cstate="print"/>
          <a:srcRect l="5113" t="24800" r="50000" b="12201"/>
          <a:stretch>
            <a:fillRect/>
          </a:stretch>
        </p:blipFill>
        <p:spPr bwMode="auto">
          <a:xfrm>
            <a:off x="755576" y="1124744"/>
            <a:ext cx="3312368" cy="3486703"/>
          </a:xfrm>
          <a:prstGeom prst="rect">
            <a:avLst/>
          </a:prstGeom>
          <a:noFill/>
          <a:ln w="9525">
            <a:solidFill>
              <a:srgbClr val="FFC00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mypresentation.ru/documents/1197f978aae4022e810a04c4b1a0fecb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95536" y="260648"/>
            <a:ext cx="7848872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 smtClean="0">
                <a:solidFill>
                  <a:schemeClr val="accent6">
                    <a:lumMod val="75000"/>
                  </a:schemeClr>
                </a:solidFill>
              </a:rPr>
              <a:t>Пасека</a:t>
            </a:r>
            <a:r>
              <a:rPr lang="ru-RU" sz="4000" b="1" i="1" dirty="0" smtClean="0">
                <a:solidFill>
                  <a:schemeClr val="accent6">
                    <a:lumMod val="75000"/>
                  </a:schemeClr>
                </a:solidFill>
              </a:rPr>
              <a:t> -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специально оборудованное место, где содержатся медоносные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пчелы.</a:t>
            </a:r>
            <a:endParaRPr lang="ru-RU" sz="2400" dirty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6" descr="https://pro-dachnikov.com/uploads/posts/2022-01/1642387676_17-pro-dachnikov-com-p-paseka-v-derevne-foto-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556792"/>
            <a:ext cx="7022494" cy="4680520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mypresentation.ru/documents/1197f978aae4022e810a04c4b1a0fecb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44016" y="260648"/>
            <a:ext cx="88204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Улей</a:t>
            </a:r>
            <a:endParaRPr lang="ru-RU" sz="4400" b="1" i="1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3528" y="4966136"/>
            <a:ext cx="799288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Каждая семья строит улей, который состоит из </a:t>
            </a:r>
            <a:endParaRPr lang="ru-RU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шестигранных 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восковых сотов. Воск – это 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масса, выделяемая 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из желез рабочих пчел.</a:t>
            </a:r>
          </a:p>
          <a:p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В сотах хранится мед и пыльца – пищевые запасы улья, </a:t>
            </a:r>
            <a:endParaRPr lang="ru-RU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там 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</a:rPr>
              <a:t>же развиваются молодые пчелы. </a:t>
            </a:r>
          </a:p>
        </p:txBody>
      </p:sp>
      <p:pic>
        <p:nvPicPr>
          <p:cNvPr id="6" name="Picture 2" descr="slide_29"/>
          <p:cNvPicPr>
            <a:picLocks noChangeAspect="1" noChangeArrowheads="1"/>
          </p:cNvPicPr>
          <p:nvPr/>
        </p:nvPicPr>
        <p:blipFill>
          <a:blip r:embed="rId3" cstate="print"/>
          <a:srcRect l="41059" t="42495" r="2506" b="4196"/>
          <a:stretch>
            <a:fillRect/>
          </a:stretch>
        </p:blipFill>
        <p:spPr bwMode="auto">
          <a:xfrm>
            <a:off x="1547664" y="1052736"/>
            <a:ext cx="5472608" cy="3898615"/>
          </a:xfrm>
          <a:prstGeom prst="rect">
            <a:avLst/>
          </a:prstGeom>
          <a:noFill/>
          <a:ln w="28575">
            <a:solidFill>
              <a:srgbClr val="FFC00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502</TotalTime>
  <Words>914</Words>
  <Application>Microsoft Office PowerPoint</Application>
  <PresentationFormat>Экран (4:3)</PresentationFormat>
  <Paragraphs>109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Старшая группа №1</dc:creator>
  <cp:lastModifiedBy>Старшая группа №1</cp:lastModifiedBy>
  <cp:revision>18</cp:revision>
  <dcterms:created xsi:type="dcterms:W3CDTF">2022-07-01T10:07:32Z</dcterms:created>
  <dcterms:modified xsi:type="dcterms:W3CDTF">2022-07-07T10:51:49Z</dcterms:modified>
</cp:coreProperties>
</file>