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95" r:id="rId3"/>
    <p:sldId id="284" r:id="rId4"/>
    <p:sldId id="291" r:id="rId5"/>
    <p:sldId id="293" r:id="rId6"/>
    <p:sldId id="296" r:id="rId7"/>
    <p:sldId id="298" r:id="rId8"/>
    <p:sldId id="299" r:id="rId9"/>
    <p:sldId id="300" r:id="rId10"/>
    <p:sldId id="301" r:id="rId11"/>
    <p:sldId id="302" r:id="rId12"/>
    <p:sldId id="303" r:id="rId13"/>
    <p:sldId id="30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8CBE-58D0-4008-876A-7B9E56F5E764}" type="datetimeFigureOut">
              <a:rPr lang="ru-RU" smtClean="0"/>
              <a:pPr/>
              <a:t>19.02.2021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592-910E-4902-BFC0-052184BC1BC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7532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8CBE-58D0-4008-876A-7B9E56F5E764}" type="datetimeFigureOut">
              <a:rPr lang="ru-RU" smtClean="0"/>
              <a:pPr/>
              <a:t>19.02.2021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592-910E-4902-BFC0-052184BC1BC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61506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8CBE-58D0-4008-876A-7B9E56F5E764}" type="datetimeFigureOut">
              <a:rPr lang="ru-RU" smtClean="0"/>
              <a:pPr/>
              <a:t>19.02.2021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592-910E-4902-BFC0-052184BC1BC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70108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8CBE-58D0-4008-876A-7B9E56F5E764}" type="datetimeFigureOut">
              <a:rPr lang="ru-RU" smtClean="0"/>
              <a:pPr/>
              <a:t>19.02.2021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592-910E-4902-BFC0-052184BC1BC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9911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8CBE-58D0-4008-876A-7B9E56F5E764}" type="datetimeFigureOut">
              <a:rPr lang="ru-RU" smtClean="0"/>
              <a:pPr/>
              <a:t>19.02.2021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592-910E-4902-BFC0-052184BC1BC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4456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8CBE-58D0-4008-876A-7B9E56F5E764}" type="datetimeFigureOut">
              <a:rPr lang="ru-RU" smtClean="0"/>
              <a:pPr/>
              <a:t>19.02.2021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592-910E-4902-BFC0-052184BC1BC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4812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8CBE-58D0-4008-876A-7B9E56F5E764}" type="datetimeFigureOut">
              <a:rPr lang="ru-RU" smtClean="0"/>
              <a:pPr/>
              <a:t>19.02.2021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592-910E-4902-BFC0-052184BC1BC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66751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8CBE-58D0-4008-876A-7B9E56F5E764}" type="datetimeFigureOut">
              <a:rPr lang="ru-RU" smtClean="0"/>
              <a:pPr/>
              <a:t>19.02.2021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592-910E-4902-BFC0-052184BC1BC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0931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8CBE-58D0-4008-876A-7B9E56F5E764}" type="datetimeFigureOut">
              <a:rPr lang="ru-RU" smtClean="0"/>
              <a:pPr/>
              <a:t>19.02.2021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592-910E-4902-BFC0-052184BC1BC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8381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8CBE-58D0-4008-876A-7B9E56F5E764}" type="datetimeFigureOut">
              <a:rPr lang="ru-RU" smtClean="0"/>
              <a:pPr/>
              <a:t>19.02.2021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592-910E-4902-BFC0-052184BC1BC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7626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68CBE-58D0-4008-876A-7B9E56F5E764}" type="datetimeFigureOut">
              <a:rPr lang="ru-RU" smtClean="0"/>
              <a:pPr/>
              <a:t>19.02.2021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8D592-910E-4902-BFC0-052184BC1BC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8380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68CBE-58D0-4008-876A-7B9E56F5E764}" type="datetimeFigureOut">
              <a:rPr lang="ru-RU" smtClean="0"/>
              <a:pPr/>
              <a:t>19.02.2021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8D592-910E-4902-BFC0-052184BC1BC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2091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714" y="0"/>
            <a:ext cx="902571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371054" y="3903259"/>
            <a:ext cx="7144296" cy="141936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45733" y="4766873"/>
            <a:ext cx="819493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Автор:</a:t>
            </a:r>
            <a:r>
              <a:rPr lang="ru-RU" sz="16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en-US" sz="1600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tt-RU" sz="1600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Шавалеева Ландыш Мансуровна</a:t>
            </a:r>
            <a:r>
              <a:rPr lang="ru-RU" sz="1600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</a:t>
            </a:r>
            <a:endParaRPr lang="en-US" sz="1600" dirty="0" smtClean="0">
              <a:solidFill>
                <a:srgbClr val="000000"/>
              </a:solidFill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sz="1600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воспитатель </a:t>
            </a:r>
            <a:r>
              <a:rPr lang="en-US" sz="16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I</a:t>
            </a:r>
            <a:r>
              <a:rPr lang="ru-RU" sz="16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квалификационной категории 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Муниципального бюджетного дошкольного образовательного учреждения </a:t>
            </a:r>
            <a:endParaRPr lang="ru-RU" sz="16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«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Детский сад № 12 «Буратино» общеразвивающего вида» </a:t>
            </a:r>
            <a:endParaRPr lang="en-US" sz="1600" dirty="0" smtClean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algn="ctr"/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г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. Нурлат </a:t>
            </a:r>
            <a:r>
              <a:rPr lang="ru-RU" sz="1600" dirty="0" smtClean="0">
                <a:latin typeface="Cambria" panose="02040503050406030204" pitchFamily="18" charset="0"/>
                <a:ea typeface="Cambria" panose="02040503050406030204" pitchFamily="18" charset="0"/>
              </a:rPr>
              <a:t>Республики 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Татарстан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02545" y="3504069"/>
            <a:ext cx="72813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</a:t>
            </a:r>
            <a:r>
              <a:rPr lang="ru-RU" sz="2400" b="1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«Правила дорожного движения»</a:t>
            </a:r>
            <a:endParaRPr 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54212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Раскраска «Дорожные знаки»</a:t>
            </a:r>
            <a:endParaRPr lang="ru-RU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473" y="1510145"/>
            <a:ext cx="6761018" cy="4666818"/>
          </a:xfrm>
        </p:spPr>
      </p:pic>
    </p:spTree>
    <p:extLst>
      <p:ext uri="{BB962C8B-B14F-4D97-AF65-F5344CB8AC3E}">
        <p14:creationId xmlns:p14="http://schemas.microsoft.com/office/powerpoint/2010/main" val="417675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31374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Физминутка</a:t>
            </a:r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«Светофор»</a:t>
            </a:r>
            <a:endParaRPr lang="ru-RU" sz="2400" b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678873"/>
            <a:ext cx="7886700" cy="5498090"/>
          </a:xfrm>
        </p:spPr>
        <p:txBody>
          <a:bodyPr/>
          <a:lstStyle/>
          <a:p>
            <a:pPr marL="0" indent="0">
              <a:buNone/>
            </a:pPr>
            <a:r>
              <a:rPr lang="ru-RU" sz="1400" b="1" i="1" dirty="0" smtClean="0">
                <a:solidFill>
                  <a:srgbClr val="0070C0"/>
                </a:solidFill>
              </a:rPr>
              <a:t>            </a:t>
            </a:r>
          </a:p>
          <a:p>
            <a:pPr marL="0" indent="0">
              <a:buNone/>
            </a:pPr>
            <a:r>
              <a:rPr lang="ru-RU" sz="1600" b="1" i="1" dirty="0">
                <a:solidFill>
                  <a:srgbClr val="0070C0"/>
                </a:solidFill>
              </a:rPr>
              <a:t> </a:t>
            </a:r>
            <a:r>
              <a:rPr lang="ru-RU" sz="1600" b="1" i="1" dirty="0" smtClean="0">
                <a:solidFill>
                  <a:srgbClr val="0070C0"/>
                </a:solidFill>
              </a:rPr>
              <a:t>          В</a:t>
            </a:r>
            <a:r>
              <a:rPr lang="ru-RU" sz="1600" b="1" i="1" dirty="0">
                <a:solidFill>
                  <a:srgbClr val="0070C0"/>
                </a:solidFill>
              </a:rPr>
              <a:t> светофор мы поиграем,</a:t>
            </a:r>
            <a:r>
              <a:rPr lang="ru-RU" sz="1600" dirty="0">
                <a:solidFill>
                  <a:srgbClr val="0070C0"/>
                </a:solidFill>
              </a:rPr>
              <a:t> </a:t>
            </a:r>
            <a:r>
              <a:rPr lang="ru-RU" sz="1600" dirty="0" smtClean="0">
                <a:solidFill>
                  <a:srgbClr val="0070C0"/>
                </a:solidFill>
              </a:rPr>
              <a:t/>
            </a:r>
            <a:br>
              <a:rPr lang="ru-RU" sz="1600" dirty="0" smtClean="0">
                <a:solidFill>
                  <a:srgbClr val="0070C0"/>
                </a:solidFill>
              </a:rPr>
            </a:br>
            <a:r>
              <a:rPr lang="ru-RU" sz="1600" dirty="0" smtClean="0">
                <a:solidFill>
                  <a:srgbClr val="0070C0"/>
                </a:solidFill>
              </a:rPr>
              <a:t>           </a:t>
            </a:r>
            <a:r>
              <a:rPr lang="ru-RU" sz="1600" b="1" i="1" dirty="0" smtClean="0">
                <a:solidFill>
                  <a:srgbClr val="0070C0"/>
                </a:solidFill>
              </a:rPr>
              <a:t>(</a:t>
            </a:r>
            <a:r>
              <a:rPr lang="ru-RU" sz="1600" b="1" i="1" dirty="0">
                <a:solidFill>
                  <a:srgbClr val="0070C0"/>
                </a:solidFill>
              </a:rPr>
              <a:t>Дети хлопают в ладоши</a:t>
            </a:r>
            <a:r>
              <a:rPr lang="ru-RU" sz="1600" b="1" i="1" dirty="0" smtClean="0">
                <a:solidFill>
                  <a:srgbClr val="0070C0"/>
                </a:solidFill>
              </a:rPr>
              <a:t>)</a:t>
            </a:r>
            <a:br>
              <a:rPr lang="ru-RU" sz="1600" b="1" i="1" dirty="0" smtClean="0">
                <a:solidFill>
                  <a:srgbClr val="0070C0"/>
                </a:solidFill>
              </a:rPr>
            </a:br>
            <a:r>
              <a:rPr lang="ru-RU" sz="1600" dirty="0" smtClean="0">
                <a:solidFill>
                  <a:srgbClr val="0070C0"/>
                </a:solidFill>
              </a:rPr>
              <a:t>           </a:t>
            </a:r>
            <a:r>
              <a:rPr lang="ru-RU" sz="1600" b="1" i="1" dirty="0" smtClean="0">
                <a:solidFill>
                  <a:srgbClr val="0070C0"/>
                </a:solidFill>
              </a:rPr>
              <a:t>Раз</a:t>
            </a:r>
            <a:r>
              <a:rPr lang="ru-RU" sz="1600" b="1" i="1" dirty="0">
                <a:solidFill>
                  <a:srgbClr val="0070C0"/>
                </a:solidFill>
              </a:rPr>
              <a:t>, два, три, четыре, пять</a:t>
            </a:r>
            <a:r>
              <a:rPr lang="ru-RU" sz="1600" b="1" i="1" dirty="0" smtClean="0">
                <a:solidFill>
                  <a:srgbClr val="0070C0"/>
                </a:solidFill>
              </a:rPr>
              <a:t>.</a:t>
            </a:r>
            <a:br>
              <a:rPr lang="ru-RU" sz="1600" b="1" i="1" dirty="0" smtClean="0">
                <a:solidFill>
                  <a:srgbClr val="0070C0"/>
                </a:solidFill>
              </a:rPr>
            </a:br>
            <a:r>
              <a:rPr lang="ru-RU" sz="1600" b="1" i="1" dirty="0" smtClean="0">
                <a:solidFill>
                  <a:srgbClr val="0070C0"/>
                </a:solidFill>
              </a:rPr>
              <a:t>          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b="1" i="1" dirty="0">
                <a:solidFill>
                  <a:srgbClr val="0070C0"/>
                </a:solidFill>
              </a:rPr>
              <a:t>Предлагаю всем вам встать</a:t>
            </a:r>
            <a:r>
              <a:rPr lang="ru-RU" sz="1600" b="1" i="1" dirty="0" smtClean="0">
                <a:solidFill>
                  <a:srgbClr val="0070C0"/>
                </a:solidFill>
              </a:rPr>
              <a:t>.</a:t>
            </a:r>
            <a:br>
              <a:rPr lang="ru-RU" sz="1600" b="1" i="1" dirty="0" smtClean="0">
                <a:solidFill>
                  <a:srgbClr val="0070C0"/>
                </a:solidFill>
              </a:rPr>
            </a:br>
            <a:r>
              <a:rPr lang="ru-RU" sz="1600" dirty="0" smtClean="0">
                <a:solidFill>
                  <a:srgbClr val="0070C0"/>
                </a:solidFill>
              </a:rPr>
              <a:t>          </a:t>
            </a:r>
            <a:r>
              <a:rPr lang="ru-RU" sz="1600" b="1" i="1" dirty="0" smtClean="0">
                <a:solidFill>
                  <a:srgbClr val="0070C0"/>
                </a:solidFill>
              </a:rPr>
              <a:t>(</a:t>
            </a:r>
            <a:r>
              <a:rPr lang="ru-RU" sz="1600" b="1" i="1" dirty="0">
                <a:solidFill>
                  <a:srgbClr val="0070C0"/>
                </a:solidFill>
              </a:rPr>
              <a:t>Дети встают, ходьба на </a:t>
            </a:r>
            <a:r>
              <a:rPr lang="ru-RU" sz="1600" b="1" i="1" dirty="0" smtClean="0">
                <a:solidFill>
                  <a:srgbClr val="0070C0"/>
                </a:solidFill>
              </a:rPr>
              <a:t>месте)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>
                <a:solidFill>
                  <a:srgbClr val="0070C0"/>
                </a:solidFill>
              </a:rPr>
              <a:t/>
            </a:r>
            <a:br>
              <a:rPr lang="ru-RU" sz="1600" dirty="0">
                <a:solidFill>
                  <a:srgbClr val="0070C0"/>
                </a:solidFill>
              </a:rPr>
            </a:br>
            <a:r>
              <a:rPr lang="ru-RU" sz="1600" dirty="0" smtClean="0">
                <a:solidFill>
                  <a:srgbClr val="0070C0"/>
                </a:solidFill>
              </a:rPr>
              <a:t>           </a:t>
            </a:r>
            <a:br>
              <a:rPr lang="ru-RU" sz="1600" dirty="0" smtClean="0">
                <a:solidFill>
                  <a:srgbClr val="0070C0"/>
                </a:solidFill>
              </a:rPr>
            </a:br>
            <a:r>
              <a:rPr lang="ru-RU" sz="1600" dirty="0" smtClean="0">
                <a:solidFill>
                  <a:srgbClr val="0070C0"/>
                </a:solidFill>
              </a:rPr>
              <a:t>           </a:t>
            </a:r>
            <a:r>
              <a:rPr lang="ru-RU" sz="1600" b="1" i="1" dirty="0" smtClean="0">
                <a:solidFill>
                  <a:srgbClr val="FF0000"/>
                </a:solidFill>
              </a:rPr>
              <a:t> Красный</a:t>
            </a:r>
            <a:r>
              <a:rPr lang="ru-RU" sz="1600" b="1" i="1" dirty="0">
                <a:solidFill>
                  <a:srgbClr val="FF0000"/>
                </a:solidFill>
              </a:rPr>
              <a:t> свет нам «Стой!» кричит</a:t>
            </a:r>
            <a:r>
              <a:rPr lang="ru-RU" sz="1600" b="1" i="1" dirty="0" smtClean="0">
                <a:solidFill>
                  <a:srgbClr val="FF0000"/>
                </a:solidFill>
              </a:rPr>
              <a:t>,</a:t>
            </a:r>
            <a:br>
              <a:rPr lang="ru-RU" sz="1600" b="1" i="1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>            </a:t>
            </a:r>
            <a:r>
              <a:rPr lang="ru-RU" sz="1600" b="1" i="1" dirty="0" smtClean="0">
                <a:solidFill>
                  <a:srgbClr val="FF0000"/>
                </a:solidFill>
              </a:rPr>
              <a:t>(</a:t>
            </a:r>
            <a:r>
              <a:rPr lang="ru-RU" sz="1600" b="1" i="1" dirty="0">
                <a:solidFill>
                  <a:srgbClr val="FF0000"/>
                </a:solidFill>
              </a:rPr>
              <a:t>дети стоят на месте)</a:t>
            </a:r>
            <a:r>
              <a:rPr lang="ru-RU" sz="1600" dirty="0">
                <a:solidFill>
                  <a:srgbClr val="FF0000"/>
                </a:solidFill>
              </a:rPr>
              <a:t> </a:t>
            </a:r>
            <a:r>
              <a:rPr lang="ru-RU" sz="1600" dirty="0" smtClean="0">
                <a:solidFill>
                  <a:srgbClr val="FF0000"/>
                </a:solidFill>
              </a:rPr>
              <a:t/>
            </a:r>
            <a:br>
              <a:rPr lang="ru-RU" sz="1600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>            </a:t>
            </a:r>
            <a:r>
              <a:rPr lang="ru-RU" sz="1600" b="1" i="1" dirty="0" smtClean="0">
                <a:solidFill>
                  <a:srgbClr val="FF0000"/>
                </a:solidFill>
              </a:rPr>
              <a:t>Ждать </a:t>
            </a:r>
            <a:r>
              <a:rPr lang="ru-RU" sz="1600" b="1" i="1" dirty="0">
                <a:solidFill>
                  <a:srgbClr val="FF0000"/>
                </a:solidFill>
              </a:rPr>
              <a:t>зелёного велит</a:t>
            </a:r>
            <a:r>
              <a:rPr lang="ru-RU" sz="1600" b="1" i="1" dirty="0" smtClean="0">
                <a:solidFill>
                  <a:srgbClr val="FF0000"/>
                </a:solidFill>
              </a:rPr>
              <a:t>.</a:t>
            </a:r>
            <a:br>
              <a:rPr lang="ru-RU" sz="1600" b="1" i="1" dirty="0" smtClean="0">
                <a:solidFill>
                  <a:srgbClr val="FF0000"/>
                </a:solidFill>
              </a:rPr>
            </a:br>
            <a:r>
              <a:rPr lang="ru-RU" sz="1600" b="1" i="1" dirty="0" smtClean="0">
                <a:solidFill>
                  <a:srgbClr val="FF0000"/>
                </a:solidFill>
              </a:rPr>
              <a:t>           </a:t>
            </a:r>
            <a:r>
              <a:rPr lang="ru-RU" sz="1600" dirty="0" smtClean="0">
                <a:solidFill>
                  <a:srgbClr val="FF0000"/>
                </a:solidFill>
              </a:rPr>
              <a:t> </a:t>
            </a:r>
            <a:r>
              <a:rPr lang="ru-RU" sz="1600" b="1" i="1" dirty="0">
                <a:solidFill>
                  <a:srgbClr val="FF0000"/>
                </a:solidFill>
              </a:rPr>
              <a:t>Вот и жёлтый загорелся</a:t>
            </a:r>
            <a:r>
              <a:rPr lang="ru-RU" sz="1600" b="1" i="1" dirty="0" smtClean="0">
                <a:solidFill>
                  <a:srgbClr val="FF0000"/>
                </a:solidFill>
              </a:rPr>
              <a:t>,</a:t>
            </a:r>
            <a:br>
              <a:rPr lang="ru-RU" sz="1600" b="1" i="1" dirty="0" smtClean="0">
                <a:solidFill>
                  <a:srgbClr val="FF0000"/>
                </a:solidFill>
              </a:rPr>
            </a:br>
            <a:r>
              <a:rPr lang="ru-RU" sz="1600" dirty="0" smtClean="0">
                <a:solidFill>
                  <a:srgbClr val="FF0000"/>
                </a:solidFill>
              </a:rPr>
              <a:t>           </a:t>
            </a:r>
            <a:r>
              <a:rPr lang="ru-RU" sz="1600" b="1" i="1" dirty="0" smtClean="0">
                <a:solidFill>
                  <a:srgbClr val="FF0000"/>
                </a:solidFill>
              </a:rPr>
              <a:t>(</a:t>
            </a:r>
            <a:r>
              <a:rPr lang="ru-RU" sz="1600" b="1" i="1" dirty="0">
                <a:solidFill>
                  <a:srgbClr val="FF0000"/>
                </a:solidFill>
              </a:rPr>
              <a:t>Рывки руками под грудью)</a:t>
            </a:r>
            <a:r>
              <a:rPr lang="ru-RU" sz="1600" dirty="0">
                <a:solidFill>
                  <a:srgbClr val="FF0000"/>
                </a:solidFill>
              </a:rPr>
              <a:t> </a:t>
            </a:r>
            <a:endParaRPr lang="ru-RU" sz="1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1600" b="1" i="1" dirty="0" smtClean="0">
                <a:solidFill>
                  <a:srgbClr val="FFC000"/>
                </a:solidFill>
              </a:rPr>
              <a:t>            Приготовиться пора,</a:t>
            </a:r>
            <a:r>
              <a:rPr lang="ru-RU" sz="1600" dirty="0">
                <a:solidFill>
                  <a:srgbClr val="FFC000"/>
                </a:solidFill>
              </a:rPr>
              <a:t/>
            </a:r>
            <a:br>
              <a:rPr lang="ru-RU" sz="1600" dirty="0">
                <a:solidFill>
                  <a:srgbClr val="FFC000"/>
                </a:solidFill>
              </a:rPr>
            </a:br>
            <a:r>
              <a:rPr lang="ru-RU" sz="1600" dirty="0" smtClean="0">
                <a:solidFill>
                  <a:srgbClr val="FFC000"/>
                </a:solidFill>
              </a:rPr>
              <a:t>            </a:t>
            </a:r>
            <a:r>
              <a:rPr lang="ru-RU" sz="1600" b="1" i="1" dirty="0" smtClean="0">
                <a:solidFill>
                  <a:srgbClr val="FFC000"/>
                </a:solidFill>
              </a:rPr>
              <a:t>Руки</a:t>
            </a:r>
            <a:r>
              <a:rPr lang="ru-RU" sz="1600" b="1" i="1" dirty="0">
                <a:solidFill>
                  <a:srgbClr val="FFC000"/>
                </a:solidFill>
              </a:rPr>
              <a:t>, ноги разогреем</a:t>
            </a:r>
            <a:r>
              <a:rPr lang="ru-RU" sz="1600" b="1" i="1" dirty="0" smtClean="0">
                <a:solidFill>
                  <a:srgbClr val="FFC000"/>
                </a:solidFill>
              </a:rPr>
              <a:t>,</a:t>
            </a:r>
            <a:br>
              <a:rPr lang="ru-RU" sz="1600" b="1" i="1" dirty="0" smtClean="0">
                <a:solidFill>
                  <a:srgbClr val="FFC000"/>
                </a:solidFill>
              </a:rPr>
            </a:br>
            <a:r>
              <a:rPr lang="ru-RU" sz="1600" b="1" i="1" dirty="0" smtClean="0">
                <a:solidFill>
                  <a:srgbClr val="FFC000"/>
                </a:solidFill>
              </a:rPr>
              <a:t>            </a:t>
            </a:r>
            <a:r>
              <a:rPr lang="ru-RU" sz="1600" dirty="0" smtClean="0">
                <a:solidFill>
                  <a:srgbClr val="FFC000"/>
                </a:solidFill>
              </a:rPr>
              <a:t> </a:t>
            </a:r>
            <a:r>
              <a:rPr lang="ru-RU" sz="1600" b="1" i="1" dirty="0">
                <a:solidFill>
                  <a:srgbClr val="FFC000"/>
                </a:solidFill>
              </a:rPr>
              <a:t>Начинаем детвора</a:t>
            </a:r>
            <a:r>
              <a:rPr lang="ru-RU" sz="1600" b="1" i="1" dirty="0" smtClean="0">
                <a:solidFill>
                  <a:srgbClr val="FFC000"/>
                </a:solidFill>
              </a:rPr>
              <a:t>!</a:t>
            </a:r>
            <a:br>
              <a:rPr lang="ru-RU" sz="1600" b="1" i="1" dirty="0" smtClean="0">
                <a:solidFill>
                  <a:srgbClr val="FFC000"/>
                </a:solidFill>
              </a:rPr>
            </a:br>
            <a:r>
              <a:rPr lang="ru-RU" sz="1600" dirty="0" smtClean="0">
                <a:solidFill>
                  <a:srgbClr val="FFC000"/>
                </a:solidFill>
              </a:rPr>
              <a:t>             </a:t>
            </a:r>
            <a:r>
              <a:rPr lang="ru-RU" sz="1600" b="1" i="1" dirty="0" smtClean="0">
                <a:solidFill>
                  <a:srgbClr val="FFC000"/>
                </a:solidFill>
              </a:rPr>
              <a:t>(</a:t>
            </a:r>
            <a:r>
              <a:rPr lang="ru-RU" sz="1600" b="1" i="1" dirty="0">
                <a:solidFill>
                  <a:srgbClr val="FFC000"/>
                </a:solidFill>
              </a:rPr>
              <a:t>Приседания)</a:t>
            </a:r>
            <a:r>
              <a:rPr lang="ru-RU" sz="1600" dirty="0">
                <a:solidFill>
                  <a:srgbClr val="FFC000"/>
                </a:solidFill>
              </a:rPr>
              <a:t> </a:t>
            </a:r>
            <a:endParaRPr lang="ru-RU" sz="1600" dirty="0" smtClean="0">
              <a:solidFill>
                <a:srgbClr val="FFC000"/>
              </a:solidFill>
            </a:endParaRPr>
          </a:p>
          <a:p>
            <a:pPr marL="0" indent="0">
              <a:buNone/>
            </a:pPr>
            <a:r>
              <a:rPr lang="ru-RU" sz="1600" b="1" i="1" dirty="0" smtClean="0">
                <a:solidFill>
                  <a:srgbClr val="00B050"/>
                </a:solidFill>
              </a:rPr>
              <a:t>             Вот </a:t>
            </a:r>
            <a:r>
              <a:rPr lang="ru-RU" sz="1600" b="1" i="1" dirty="0">
                <a:solidFill>
                  <a:srgbClr val="00B050"/>
                </a:solidFill>
              </a:rPr>
              <a:t>зелёный загорелся</a:t>
            </a:r>
            <a:r>
              <a:rPr lang="ru-RU" sz="1600" b="1" i="1" dirty="0" smtClean="0">
                <a:solidFill>
                  <a:srgbClr val="00B050"/>
                </a:solidFill>
              </a:rPr>
              <a:t>,</a:t>
            </a:r>
            <a:r>
              <a:rPr lang="ru-RU" sz="1600" dirty="0">
                <a:solidFill>
                  <a:srgbClr val="00B050"/>
                </a:solidFill>
              </a:rPr>
              <a:t/>
            </a:r>
            <a:br>
              <a:rPr lang="ru-RU" sz="1600" dirty="0">
                <a:solidFill>
                  <a:srgbClr val="00B050"/>
                </a:solidFill>
              </a:rPr>
            </a:br>
            <a:r>
              <a:rPr lang="ru-RU" sz="1600" dirty="0" smtClean="0">
                <a:solidFill>
                  <a:srgbClr val="00B050"/>
                </a:solidFill>
              </a:rPr>
              <a:t>             </a:t>
            </a:r>
            <a:r>
              <a:rPr lang="ru-RU" sz="1600" b="1" i="1" dirty="0" smtClean="0">
                <a:solidFill>
                  <a:srgbClr val="00B050"/>
                </a:solidFill>
              </a:rPr>
              <a:t>(</a:t>
            </a:r>
            <a:r>
              <a:rPr lang="ru-RU" sz="1600" b="1" i="1" dirty="0">
                <a:solidFill>
                  <a:srgbClr val="00B050"/>
                </a:solidFill>
              </a:rPr>
              <a:t>Руки поднять вверх</a:t>
            </a:r>
            <a:r>
              <a:rPr lang="ru-RU" sz="1600" b="1" i="1" dirty="0" smtClean="0">
                <a:solidFill>
                  <a:srgbClr val="00B050"/>
                </a:solidFill>
              </a:rPr>
              <a:t>)</a:t>
            </a:r>
            <a:br>
              <a:rPr lang="ru-RU" sz="1600" b="1" i="1" dirty="0" smtClean="0">
                <a:solidFill>
                  <a:srgbClr val="00B050"/>
                </a:solidFill>
              </a:rPr>
            </a:br>
            <a:r>
              <a:rPr lang="ru-RU" sz="1600" dirty="0" smtClean="0">
                <a:solidFill>
                  <a:srgbClr val="00B050"/>
                </a:solidFill>
              </a:rPr>
              <a:t>             </a:t>
            </a:r>
            <a:r>
              <a:rPr lang="ru-RU" sz="1600" b="1" i="1" dirty="0" smtClean="0">
                <a:solidFill>
                  <a:srgbClr val="00B050"/>
                </a:solidFill>
              </a:rPr>
              <a:t>Можно </a:t>
            </a:r>
            <a:r>
              <a:rPr lang="ru-RU" sz="1600" b="1" i="1" dirty="0">
                <a:solidFill>
                  <a:srgbClr val="00B050"/>
                </a:solidFill>
              </a:rPr>
              <a:t>нам идти вперёд</a:t>
            </a:r>
            <a:r>
              <a:rPr lang="ru-RU" sz="1600" b="1" i="1" dirty="0" smtClean="0">
                <a:solidFill>
                  <a:srgbClr val="00B050"/>
                </a:solidFill>
              </a:rPr>
              <a:t>.</a:t>
            </a:r>
            <a:br>
              <a:rPr lang="ru-RU" sz="1600" b="1" i="1" dirty="0" smtClean="0">
                <a:solidFill>
                  <a:srgbClr val="00B050"/>
                </a:solidFill>
              </a:rPr>
            </a:br>
            <a:r>
              <a:rPr lang="ru-RU" sz="1600" b="1" i="1" dirty="0" smtClean="0">
                <a:solidFill>
                  <a:srgbClr val="00B050"/>
                </a:solidFill>
              </a:rPr>
              <a:t>           </a:t>
            </a:r>
            <a:r>
              <a:rPr lang="ru-RU" sz="1600" dirty="0" smtClean="0">
                <a:solidFill>
                  <a:srgbClr val="00B050"/>
                </a:solidFill>
              </a:rPr>
              <a:t>  </a:t>
            </a:r>
            <a:r>
              <a:rPr lang="ru-RU" sz="1600" b="1" i="1" dirty="0" smtClean="0">
                <a:solidFill>
                  <a:srgbClr val="00B050"/>
                </a:solidFill>
              </a:rPr>
              <a:t>(</a:t>
            </a:r>
            <a:r>
              <a:rPr lang="ru-RU" sz="1600" b="1" i="1" dirty="0">
                <a:solidFill>
                  <a:srgbClr val="00B050"/>
                </a:solidFill>
              </a:rPr>
              <a:t>Ходьба на месте маршируя)</a:t>
            </a:r>
            <a:r>
              <a:rPr lang="ru-RU" sz="1600" dirty="0">
                <a:solidFill>
                  <a:srgbClr val="00B050"/>
                </a:solidFill>
              </a:rPr>
              <a:t> </a:t>
            </a:r>
            <a:r>
              <a:rPr lang="ru-RU" sz="1600" dirty="0" smtClean="0">
                <a:solidFill>
                  <a:srgbClr val="00B050"/>
                </a:solidFill>
              </a:rPr>
              <a:t/>
            </a:r>
            <a:br>
              <a:rPr lang="ru-RU" sz="1600" dirty="0" smtClean="0">
                <a:solidFill>
                  <a:srgbClr val="00B050"/>
                </a:solidFill>
              </a:rPr>
            </a:br>
            <a:r>
              <a:rPr lang="ru-RU" sz="1600" dirty="0" smtClean="0">
                <a:solidFill>
                  <a:srgbClr val="00B050"/>
                </a:solidFill>
              </a:rPr>
              <a:t>             </a:t>
            </a:r>
            <a:r>
              <a:rPr lang="ru-RU" sz="1600" b="1" i="1" dirty="0" smtClean="0">
                <a:solidFill>
                  <a:srgbClr val="00B050"/>
                </a:solidFill>
              </a:rPr>
              <a:t>Правила </a:t>
            </a:r>
            <a:r>
              <a:rPr lang="ru-RU" sz="1600" b="1" i="1" dirty="0">
                <a:solidFill>
                  <a:srgbClr val="00B050"/>
                </a:solidFill>
              </a:rPr>
              <a:t>не забываем,</a:t>
            </a:r>
            <a:r>
              <a:rPr lang="ru-RU" sz="1600" dirty="0">
                <a:solidFill>
                  <a:srgbClr val="00B050"/>
                </a:solidFill>
              </a:rPr>
              <a:t> </a:t>
            </a:r>
            <a:r>
              <a:rPr lang="ru-RU" sz="1600" dirty="0" smtClean="0">
                <a:solidFill>
                  <a:srgbClr val="00B050"/>
                </a:solidFill>
              </a:rPr>
              <a:t/>
            </a:r>
            <a:br>
              <a:rPr lang="ru-RU" sz="1600" dirty="0" smtClean="0">
                <a:solidFill>
                  <a:srgbClr val="00B050"/>
                </a:solidFill>
              </a:rPr>
            </a:br>
            <a:r>
              <a:rPr lang="ru-RU" sz="1600" dirty="0" smtClean="0">
                <a:solidFill>
                  <a:srgbClr val="00B050"/>
                </a:solidFill>
              </a:rPr>
              <a:t>             </a:t>
            </a:r>
            <a:r>
              <a:rPr lang="ru-RU" sz="1600" b="1" i="1" dirty="0" smtClean="0">
                <a:solidFill>
                  <a:srgbClr val="00B050"/>
                </a:solidFill>
              </a:rPr>
              <a:t>Будь </a:t>
            </a:r>
            <a:r>
              <a:rPr lang="ru-RU" sz="1600" b="1" i="1" dirty="0">
                <a:solidFill>
                  <a:srgbClr val="00B050"/>
                </a:solidFill>
              </a:rPr>
              <a:t>смелее пешеход!</a:t>
            </a:r>
            <a:r>
              <a:rPr lang="ru-RU" sz="1600" dirty="0">
                <a:solidFill>
                  <a:srgbClr val="00B050"/>
                </a:solidFill>
              </a:rPr>
              <a:t> </a:t>
            </a:r>
          </a:p>
        </p:txBody>
      </p:sp>
      <p:pic>
        <p:nvPicPr>
          <p:cNvPr id="8" name="Рисунок 7" descr="C:\Users\Фарид\Desktop\светофор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418" y="1483547"/>
            <a:ext cx="3519055" cy="4224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1029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Настольная игра «Спецтранспорт»</a:t>
            </a:r>
            <a:endParaRPr lang="ru-RU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2264" y="1690688"/>
            <a:ext cx="4928616" cy="4545519"/>
          </a:xfrm>
        </p:spPr>
      </p:pic>
    </p:spTree>
    <p:extLst>
      <p:ext uri="{BB962C8B-B14F-4D97-AF65-F5344CB8AC3E}">
        <p14:creationId xmlns:p14="http://schemas.microsoft.com/office/powerpoint/2010/main" val="833842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Настольная игра «Дорожные знаки»</a:t>
            </a:r>
            <a:endParaRPr lang="ru-RU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536" y="1690688"/>
            <a:ext cx="5102352" cy="4710111"/>
          </a:xfrm>
        </p:spPr>
      </p:pic>
    </p:spTree>
    <p:extLst>
      <p:ext uri="{BB962C8B-B14F-4D97-AF65-F5344CB8AC3E}">
        <p14:creationId xmlns:p14="http://schemas.microsoft.com/office/powerpoint/2010/main" val="57100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088673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649683" y="872836"/>
            <a:ext cx="6047357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endParaRPr lang="ru-RU" sz="2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Лэпбук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«Правила дорожного движения» предназначено для 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детей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старшего дошкольного 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возраста. Данное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пособие является средством развивающего обучения, предполагает использование современных технологий: технологии организации коллективной творческой деятельности, коммуникативных </a:t>
            </a:r>
            <a:r>
              <a:rPr lang="ru-RU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технологий, игровых </a:t>
            </a:r>
            <a:r>
              <a:rPr lang="ru-RU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технологий.</a:t>
            </a:r>
          </a:p>
          <a:p>
            <a:pPr algn="just"/>
            <a:r>
              <a:rPr lang="ru-RU" dirty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248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5027" y="1825625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Bookman Old Style" panose="0205060405050502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endParaRPr lang="ru-RU" dirty="0">
              <a:latin typeface="Book Antiqua" panose="0204060205030503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3092" y="452734"/>
            <a:ext cx="77775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Bookman Old Style" panose="02050604050505020204" pitchFamily="18" charset="0"/>
              </a:rPr>
              <a:t>  </a:t>
            </a:r>
            <a:endParaRPr lang="ru-RU" sz="54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1437164" y="701001"/>
            <a:ext cx="626966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1015" y="548641"/>
            <a:ext cx="792011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12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0" y="-3"/>
            <a:ext cx="9144000" cy="6858002"/>
          </a:xfrm>
        </p:spPr>
      </p:pic>
    </p:spTree>
    <p:extLst>
      <p:ext uri="{BB962C8B-B14F-4D97-AF65-F5344CB8AC3E}">
        <p14:creationId xmlns:p14="http://schemas.microsoft.com/office/powerpoint/2010/main" val="113112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088673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649683" y="872836"/>
            <a:ext cx="6047357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endParaRPr lang="ru-RU" sz="2000" dirty="0">
              <a:latin typeface="Cambria" panose="02040503050406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Cambria" panose="02040503050406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</a:p>
          <a:p>
            <a:endParaRPr lang="ru-RU" sz="2000" dirty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endParaRPr lang="ru-RU" sz="2000" dirty="0" smtClean="0">
              <a:latin typeface="Cambria" panose="020405030504060302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Book Antiqua" panose="0204060205030503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413338"/>
            <a:ext cx="622935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Описание </a:t>
            </a:r>
            <a:r>
              <a:rPr lang="ru-RU" b="1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лэпбука</a:t>
            </a: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:</a:t>
            </a:r>
            <a:b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b="1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Лэпбук</a:t>
            </a: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представляет собой </a:t>
            </a: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машину 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( размером </a:t>
            </a: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60*45 </a:t>
            </a: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см, материал - пластик) с набором </a:t>
            </a: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кармашков :</a:t>
            </a:r>
            <a:endParaRPr lang="ru-RU" b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Дидактическая игра «Светофор»</a:t>
            </a:r>
            <a:endParaRPr lang="ru-RU" b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b="1" dirty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«ПДД в стихах»</a:t>
            </a:r>
            <a:b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 Раскраска «Дорожные знаки»</a:t>
            </a:r>
            <a:b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err="1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Физминутка</a:t>
            </a: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 «Светофор»</a:t>
            </a: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Настольная игра «Спецтранспорт</a:t>
            </a: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»</a:t>
            </a:r>
            <a:b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Настольная игра «Дорожные </a:t>
            </a:r>
            <a:r>
              <a:rPr lang="ru-RU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знаки»</a:t>
            </a:r>
            <a:endParaRPr lang="ru-RU" sz="1600" b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2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088673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62656" y="1028343"/>
            <a:ext cx="555269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 algn="just">
              <a:spcAft>
                <a:spcPts val="0"/>
              </a:spcAft>
            </a:pP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39750" algn="just"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39750" algn="just">
              <a:spcAft>
                <a:spcPts val="0"/>
              </a:spcAft>
            </a:pP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39750" algn="just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Цель</a:t>
            </a:r>
            <a:r>
              <a:rPr lang="ru-RU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53975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-Формировать систему знаний, умений и навыков детей по правилам дорожного движения.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53975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-Повторить и закрепить знания о светофорах и сигналов, довести до детей важность сигналов светофора.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539750" algn="just"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</a:t>
            </a: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Знать </a:t>
            </a:r>
            <a:r>
              <a:rPr lang="ru-RU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дорожные </a:t>
            </a:r>
            <a:r>
              <a:rPr lang="ru-RU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знаки.</a:t>
            </a:r>
            <a:endParaRPr lang="ru-RU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53975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-Развивать наблюдательность, самостоятельность мышления, внимательность на дорогах.</a:t>
            </a:r>
            <a:endParaRPr lang="ru-RU" dirty="0">
              <a:effectLst/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68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088673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62656" y="1028343"/>
            <a:ext cx="555269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 algn="just">
              <a:spcAft>
                <a:spcPts val="0"/>
              </a:spcAft>
            </a:pP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39750" algn="just">
              <a:spcAft>
                <a:spcPts val="0"/>
              </a:spcAft>
            </a:pPr>
            <a:endParaRPr lang="ru-RU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39750" algn="just">
              <a:spcAft>
                <a:spcPts val="0"/>
              </a:spcAft>
            </a:pP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16352" y="557784"/>
            <a:ext cx="5852160" cy="5308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9750" algn="just">
              <a:spcAft>
                <a:spcPts val="0"/>
              </a:spcAft>
            </a:pPr>
            <a:endParaRPr lang="ru-RU" b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539750" algn="just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Задачи</a:t>
            </a:r>
            <a:r>
              <a:rPr lang="ru-RU" b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539750"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Образовательные: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 Познакомить детей с правилами дорожного </a:t>
            </a:r>
            <a:r>
              <a:rPr lang="ru-RU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движения</a:t>
            </a: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и </a:t>
            </a: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дорожными знаками, предназначенными для водителей и пешеходов;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539750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 Научить детей предвидеть опасное событие, уметь по возможности его избегать, а при необходимости действовать;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539750"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Развивающие: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 Развивать осторожность, </a:t>
            </a:r>
            <a:r>
              <a:rPr lang="ru-RU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внимательность, самостоятельность</a:t>
            </a: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, ответственность и осмотрительность на дороге;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539750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 Стимулировать познавательную активность, способствовать развитию коммуникативных навыков;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539750">
              <a:spcAft>
                <a:spcPts val="0"/>
              </a:spcAft>
            </a:pPr>
            <a:r>
              <a:rPr lang="ru-RU" i="1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Воспитательные</a:t>
            </a:r>
            <a:r>
              <a:rPr lang="ru-RU" i="1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:</a:t>
            </a:r>
            <a:r>
              <a:rPr lang="ru-RU" sz="1600" dirty="0">
                <a:latin typeface="Cambria" panose="02040503050406030204" pitchFamily="18" charset="0"/>
                <a:ea typeface="Cambria" panose="020405030504060302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 Воспитывать навыки личной безопасности и чувство самосохранения;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539750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- Воспитывать чувство ответственности.</a:t>
            </a:r>
            <a:endParaRPr lang="ru-RU" sz="1600" dirty="0">
              <a:latin typeface="Cambria" panose="02040503050406030204" pitchFamily="18" charset="0"/>
              <a:ea typeface="Cambria" panose="02040503050406030204" pitchFamily="18" charset="0"/>
            </a:endParaRPr>
          </a:p>
          <a:p>
            <a:pPr indent="539750">
              <a:lnSpc>
                <a:spcPct val="107000"/>
              </a:lnSpc>
              <a:spcAft>
                <a:spcPts val="800"/>
              </a:spcAft>
            </a:pPr>
            <a:r>
              <a:rPr lang="ru-RU" sz="1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35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Дидактическая игра «Светофор»</a:t>
            </a:r>
            <a:endParaRPr lang="ru-RU" sz="2400" b="1" dirty="0">
              <a:latin typeface="Cambria" panose="02040503050406030204" pitchFamily="18" charset="0"/>
              <a:ea typeface="Cambria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524000"/>
            <a:ext cx="7162800" cy="4724399"/>
          </a:xfrm>
        </p:spPr>
      </p:pic>
    </p:spTree>
    <p:extLst>
      <p:ext uri="{BB962C8B-B14F-4D97-AF65-F5344CB8AC3E}">
        <p14:creationId xmlns:p14="http://schemas.microsoft.com/office/powerpoint/2010/main" val="200527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Cambria" panose="02040503050406030204" pitchFamily="18" charset="0"/>
                <a:ea typeface="Cambria" panose="02040503050406030204" pitchFamily="18" charset="0"/>
              </a:rPr>
              <a:t>ПДД в стихах</a:t>
            </a:r>
            <a:endParaRPr lang="ru-RU" sz="2400" b="1" dirty="0">
              <a:latin typeface="Cambria" panose="02040503050406030204" pitchFamily="18" charset="0"/>
              <a:ea typeface="Cambria" panose="020405030504060302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1033272" y="1280154"/>
            <a:ext cx="7050024" cy="4910331"/>
          </a:xfrm>
        </p:spPr>
      </p:pic>
    </p:spTree>
    <p:extLst>
      <p:ext uri="{BB962C8B-B14F-4D97-AF65-F5344CB8AC3E}">
        <p14:creationId xmlns:p14="http://schemas.microsoft.com/office/powerpoint/2010/main" val="213101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804</TotalTime>
  <Words>197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Book Antiqua</vt:lpstr>
      <vt:lpstr>Bookman Old Style</vt:lpstr>
      <vt:lpstr>Calibri</vt:lpstr>
      <vt:lpstr>Calibri Light</vt:lpstr>
      <vt:lpstr>Cambria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Дидактическая игра «Светофор»</vt:lpstr>
      <vt:lpstr>ПДД в стихах</vt:lpstr>
      <vt:lpstr>Раскраска «Дорожные знаки»</vt:lpstr>
      <vt:lpstr>Физминутка «Светофор»</vt:lpstr>
      <vt:lpstr>Настольная игра «Спецтранспорт»</vt:lpstr>
      <vt:lpstr>Настольная игра «Дорожные знаки»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Разиля</dc:creator>
  <cp:lastModifiedBy>Фарид</cp:lastModifiedBy>
  <cp:revision>82</cp:revision>
  <dcterms:created xsi:type="dcterms:W3CDTF">2017-03-30T12:59:59Z</dcterms:created>
  <dcterms:modified xsi:type="dcterms:W3CDTF">2021-02-19T08:42:29Z</dcterms:modified>
</cp:coreProperties>
</file>