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5" r:id="rId8"/>
    <p:sldId id="262" r:id="rId9"/>
    <p:sldId id="263" r:id="rId10"/>
    <p:sldId id="264"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0AFB9E03-A600-44C7-8344-D2D8446EFFF7}" type="datetimeFigureOut">
              <a:rPr lang="ru-RU" smtClean="0"/>
              <a:pPr/>
              <a:t>25.09.2022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7CB81-6CB5-4A9D-9268-352C79F738F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AFB9E03-A600-44C7-8344-D2D8446EFFF7}" type="datetimeFigureOut">
              <a:rPr lang="ru-RU" smtClean="0"/>
              <a:pPr/>
              <a:t>25.09.2022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7CB81-6CB5-4A9D-9268-352C79F738F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AFB9E03-A600-44C7-8344-D2D8446EFFF7}" type="datetimeFigureOut">
              <a:rPr lang="ru-RU" smtClean="0"/>
              <a:pPr/>
              <a:t>25.09.2022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7CB81-6CB5-4A9D-9268-352C79F738F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0AFB9E03-A600-44C7-8344-D2D8446EFFF7}" type="datetimeFigureOut">
              <a:rPr lang="ru-RU" smtClean="0"/>
              <a:pPr/>
              <a:t>25.09.2022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7CB81-6CB5-4A9D-9268-352C79F738F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0AFB9E03-A600-44C7-8344-D2D8446EFFF7}" type="datetimeFigureOut">
              <a:rPr lang="ru-RU" smtClean="0"/>
              <a:pPr/>
              <a:t>25.09.2022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487CB81-6CB5-4A9D-9268-352C79F738F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0AFB9E03-A600-44C7-8344-D2D8446EFFF7}" type="datetimeFigureOut">
              <a:rPr lang="ru-RU" smtClean="0"/>
              <a:pPr/>
              <a:t>25.09.2022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87CB81-6CB5-4A9D-9268-352C79F738F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0AFB9E03-A600-44C7-8344-D2D8446EFFF7}" type="datetimeFigureOut">
              <a:rPr lang="ru-RU" smtClean="0"/>
              <a:pPr/>
              <a:t>25.09.2022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487CB81-6CB5-4A9D-9268-352C79F738F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0AFB9E03-A600-44C7-8344-D2D8446EFFF7}" type="datetimeFigureOut">
              <a:rPr lang="ru-RU" smtClean="0"/>
              <a:pPr/>
              <a:t>25.09.2022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487CB81-6CB5-4A9D-9268-352C79F738F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0AFB9E03-A600-44C7-8344-D2D8446EFFF7}" type="datetimeFigureOut">
              <a:rPr lang="ru-RU" smtClean="0"/>
              <a:pPr/>
              <a:t>25.09.2022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487CB81-6CB5-4A9D-9268-352C79F738F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0AFB9E03-A600-44C7-8344-D2D8446EFFF7}" type="datetimeFigureOut">
              <a:rPr lang="ru-RU" smtClean="0"/>
              <a:pPr/>
              <a:t>25.09.2022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87CB81-6CB5-4A9D-9268-352C79F738F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0AFB9E03-A600-44C7-8344-D2D8446EFFF7}" type="datetimeFigureOut">
              <a:rPr lang="ru-RU" smtClean="0"/>
              <a:pPr/>
              <a:t>25.09.2022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487CB81-6CB5-4A9D-9268-352C79F738F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BEAC7"/>
            </a:gs>
            <a:gs pos="17999">
              <a:srgbClr val="FEE7F2"/>
            </a:gs>
            <a:gs pos="36000">
              <a:srgbClr val="FAC77D"/>
            </a:gs>
            <a:gs pos="61000">
              <a:srgbClr val="FBA97D"/>
            </a:gs>
            <a:gs pos="82001">
              <a:srgbClr val="FBD49C"/>
            </a:gs>
            <a:gs pos="100000">
              <a:srgbClr val="FEE7F2"/>
            </a:gs>
          </a:gsLst>
          <a:lin ang="135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FB9E03-A600-44C7-8344-D2D8446EFFF7}" type="datetimeFigureOut">
              <a:rPr lang="ru-RU" smtClean="0"/>
              <a:pPr/>
              <a:t>25.09.2022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87CB81-6CB5-4A9D-9268-352C79F738F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3&amp;rpt=simage&amp;_=1454802449971" TargetMode="External"/><Relationship Id="rId2" Type="http://schemas.openxmlformats.org/officeDocument/2006/relationships/hyperlink" Target="http://fb.ru/article/189460/matematika-v-professiyah-v-kakih-professiyah-nujna-matematika"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5400" b="1" i="1" dirty="0">
                <a:solidFill>
                  <a:srgbClr val="FF0000"/>
                </a:solidFill>
                <a:latin typeface="Times New Roman" pitchFamily="18" charset="0"/>
                <a:cs typeface="Times New Roman" pitchFamily="18" charset="0"/>
              </a:rPr>
              <a:t>Математика в профессиях</a:t>
            </a:r>
          </a:p>
        </p:txBody>
      </p:sp>
      <p:sp>
        <p:nvSpPr>
          <p:cNvPr id="7" name="Содержимое 6"/>
          <p:cNvSpPr>
            <a:spLocks noGrp="1"/>
          </p:cNvSpPr>
          <p:nvPr>
            <p:ph idx="1"/>
          </p:nvPr>
        </p:nvSpPr>
        <p:spPr>
          <a:xfrm>
            <a:off x="457200" y="2071677"/>
            <a:ext cx="8229600" cy="3571901"/>
          </a:xfrm>
        </p:spPr>
        <p:txBody>
          <a:bodyPr>
            <a:normAutofit lnSpcReduction="10000"/>
          </a:bodyPr>
          <a:lstStyle/>
          <a:p>
            <a:pPr>
              <a:buNone/>
            </a:pPr>
            <a:r>
              <a:rPr lang="ru-RU" sz="2400" dirty="0">
                <a:solidFill>
                  <a:srgbClr val="C00000"/>
                </a:solidFill>
                <a:latin typeface="Times New Roman" pitchFamily="18" charset="0"/>
                <a:cs typeface="Times New Roman" pitchFamily="18" charset="0"/>
              </a:rPr>
              <a:t>«</a:t>
            </a:r>
            <a:r>
              <a:rPr lang="ru-RU" sz="2400" b="1" dirty="0">
                <a:solidFill>
                  <a:srgbClr val="C00000"/>
                </a:solidFill>
                <a:latin typeface="Times New Roman" pitchFamily="18" charset="0"/>
                <a:cs typeface="Times New Roman" pitchFamily="18" charset="0"/>
              </a:rPr>
              <a:t>Математика</a:t>
            </a:r>
            <a:r>
              <a:rPr lang="ru-RU" sz="2400" dirty="0">
                <a:solidFill>
                  <a:srgbClr val="C00000"/>
                </a:solidFill>
                <a:latin typeface="Times New Roman" pitchFamily="18" charset="0"/>
                <a:cs typeface="Times New Roman" pitchFamily="18" charset="0"/>
              </a:rPr>
              <a:t> – </a:t>
            </a:r>
            <a:r>
              <a:rPr lang="ru-RU" sz="2400" b="1" dirty="0">
                <a:solidFill>
                  <a:srgbClr val="C00000"/>
                </a:solidFill>
                <a:latin typeface="Times New Roman" pitchFamily="18" charset="0"/>
                <a:cs typeface="Times New Roman" pitchFamily="18" charset="0"/>
              </a:rPr>
              <a:t>царица</a:t>
            </a:r>
            <a:r>
              <a:rPr lang="ru-RU" sz="2400" dirty="0">
                <a:solidFill>
                  <a:srgbClr val="C00000"/>
                </a:solidFill>
                <a:latin typeface="Times New Roman" pitchFamily="18" charset="0"/>
                <a:cs typeface="Times New Roman" pitchFamily="18" charset="0"/>
              </a:rPr>
              <a:t> </a:t>
            </a:r>
            <a:r>
              <a:rPr lang="ru-RU" sz="2400" b="1" dirty="0">
                <a:solidFill>
                  <a:srgbClr val="C00000"/>
                </a:solidFill>
                <a:latin typeface="Times New Roman" pitchFamily="18" charset="0"/>
                <a:cs typeface="Times New Roman" pitchFamily="18" charset="0"/>
              </a:rPr>
              <a:t>всех наук</a:t>
            </a:r>
            <a:r>
              <a:rPr lang="ru-RU" sz="2400" dirty="0">
                <a:solidFill>
                  <a:srgbClr val="C00000"/>
                </a:solidFill>
                <a:latin typeface="Times New Roman" pitchFamily="18" charset="0"/>
                <a:cs typeface="Times New Roman" pitchFamily="18" charset="0"/>
              </a:rPr>
              <a:t>»</a:t>
            </a:r>
          </a:p>
          <a:p>
            <a:pPr algn="r">
              <a:buNone/>
            </a:pPr>
            <a:endParaRPr lang="ru-RU" sz="2400" dirty="0">
              <a:solidFill>
                <a:srgbClr val="C00000"/>
              </a:solidFill>
            </a:endParaRPr>
          </a:p>
          <a:p>
            <a:pPr>
              <a:buNone/>
            </a:pPr>
            <a:r>
              <a:rPr lang="ru-RU" sz="2400" b="1" dirty="0">
                <a:latin typeface="Times New Roman" pitchFamily="18" charset="0"/>
                <a:cs typeface="Times New Roman" pitchFamily="18" charset="0"/>
              </a:rPr>
              <a:t>                                </a:t>
            </a:r>
            <a:r>
              <a:rPr lang="ru-RU" sz="2400" b="1" dirty="0">
                <a:solidFill>
                  <a:srgbClr val="C00000"/>
                </a:solidFill>
                <a:latin typeface="Times New Roman" pitchFamily="18" charset="0"/>
                <a:cs typeface="Times New Roman" pitchFamily="18" charset="0"/>
              </a:rPr>
              <a:t>Карл Фридрих Гаусс                              </a:t>
            </a:r>
          </a:p>
          <a:p>
            <a:pPr>
              <a:buNone/>
            </a:pPr>
            <a:r>
              <a:rPr lang="ru-RU" sz="2400" b="1" dirty="0">
                <a:latin typeface="Times New Roman" pitchFamily="18" charset="0"/>
                <a:cs typeface="Times New Roman" pitchFamily="18" charset="0"/>
              </a:rPr>
              <a:t>                                                                              </a:t>
            </a:r>
          </a:p>
          <a:p>
            <a:pPr algn="r">
              <a:buNone/>
            </a:pPr>
            <a:r>
              <a:rPr lang="ru-RU" sz="2400" dirty="0"/>
              <a:t>                                                                                                 Бувашкина И.Б.</a:t>
            </a:r>
            <a:endParaRPr lang="ru-RU" sz="2400" b="1" dirty="0">
              <a:latin typeface="Times New Roman" pitchFamily="18" charset="0"/>
              <a:cs typeface="Times New Roman" pitchFamily="18" charset="0"/>
            </a:endParaRPr>
          </a:p>
          <a:p>
            <a:pPr algn="r">
              <a:buNone/>
            </a:pPr>
            <a:r>
              <a:rPr lang="ru-RU" sz="2400" dirty="0"/>
              <a:t>учитель математики  </a:t>
            </a:r>
          </a:p>
          <a:p>
            <a:pPr algn="r">
              <a:buNone/>
            </a:pPr>
            <a:r>
              <a:rPr lang="ru-RU" sz="2400" dirty="0"/>
              <a:t>МБОУ «Лицей №21</a:t>
            </a:r>
          </a:p>
          <a:p>
            <a:pPr algn="r">
              <a:buNone/>
            </a:pPr>
            <a:r>
              <a:rPr lang="ru-RU" sz="2400" dirty="0" err="1"/>
              <a:t>г.Дзержинск</a:t>
            </a:r>
            <a:endParaRPr lang="ru-RU"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Grp="1" noChangeAspect="1" noChangeArrowheads="1"/>
          </p:cNvPicPr>
          <p:nvPr>
            <p:ph idx="1"/>
          </p:nvPr>
        </p:nvPicPr>
        <p:blipFill>
          <a:blip r:embed="rId2" cstate="print"/>
          <a:srcRect/>
          <a:stretch>
            <a:fillRect/>
          </a:stretch>
        </p:blipFill>
        <p:spPr bwMode="auto">
          <a:xfrm>
            <a:off x="214282" y="1643050"/>
            <a:ext cx="8643966" cy="2008313"/>
          </a:xfrm>
          <a:prstGeom prst="rect">
            <a:avLst/>
          </a:prstGeom>
          <a:noFill/>
          <a:ln w="9525">
            <a:noFill/>
            <a:miter lim="800000"/>
            <a:headEnd/>
            <a:tailEnd/>
          </a:ln>
          <a:effectLst/>
        </p:spPr>
      </p:pic>
      <p:sp>
        <p:nvSpPr>
          <p:cNvPr id="5" name="Заголовок 1"/>
          <p:cNvSpPr txBox="1">
            <a:spLocks/>
          </p:cNvSpPr>
          <p:nvPr/>
        </p:nvSpPr>
        <p:spPr>
          <a:xfrm>
            <a:off x="428596" y="357166"/>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2400" b="1" i="1" u="none" strike="noStrike" kern="1200" cap="none" spc="0" normalizeH="0" baseline="0" noProof="0" dirty="0">
                <a:ln>
                  <a:noFill/>
                </a:ln>
                <a:solidFill>
                  <a:srgbClr val="FF0000"/>
                </a:solidFill>
                <a:effectLst/>
                <a:uLnTx/>
                <a:uFillTx/>
                <a:latin typeface="Times New Roman" pitchFamily="18" charset="0"/>
                <a:ea typeface="+mj-ea"/>
                <a:cs typeface="Times New Roman" pitchFamily="18" charset="0"/>
              </a:rPr>
              <a:t>Математические задачи, которые решаются в профессиональной деятельности</a:t>
            </a:r>
            <a:endParaRPr kumimoji="0" lang="ru-RU" sz="2400" b="0" i="0" u="none" strike="noStrike" kern="1200" cap="none" spc="0" normalizeH="0" baseline="0" noProof="0" dirty="0">
              <a:ln>
                <a:noFill/>
              </a:ln>
              <a:solidFill>
                <a:srgbClr val="FF0000"/>
              </a:solidFill>
              <a:effectLst/>
              <a:uLnTx/>
              <a:uFillTx/>
              <a:latin typeface="+mj-lt"/>
              <a:ea typeface="+mj-ea"/>
              <a:cs typeface="+mj-cs"/>
            </a:endParaRPr>
          </a:p>
        </p:txBody>
      </p:sp>
      <p:pic>
        <p:nvPicPr>
          <p:cNvPr id="21512" name="Picture 8" descr="http://img.mota.ru/upload/wallpapers/2015/08/24/15/01/45391/mota.ru-20150824140-1600x900.jpg"/>
          <p:cNvPicPr>
            <a:picLocks noChangeAspect="1" noChangeArrowheads="1"/>
          </p:cNvPicPr>
          <p:nvPr/>
        </p:nvPicPr>
        <p:blipFill>
          <a:blip r:embed="rId3" cstate="print"/>
          <a:srcRect/>
          <a:stretch>
            <a:fillRect/>
          </a:stretch>
        </p:blipFill>
        <p:spPr bwMode="auto">
          <a:xfrm>
            <a:off x="2428860" y="4000504"/>
            <a:ext cx="4318031" cy="242889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b="1" i="1" dirty="0">
                <a:solidFill>
                  <a:srgbClr val="FF0000"/>
                </a:solidFill>
                <a:latin typeface="Times New Roman" pitchFamily="18" charset="0"/>
                <a:cs typeface="Times New Roman" pitchFamily="18" charset="0"/>
              </a:rPr>
              <a:t>Список используемых материалов</a:t>
            </a:r>
          </a:p>
        </p:txBody>
      </p:sp>
      <p:sp>
        <p:nvSpPr>
          <p:cNvPr id="3" name="Содержимое 2"/>
          <p:cNvSpPr>
            <a:spLocks noGrp="1"/>
          </p:cNvSpPr>
          <p:nvPr>
            <p:ph idx="1"/>
          </p:nvPr>
        </p:nvSpPr>
        <p:spPr/>
        <p:txBody>
          <a:bodyPr>
            <a:normAutofit/>
          </a:bodyPr>
          <a:lstStyle/>
          <a:p>
            <a:pPr marL="0" indent="0">
              <a:buNone/>
            </a:pPr>
            <a:r>
              <a:rPr lang="ru-RU" sz="1400" dirty="0">
                <a:latin typeface="Times New Roman" pitchFamily="18" charset="0"/>
                <a:cs typeface="Times New Roman" pitchFamily="18" charset="0"/>
                <a:hlinkClick r:id="rId2"/>
              </a:rPr>
              <a:t>http://fb.ru/article/189460/matematika-v-professiyah-v-kakih-professiyah-nujna-matematika</a:t>
            </a:r>
            <a:endParaRPr lang="ru-RU" sz="1400" dirty="0">
              <a:latin typeface="Times New Roman" pitchFamily="18" charset="0"/>
              <a:cs typeface="Times New Roman" pitchFamily="18" charset="0"/>
            </a:endParaRPr>
          </a:p>
          <a:p>
            <a:pPr marL="0" indent="0">
              <a:buNone/>
            </a:pPr>
            <a:r>
              <a:rPr lang="en-US" sz="1400" dirty="0">
                <a:latin typeface="Times New Roman" pitchFamily="18" charset="0"/>
                <a:cs typeface="Times New Roman" pitchFamily="18" charset="0"/>
              </a:rPr>
              <a:t>https://yandex.ru/images/search?text=%D0%B0%D0%B2%D1%82%D0%BE%D0%BC%D0%B5%D1%85%D0%B0%D0%BD%D0%B8%D0%BA&amp;img_url=http%3A%2F%2Fwww.zeeautomobiles.com%2Fwp-content%2Fuploads%2F2015%2F04%2F12824603_ml.jpg&amp;pos=15&amp;rpt=simage </a:t>
            </a:r>
            <a:endParaRPr lang="ru-RU" sz="1400" dirty="0">
              <a:latin typeface="Times New Roman" pitchFamily="18" charset="0"/>
              <a:cs typeface="Times New Roman" pitchFamily="18" charset="0"/>
            </a:endParaRPr>
          </a:p>
          <a:p>
            <a:pPr marL="0" indent="0">
              <a:buNone/>
            </a:pPr>
            <a:r>
              <a:rPr lang="en-US" sz="1400" dirty="0">
                <a:latin typeface="Times New Roman" pitchFamily="18" charset="0"/>
                <a:cs typeface="Times New Roman" pitchFamily="18" charset="0"/>
              </a:rPr>
              <a:t>https://yandex.ru/images/search?text=%D0%BA%D0%B0%D1%81%D1%81%D0%BE%D0%B2%D1%8B%D0%B9%20%D0%B0%D0%BF%D0%BF%D0%B0%D1%80%D0%B0%D1%82%20%D0%B2%20%D0%BC%D0%B0%D0%B3%D0%B0%D0%B7%D0%B8%D0%BD%D0%B5&amp;img_url=http%3A%2F%2Fwww.vergidergisi.net%2Fwp-content%2Fuploads%2F2014%2F01%2Fyeni-ttk-faturalar.jpg&amp;pos</a:t>
            </a:r>
            <a:r>
              <a:rPr lang="en-US" sz="1400" dirty="0">
                <a:latin typeface="Times New Roman" pitchFamily="18" charset="0"/>
                <a:cs typeface="Times New Roman" pitchFamily="18" charset="0"/>
                <a:hlinkClick r:id="rId3" action="ppaction://hlinkfile"/>
              </a:rPr>
              <a:t>=3&amp;rpt=simage&amp;_=1454802449971</a:t>
            </a:r>
            <a:endParaRPr lang="ru-RU" sz="1400" dirty="0">
              <a:latin typeface="Times New Roman" pitchFamily="18" charset="0"/>
              <a:cs typeface="Times New Roman" pitchFamily="18" charset="0"/>
            </a:endParaRPr>
          </a:p>
          <a:p>
            <a:pPr marL="0" indent="0">
              <a:buNone/>
            </a:pPr>
            <a:r>
              <a:rPr lang="en-US" sz="1400" dirty="0">
                <a:latin typeface="Times New Roman" pitchFamily="18" charset="0"/>
                <a:cs typeface="Times New Roman" pitchFamily="18" charset="0"/>
              </a:rPr>
              <a:t>https://yandex.ru/images/search?text=%D1%82%D0%BE%D0%BA%D0%B0%D1%80%D0%BD%D1%8B%D0%B5%20%D0%B4%D0%B5%D1%82%D0%B0%D0%BB%D0%B8&amp;img_url=http%3A%2F%2Fizobretatel.by%2Fwp-content%2Fuploads%2F2012%2F03%2F13-%25D0%25B4%25D0%25B5%25D0%25BB%25D0%25B0%25D1%2582%25D0%25B8-%25D0%25BC%25D0%25B0%25D1%2588%25D0%25B8%25D0%25BD.jpg&amp;pos=8&amp;rpt=simage&amp;_=1454801903012</a:t>
            </a:r>
            <a:endParaRPr lang="ru-RU" sz="1400" dirty="0">
              <a:latin typeface="Times New Roman" pitchFamily="18" charset="0"/>
              <a:cs typeface="Times New Roman"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000240"/>
            <a:ext cx="8586758" cy="3071834"/>
          </a:xfrm>
        </p:spPr>
        <p:txBody>
          <a:bodyPr>
            <a:normAutofit/>
          </a:bodyPr>
          <a:lstStyle/>
          <a:p>
            <a:pPr indent="17463" algn="ctr">
              <a:buNone/>
            </a:pPr>
            <a:r>
              <a:rPr lang="ru-RU" sz="2400" b="1" i="1" dirty="0">
                <a:latin typeface="Times New Roman" pitchFamily="18" charset="0"/>
                <a:cs typeface="Times New Roman" pitchFamily="18" charset="0"/>
              </a:rPr>
              <a:t>Математика необходима всем людям на свете. Без математики человек не сможет решать, мерить и считать. Без математики невозможно построить дом, сосчитать деньги в кармане, измерить расстояние.</a:t>
            </a:r>
            <a:br>
              <a:rPr lang="ru-RU" sz="2400" b="1" i="1" dirty="0">
                <a:latin typeface="Times New Roman" pitchFamily="18" charset="0"/>
                <a:cs typeface="Times New Roman" pitchFamily="18" charset="0"/>
              </a:rPr>
            </a:br>
            <a:r>
              <a:rPr lang="ru-RU" sz="2400" b="1" i="1" dirty="0">
                <a:latin typeface="Times New Roman" pitchFamily="18" charset="0"/>
                <a:cs typeface="Times New Roman" pitchFamily="18" charset="0"/>
              </a:rPr>
              <a:t>Если бы человек не знал математики, он бы не смог изобрести никакой транспорт, бытовую технику, а также компьютерные игры. </a:t>
            </a:r>
          </a:p>
        </p:txBody>
      </p:sp>
      <p:pic>
        <p:nvPicPr>
          <p:cNvPr id="1029" name="Picture 5" descr="http://stroy-repair.ru/sites/default/files/images/20140806032925.jpg"/>
          <p:cNvPicPr>
            <a:picLocks noChangeAspect="1" noChangeArrowheads="1"/>
          </p:cNvPicPr>
          <p:nvPr/>
        </p:nvPicPr>
        <p:blipFill>
          <a:blip r:embed="rId2" cstate="print"/>
          <a:srcRect/>
          <a:stretch>
            <a:fillRect/>
          </a:stretch>
        </p:blipFill>
        <p:spPr bwMode="auto">
          <a:xfrm>
            <a:off x="4929190" y="285728"/>
            <a:ext cx="3908421" cy="1631996"/>
          </a:xfrm>
          <a:prstGeom prst="rect">
            <a:avLst/>
          </a:prstGeom>
          <a:noFill/>
        </p:spPr>
      </p:pic>
      <p:pic>
        <p:nvPicPr>
          <p:cNvPr id="1031" name="Picture 7" descr="http://ageofgeeks.com/wp-content/uploads/2015/05/Cossacks3_2.jpg"/>
          <p:cNvPicPr>
            <a:picLocks noChangeAspect="1" noChangeArrowheads="1"/>
          </p:cNvPicPr>
          <p:nvPr/>
        </p:nvPicPr>
        <p:blipFill>
          <a:blip r:embed="rId3" cstate="print"/>
          <a:srcRect/>
          <a:stretch>
            <a:fillRect/>
          </a:stretch>
        </p:blipFill>
        <p:spPr bwMode="auto">
          <a:xfrm>
            <a:off x="2857488" y="4786322"/>
            <a:ext cx="2928958" cy="1647539"/>
          </a:xfrm>
          <a:prstGeom prst="rect">
            <a:avLst/>
          </a:prstGeom>
          <a:noFill/>
        </p:spPr>
      </p:pic>
      <p:pic>
        <p:nvPicPr>
          <p:cNvPr id="1033" name="Picture 9" descr="http://img2.goodfon.ru/original/1600x900/0/3b/m4-f82-green-new-auto-bmw.jpg"/>
          <p:cNvPicPr>
            <a:picLocks noChangeAspect="1" noChangeArrowheads="1"/>
          </p:cNvPicPr>
          <p:nvPr/>
        </p:nvPicPr>
        <p:blipFill>
          <a:blip r:embed="rId4" cstate="print"/>
          <a:srcRect/>
          <a:stretch>
            <a:fillRect/>
          </a:stretch>
        </p:blipFill>
        <p:spPr bwMode="auto">
          <a:xfrm>
            <a:off x="214282" y="285728"/>
            <a:ext cx="3000364" cy="168770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4480" y="0"/>
            <a:ext cx="4471990" cy="928670"/>
          </a:xfrm>
        </p:spPr>
        <p:txBody>
          <a:bodyPr/>
          <a:lstStyle/>
          <a:p>
            <a:r>
              <a:rPr lang="ru-RU" b="1" i="1" dirty="0">
                <a:solidFill>
                  <a:srgbClr val="FF0000"/>
                </a:solidFill>
                <a:latin typeface="Times New Roman" pitchFamily="18" charset="0"/>
                <a:cs typeface="Times New Roman" pitchFamily="18" charset="0"/>
              </a:rPr>
              <a:t>Бухгалтер</a:t>
            </a:r>
          </a:p>
        </p:txBody>
      </p:sp>
      <p:pic>
        <p:nvPicPr>
          <p:cNvPr id="15362" name="Picture 2" descr="http://www.4bloka.com/media/k2/items/cache/7ef23a30d416d14d2ab204c0c9e959d1_XL.jpg"/>
          <p:cNvPicPr>
            <a:picLocks noChangeAspect="1" noChangeArrowheads="1"/>
          </p:cNvPicPr>
          <p:nvPr/>
        </p:nvPicPr>
        <p:blipFill>
          <a:blip r:embed="rId2" cstate="print"/>
          <a:srcRect/>
          <a:stretch>
            <a:fillRect/>
          </a:stretch>
        </p:blipFill>
        <p:spPr bwMode="auto">
          <a:xfrm>
            <a:off x="4857752" y="1214422"/>
            <a:ext cx="3865790" cy="2714644"/>
          </a:xfrm>
          <a:prstGeom prst="rect">
            <a:avLst/>
          </a:prstGeom>
          <a:noFill/>
        </p:spPr>
      </p:pic>
      <p:pic>
        <p:nvPicPr>
          <p:cNvPr id="15364" name="Picture 4" descr="http://www.med-technika.ru/elements/buh-pu2007-1.gif"/>
          <p:cNvPicPr>
            <a:picLocks noChangeAspect="1" noChangeArrowheads="1"/>
          </p:cNvPicPr>
          <p:nvPr/>
        </p:nvPicPr>
        <p:blipFill>
          <a:blip r:embed="rId3" cstate="print"/>
          <a:srcRect/>
          <a:stretch>
            <a:fillRect/>
          </a:stretch>
        </p:blipFill>
        <p:spPr bwMode="auto">
          <a:xfrm>
            <a:off x="642910" y="785794"/>
            <a:ext cx="2357454" cy="3377663"/>
          </a:xfrm>
          <a:prstGeom prst="rect">
            <a:avLst/>
          </a:prstGeom>
          <a:gradFill>
            <a:gsLst>
              <a:gs pos="0">
                <a:srgbClr val="3399FF"/>
              </a:gs>
              <a:gs pos="16000">
                <a:srgbClr val="00CCCC"/>
              </a:gs>
              <a:gs pos="47000">
                <a:srgbClr val="9999FF"/>
              </a:gs>
              <a:gs pos="60001">
                <a:srgbClr val="2E6792"/>
              </a:gs>
              <a:gs pos="71001">
                <a:srgbClr val="3333CC"/>
              </a:gs>
              <a:gs pos="81000">
                <a:srgbClr val="1170FF"/>
              </a:gs>
              <a:gs pos="100000">
                <a:srgbClr val="006699"/>
              </a:gs>
            </a:gsLst>
            <a:lin ang="13500000" scaled="0"/>
          </a:gradFill>
        </p:spPr>
      </p:pic>
      <p:sp>
        <p:nvSpPr>
          <p:cNvPr id="3" name="Содержимое 2"/>
          <p:cNvSpPr>
            <a:spLocks noGrp="1"/>
          </p:cNvSpPr>
          <p:nvPr>
            <p:ph idx="1"/>
          </p:nvPr>
        </p:nvSpPr>
        <p:spPr>
          <a:xfrm>
            <a:off x="0" y="4171920"/>
            <a:ext cx="9144000" cy="2686080"/>
          </a:xfrm>
          <a:gradFill>
            <a:gsLst>
              <a:gs pos="100000">
                <a:srgbClr val="FBEAC7">
                  <a:alpha val="14000"/>
                </a:srgbClr>
              </a:gs>
              <a:gs pos="17999">
                <a:srgbClr val="FEE7F2"/>
              </a:gs>
              <a:gs pos="36000">
                <a:srgbClr val="FAC77D"/>
              </a:gs>
              <a:gs pos="61000">
                <a:srgbClr val="FBA97D"/>
              </a:gs>
              <a:gs pos="82001">
                <a:srgbClr val="FBD49C"/>
              </a:gs>
              <a:gs pos="100000">
                <a:srgbClr val="FEE7F2"/>
              </a:gs>
            </a:gsLst>
            <a:lin ang="13500000" scaled="0"/>
          </a:gradFill>
        </p:spPr>
        <p:txBody>
          <a:bodyPr>
            <a:normAutofit/>
          </a:bodyPr>
          <a:lstStyle/>
          <a:p>
            <a:pPr marL="0" indent="0" algn="ctr">
              <a:buNone/>
            </a:pPr>
            <a:r>
              <a:rPr lang="ru-RU" sz="2000" b="1" i="1" dirty="0">
                <a:latin typeface="Times New Roman" pitchFamily="18" charset="0"/>
                <a:cs typeface="Times New Roman" pitchFamily="18" charset="0"/>
              </a:rPr>
              <a:t>Бухгалтер выполняет работу на различных участках бухгалтерского учета. Фиксирует состав и  источники  хозяйственных  средств,  их движение. Ведет  учет  основных  средств,  товарно-материальных ценностей, затрат на  производство,  реализацию  продукции,  результатов финансово-хозяйственной деятельности, расчеты с  поставщиками и заказчиками и  т.п.  Бухгалтеру необходима хорошая подготовка по математике, основам информатики и ИКТ, статистики, финансов, управления, денежного обращения.</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lstStyle/>
          <a:p>
            <a:r>
              <a:rPr lang="ru-RU" b="1" i="1" dirty="0">
                <a:solidFill>
                  <a:srgbClr val="FF0000"/>
                </a:solidFill>
                <a:latin typeface="Times New Roman" pitchFamily="18" charset="0"/>
                <a:cs typeface="Times New Roman" pitchFamily="18" charset="0"/>
              </a:rPr>
              <a:t>Архитектор</a:t>
            </a:r>
          </a:p>
        </p:txBody>
      </p:sp>
      <p:pic>
        <p:nvPicPr>
          <p:cNvPr id="16386" name="Picture 2" descr="http://kuryokhin.ru/wp-content/uploads/2015/12/%D0%AD%D1%80%D0%BC%D0%B8%D1%82%D0%B0%D0%B6.jpg"/>
          <p:cNvPicPr>
            <a:picLocks noChangeAspect="1" noChangeArrowheads="1"/>
          </p:cNvPicPr>
          <p:nvPr/>
        </p:nvPicPr>
        <p:blipFill>
          <a:blip r:embed="rId2" cstate="print"/>
          <a:srcRect/>
          <a:stretch>
            <a:fillRect/>
          </a:stretch>
        </p:blipFill>
        <p:spPr bwMode="auto">
          <a:xfrm>
            <a:off x="4357686" y="1000108"/>
            <a:ext cx="4471926" cy="2235963"/>
          </a:xfrm>
          <a:prstGeom prst="rect">
            <a:avLst/>
          </a:prstGeom>
          <a:noFill/>
        </p:spPr>
      </p:pic>
      <p:pic>
        <p:nvPicPr>
          <p:cNvPr id="16390" name="Picture 6" descr="http://www.untappedllc.com/wp-content/uploads/bigstock-Architect-with-a-breadboard-mo-31823327.jpg"/>
          <p:cNvPicPr>
            <a:picLocks noChangeAspect="1" noChangeArrowheads="1"/>
          </p:cNvPicPr>
          <p:nvPr/>
        </p:nvPicPr>
        <p:blipFill>
          <a:blip r:embed="rId3" cstate="print"/>
          <a:srcRect/>
          <a:stretch>
            <a:fillRect/>
          </a:stretch>
        </p:blipFill>
        <p:spPr bwMode="auto">
          <a:xfrm>
            <a:off x="357159" y="928670"/>
            <a:ext cx="2643205" cy="2249660"/>
          </a:xfrm>
          <a:prstGeom prst="rect">
            <a:avLst/>
          </a:prstGeom>
          <a:noFill/>
        </p:spPr>
      </p:pic>
      <p:pic>
        <p:nvPicPr>
          <p:cNvPr id="16394" name="Picture 10" descr="http://netstroi.ru/images-myfile/T8_xthn%60;.JPG"/>
          <p:cNvPicPr>
            <a:picLocks noChangeAspect="1" noChangeArrowheads="1"/>
          </p:cNvPicPr>
          <p:nvPr/>
        </p:nvPicPr>
        <p:blipFill>
          <a:blip r:embed="rId4" cstate="print"/>
          <a:srcRect/>
          <a:stretch>
            <a:fillRect/>
          </a:stretch>
        </p:blipFill>
        <p:spPr bwMode="auto">
          <a:xfrm>
            <a:off x="357158" y="3429000"/>
            <a:ext cx="1658934" cy="3214686"/>
          </a:xfrm>
          <a:prstGeom prst="rect">
            <a:avLst/>
          </a:prstGeom>
          <a:gradFill flip="none" rotWithShape="1">
            <a:gsLst>
              <a:gs pos="100000">
                <a:srgbClr val="FBEAC7">
                  <a:alpha val="0"/>
                </a:srgbClr>
              </a:gs>
              <a:gs pos="17999">
                <a:srgbClr val="FEE7F2"/>
              </a:gs>
              <a:gs pos="36000">
                <a:srgbClr val="FAC77D"/>
              </a:gs>
              <a:gs pos="61000">
                <a:srgbClr val="FBA97D"/>
              </a:gs>
              <a:gs pos="82001">
                <a:srgbClr val="FBD49C"/>
              </a:gs>
              <a:gs pos="100000">
                <a:srgbClr val="FEE7F2"/>
              </a:gs>
            </a:gsLst>
            <a:path path="circle">
              <a:fillToRect l="100000" t="100000"/>
            </a:path>
            <a:tileRect r="-100000" b="-100000"/>
          </a:gradFill>
        </p:spPr>
      </p:pic>
      <p:sp>
        <p:nvSpPr>
          <p:cNvPr id="3" name="Содержимое 2"/>
          <p:cNvSpPr>
            <a:spLocks noGrp="1"/>
          </p:cNvSpPr>
          <p:nvPr>
            <p:ph idx="1"/>
          </p:nvPr>
        </p:nvSpPr>
        <p:spPr>
          <a:xfrm>
            <a:off x="2214546" y="3286124"/>
            <a:ext cx="6657964" cy="3286148"/>
          </a:xfrm>
          <a:gradFill flip="none" rotWithShape="1">
            <a:gsLst>
              <a:gs pos="100000">
                <a:srgbClr val="FBEAC7">
                  <a:alpha val="0"/>
                </a:srgbClr>
              </a:gs>
              <a:gs pos="17999">
                <a:srgbClr val="FEE7F2"/>
              </a:gs>
              <a:gs pos="36000">
                <a:srgbClr val="FAC77D"/>
              </a:gs>
              <a:gs pos="61000">
                <a:srgbClr val="FBA97D"/>
              </a:gs>
              <a:gs pos="82001">
                <a:srgbClr val="FBD49C"/>
              </a:gs>
              <a:gs pos="100000">
                <a:srgbClr val="FEE7F2"/>
              </a:gs>
            </a:gsLst>
            <a:path path="circle">
              <a:fillToRect l="100000" t="100000"/>
            </a:path>
            <a:tileRect r="-100000" b="-100000"/>
          </a:gradFill>
        </p:spPr>
        <p:txBody>
          <a:bodyPr>
            <a:noAutofit/>
          </a:bodyPr>
          <a:lstStyle/>
          <a:p>
            <a:pPr marL="0" indent="0" algn="ctr">
              <a:buNone/>
            </a:pPr>
            <a:r>
              <a:rPr lang="ru-RU" sz="1600" b="1" i="1" dirty="0">
                <a:latin typeface="Times New Roman" pitchFamily="18" charset="0"/>
                <a:cs typeface="Times New Roman" pitchFamily="18" charset="0"/>
              </a:rPr>
              <a:t>Архитектор разрабатывает    проект  здания в виде чертежей или макета. По ним конструктор выполняет расчеты, а прораб  осуществляет строительство. Ведущая деятельность архитектора - создание  художественного образа и воплощение  его на ватмане.  Основанием для начала проектирования служат материалы  изысканий. Это глубина промерзания грунта, максимальные и  минимальные температуры воздуха, скорость и  направление  ветров. На их основании архитектор производит расчеты глубины заложения  фундаментов, толщины стен, требуемых объемов здания. </a:t>
            </a:r>
            <a:r>
              <a:rPr lang="ru-RU" sz="1600" b="1" i="1" dirty="0"/>
              <a:t> Архитектору необходимы способности к анализу и обобщению фактов,  математические навыки, необходимые при   осуществлении расчетной части  процесса  проектирования.</a:t>
            </a:r>
            <a:endParaRPr lang="ru-RU" sz="1600" b="1" i="1"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14546" y="285728"/>
            <a:ext cx="4186238" cy="1143000"/>
          </a:xfrm>
        </p:spPr>
        <p:txBody>
          <a:bodyPr/>
          <a:lstStyle/>
          <a:p>
            <a:r>
              <a:rPr lang="ru-RU" b="1" i="1" dirty="0">
                <a:solidFill>
                  <a:srgbClr val="FF0000"/>
                </a:solidFill>
                <a:latin typeface="Times New Roman" pitchFamily="18" charset="0"/>
                <a:cs typeface="Times New Roman" pitchFamily="18" charset="0"/>
              </a:rPr>
              <a:t>Продавец</a:t>
            </a:r>
          </a:p>
        </p:txBody>
      </p:sp>
      <p:sp>
        <p:nvSpPr>
          <p:cNvPr id="3" name="Содержимое 2"/>
          <p:cNvSpPr>
            <a:spLocks noGrp="1"/>
          </p:cNvSpPr>
          <p:nvPr>
            <p:ph idx="1"/>
          </p:nvPr>
        </p:nvSpPr>
        <p:spPr>
          <a:xfrm>
            <a:off x="1714480" y="2500306"/>
            <a:ext cx="7186634" cy="3900502"/>
          </a:xfrm>
        </p:spPr>
        <p:txBody>
          <a:bodyPr>
            <a:normAutofit/>
          </a:bodyPr>
          <a:lstStyle/>
          <a:p>
            <a:pPr marL="0" indent="0" algn="ctr">
              <a:buNone/>
            </a:pPr>
            <a:r>
              <a:rPr lang="ru-RU" sz="2200" b="1" i="1" dirty="0">
                <a:latin typeface="Times New Roman" pitchFamily="18" charset="0"/>
                <a:cs typeface="Times New Roman" pitchFamily="18" charset="0"/>
              </a:rPr>
              <a:t>Продавец подсчитывает стоимость, приобретаемого товара, проверяет реквизиты чека, следит за своевременным пополнением запасов товаров, сроками их реализации, оформляет гарантийные паспорта на товары, проверяет наименование, количество, комплектность, сортность, цены, соответствие маркировки, ярлыки изготовителя, наличие пломб. Подсчитывает чеки (деньги), сдает их в установленном порядке и т.п. Может работать за кассовым аппаратом. Продавец   должен обладать хорошими навыками устного счета.</a:t>
            </a:r>
          </a:p>
          <a:p>
            <a:pPr algn="ctr"/>
            <a:endParaRPr lang="ru-RU" dirty="0"/>
          </a:p>
        </p:txBody>
      </p:sp>
      <p:pic>
        <p:nvPicPr>
          <p:cNvPr id="17410" name="Picture 2" descr="http://1000primerov.ru/wp-content/uploads/2015/05/%D0%BF%D1%80%D0%BE%D0%B4%D0%B0%D0%B2%D0%B5%D1%86.jpg"/>
          <p:cNvPicPr>
            <a:picLocks noChangeAspect="1" noChangeArrowheads="1"/>
          </p:cNvPicPr>
          <p:nvPr/>
        </p:nvPicPr>
        <p:blipFill>
          <a:blip r:embed="rId2" cstate="print"/>
          <a:srcRect/>
          <a:stretch>
            <a:fillRect/>
          </a:stretch>
        </p:blipFill>
        <p:spPr bwMode="auto">
          <a:xfrm>
            <a:off x="5929322" y="285728"/>
            <a:ext cx="2857520" cy="2143140"/>
          </a:xfrm>
          <a:prstGeom prst="rect">
            <a:avLst/>
          </a:prstGeom>
          <a:noFill/>
        </p:spPr>
      </p:pic>
      <p:pic>
        <p:nvPicPr>
          <p:cNvPr id="17412" name="Picture 4" descr="http://i.horuss.ru/u/48/facb06f65642fdab92d203f09c3160/-/chek6.jpg"/>
          <p:cNvPicPr>
            <a:picLocks noChangeAspect="1" noChangeArrowheads="1"/>
          </p:cNvPicPr>
          <p:nvPr/>
        </p:nvPicPr>
        <p:blipFill>
          <a:blip r:embed="rId3" cstate="print"/>
          <a:srcRect/>
          <a:stretch>
            <a:fillRect/>
          </a:stretch>
        </p:blipFill>
        <p:spPr bwMode="auto">
          <a:xfrm>
            <a:off x="285720" y="4429132"/>
            <a:ext cx="1555579" cy="2119318"/>
          </a:xfrm>
          <a:prstGeom prst="rect">
            <a:avLst/>
          </a:prstGeom>
          <a:noFill/>
        </p:spPr>
      </p:pic>
      <p:pic>
        <p:nvPicPr>
          <p:cNvPr id="17414" name="Picture 6" descr="http://www.iseepro.ru/img/pics/13_1.jpg"/>
          <p:cNvPicPr>
            <a:picLocks noChangeAspect="1" noChangeArrowheads="1"/>
          </p:cNvPicPr>
          <p:nvPr/>
        </p:nvPicPr>
        <p:blipFill>
          <a:blip r:embed="rId4" cstate="print"/>
          <a:srcRect/>
          <a:stretch>
            <a:fillRect/>
          </a:stretch>
        </p:blipFill>
        <p:spPr bwMode="auto">
          <a:xfrm>
            <a:off x="428596" y="357166"/>
            <a:ext cx="2186008" cy="2186009"/>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28926" y="0"/>
            <a:ext cx="3043230" cy="1143000"/>
          </a:xfrm>
        </p:spPr>
        <p:txBody>
          <a:bodyPr/>
          <a:lstStyle/>
          <a:p>
            <a:r>
              <a:rPr lang="ru-RU" b="1" i="1" dirty="0">
                <a:solidFill>
                  <a:srgbClr val="FF0000"/>
                </a:solidFill>
                <a:latin typeface="Times New Roman" pitchFamily="18" charset="0"/>
                <a:cs typeface="Times New Roman" pitchFamily="18" charset="0"/>
              </a:rPr>
              <a:t>Токарь</a:t>
            </a:r>
          </a:p>
        </p:txBody>
      </p:sp>
      <p:sp>
        <p:nvSpPr>
          <p:cNvPr id="3" name="Содержимое 2"/>
          <p:cNvSpPr>
            <a:spLocks noGrp="1"/>
          </p:cNvSpPr>
          <p:nvPr>
            <p:ph idx="1"/>
          </p:nvPr>
        </p:nvSpPr>
        <p:spPr>
          <a:xfrm>
            <a:off x="0" y="3000372"/>
            <a:ext cx="6786578" cy="3643338"/>
          </a:xfrm>
        </p:spPr>
        <p:txBody>
          <a:bodyPr>
            <a:normAutofit/>
          </a:bodyPr>
          <a:lstStyle/>
          <a:p>
            <a:pPr marL="0" indent="0" algn="ctr">
              <a:buNone/>
            </a:pPr>
            <a:r>
              <a:rPr lang="ru-RU" dirty="0"/>
              <a:t> </a:t>
            </a:r>
            <a:r>
              <a:rPr lang="ru-RU" sz="2000" b="1" i="1" dirty="0">
                <a:latin typeface="Times New Roman" pitchFamily="18" charset="0"/>
                <a:cs typeface="Times New Roman" pitchFamily="18" charset="0"/>
              </a:rPr>
              <a:t>Токарь выполняет  на токарном станке   операции по обработке и расточке    разнообразных поверхностей,  торцевых плоскостей,  а также  нарезание   резьбы,  сверление,  зенкерование,  калибровку, используя в качестве заготовок металл и другие материалы. Токарь должен обладать острым зрением, точным линейным и объемным глазомером, хорошей зрительно-моторной координацией, техническим мышлением, пространственным воображением.   Токарю  необходима хорошая  подготовка по арифметике и геометрии.</a:t>
            </a:r>
          </a:p>
          <a:p>
            <a:endParaRPr lang="ru-RU" dirty="0"/>
          </a:p>
        </p:txBody>
      </p:sp>
      <p:pic>
        <p:nvPicPr>
          <p:cNvPr id="18434" name="Picture 2" descr="http://bashiti.co/admin/slideshow/4.jpg"/>
          <p:cNvPicPr>
            <a:picLocks noChangeAspect="1" noChangeArrowheads="1"/>
          </p:cNvPicPr>
          <p:nvPr/>
        </p:nvPicPr>
        <p:blipFill>
          <a:blip r:embed="rId2" cstate="print"/>
          <a:srcRect/>
          <a:stretch>
            <a:fillRect/>
          </a:stretch>
        </p:blipFill>
        <p:spPr bwMode="auto">
          <a:xfrm>
            <a:off x="357158" y="1071546"/>
            <a:ext cx="3003049" cy="2000264"/>
          </a:xfrm>
          <a:prstGeom prst="rect">
            <a:avLst/>
          </a:prstGeom>
          <a:noFill/>
        </p:spPr>
      </p:pic>
      <p:pic>
        <p:nvPicPr>
          <p:cNvPr id="18438" name="Picture 6" descr="http://www.stankopostavka.ru/upload/shop_1/1/5/1/item_1511/shop_items_catalog_image1511.jpg"/>
          <p:cNvPicPr>
            <a:picLocks noChangeAspect="1" noChangeArrowheads="1"/>
          </p:cNvPicPr>
          <p:nvPr/>
        </p:nvPicPr>
        <p:blipFill>
          <a:blip r:embed="rId3" cstate="print"/>
          <a:srcRect/>
          <a:stretch>
            <a:fillRect/>
          </a:stretch>
        </p:blipFill>
        <p:spPr bwMode="auto">
          <a:xfrm>
            <a:off x="5514347" y="714356"/>
            <a:ext cx="3110209" cy="2214548"/>
          </a:xfrm>
          <a:prstGeom prst="rect">
            <a:avLst/>
          </a:prstGeom>
          <a:noFill/>
        </p:spPr>
      </p:pic>
      <p:pic>
        <p:nvPicPr>
          <p:cNvPr id="18442" name="Picture 10" descr="http://www.selena-studio.narod.ru/images/images_metal/2.jpg"/>
          <p:cNvPicPr>
            <a:picLocks noChangeAspect="1" noChangeArrowheads="1"/>
          </p:cNvPicPr>
          <p:nvPr/>
        </p:nvPicPr>
        <p:blipFill>
          <a:blip r:embed="rId4" cstate="print"/>
          <a:srcRect/>
          <a:stretch>
            <a:fillRect/>
          </a:stretch>
        </p:blipFill>
        <p:spPr bwMode="auto">
          <a:xfrm>
            <a:off x="3571868" y="1714488"/>
            <a:ext cx="1623044" cy="1214446"/>
          </a:xfrm>
          <a:prstGeom prst="rect">
            <a:avLst/>
          </a:prstGeom>
          <a:noFill/>
        </p:spPr>
      </p:pic>
      <p:pic>
        <p:nvPicPr>
          <p:cNvPr id="18444" name="Picture 12" descr="http://64.img.avito.st/1280x960/442579964.jpg"/>
          <p:cNvPicPr>
            <a:picLocks noChangeAspect="1" noChangeArrowheads="1"/>
          </p:cNvPicPr>
          <p:nvPr/>
        </p:nvPicPr>
        <p:blipFill>
          <a:blip r:embed="rId5" cstate="print"/>
          <a:srcRect/>
          <a:stretch>
            <a:fillRect/>
          </a:stretch>
        </p:blipFill>
        <p:spPr bwMode="auto">
          <a:xfrm>
            <a:off x="6929454" y="4357694"/>
            <a:ext cx="2000231" cy="1500173"/>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57422" y="0"/>
            <a:ext cx="4186238" cy="1143000"/>
          </a:xfrm>
        </p:spPr>
        <p:txBody>
          <a:bodyPr/>
          <a:lstStyle/>
          <a:p>
            <a:r>
              <a:rPr lang="ru-RU" b="1" i="1" dirty="0">
                <a:solidFill>
                  <a:srgbClr val="FF0000"/>
                </a:solidFill>
              </a:rPr>
              <a:t>Автомеханик</a:t>
            </a:r>
          </a:p>
        </p:txBody>
      </p:sp>
      <p:sp>
        <p:nvSpPr>
          <p:cNvPr id="3" name="Содержимое 2"/>
          <p:cNvSpPr>
            <a:spLocks noGrp="1"/>
          </p:cNvSpPr>
          <p:nvPr>
            <p:ph idx="1"/>
          </p:nvPr>
        </p:nvSpPr>
        <p:spPr>
          <a:xfrm>
            <a:off x="428596" y="3429000"/>
            <a:ext cx="8229600" cy="3071810"/>
          </a:xfrm>
        </p:spPr>
        <p:txBody>
          <a:bodyPr>
            <a:normAutofit fontScale="92500" lnSpcReduction="10000"/>
          </a:bodyPr>
          <a:lstStyle/>
          <a:p>
            <a:pPr marL="0" indent="0" algn="ctr">
              <a:buNone/>
            </a:pPr>
            <a:r>
              <a:rPr lang="ru-RU" sz="2200" b="1" i="1" dirty="0">
                <a:latin typeface="Times New Roman" pitchFamily="18" charset="0"/>
                <a:cs typeface="Times New Roman" pitchFamily="18" charset="0"/>
              </a:rPr>
              <a:t>На первый взгляд кажется странным, но тем не менее без математики автомеханику не обойтись, так как в перечень его обязанностей входят следующие пункты: ведение автомобильных фар. Для корректного функционирования зеркала фар должны отражать лучи параллельным пучком; изготовление правильных шестерен: без базовых знаний в области геометрии не обойтись; корректный подбор поршней к цилиндрам (для этого необходимо корректно вычислить зазор между ними); составление таблицы, в которой указывается максимально допустимый износ элементов двигателя. </a:t>
            </a:r>
          </a:p>
          <a:p>
            <a:endParaRPr lang="ru-RU" dirty="0"/>
          </a:p>
        </p:txBody>
      </p:sp>
      <p:pic>
        <p:nvPicPr>
          <p:cNvPr id="23556" name="Picture 4" descr="http://www.vehiclesshow.com/wp-content/uploads/2013/11/12824603_ml.jpg"/>
          <p:cNvPicPr>
            <a:picLocks noChangeAspect="1" noChangeArrowheads="1"/>
          </p:cNvPicPr>
          <p:nvPr/>
        </p:nvPicPr>
        <p:blipFill>
          <a:blip r:embed="rId2" cstate="print"/>
          <a:srcRect/>
          <a:stretch>
            <a:fillRect/>
          </a:stretch>
        </p:blipFill>
        <p:spPr bwMode="auto">
          <a:xfrm>
            <a:off x="5643570" y="1000108"/>
            <a:ext cx="3086800" cy="2286016"/>
          </a:xfrm>
          <a:prstGeom prst="rect">
            <a:avLst/>
          </a:prstGeom>
          <a:noFill/>
        </p:spPr>
      </p:pic>
      <p:pic>
        <p:nvPicPr>
          <p:cNvPr id="23558" name="Picture 6" descr="http://34.img.avito.st/640x480/808412634.jpg"/>
          <p:cNvPicPr>
            <a:picLocks noChangeAspect="1" noChangeArrowheads="1"/>
          </p:cNvPicPr>
          <p:nvPr/>
        </p:nvPicPr>
        <p:blipFill>
          <a:blip r:embed="rId3" cstate="print"/>
          <a:srcRect/>
          <a:stretch>
            <a:fillRect/>
          </a:stretch>
        </p:blipFill>
        <p:spPr bwMode="auto">
          <a:xfrm>
            <a:off x="214282" y="1000108"/>
            <a:ext cx="3571900" cy="2383128"/>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4"/>
            <a:ext cx="8229600" cy="1071562"/>
          </a:xfrm>
        </p:spPr>
        <p:txBody>
          <a:bodyPr>
            <a:noAutofit/>
          </a:bodyPr>
          <a:lstStyle/>
          <a:p>
            <a:r>
              <a:rPr lang="ru-RU" sz="2400" b="1" i="1" dirty="0">
                <a:solidFill>
                  <a:srgbClr val="FF0000"/>
                </a:solidFill>
                <a:latin typeface="Times New Roman" pitchFamily="18" charset="0"/>
                <a:cs typeface="Times New Roman" pitchFamily="18" charset="0"/>
              </a:rPr>
              <a:t>Математические задачи, которые решаются в профессиональной деятельности</a:t>
            </a:r>
          </a:p>
        </p:txBody>
      </p:sp>
      <p:pic>
        <p:nvPicPr>
          <p:cNvPr id="19459" name="Picture 3"/>
          <p:cNvPicPr>
            <a:picLocks noGrp="1" noChangeAspect="1" noChangeArrowheads="1"/>
          </p:cNvPicPr>
          <p:nvPr>
            <p:ph idx="1"/>
          </p:nvPr>
        </p:nvPicPr>
        <p:blipFill>
          <a:blip r:embed="rId2" cstate="print"/>
          <a:srcRect/>
          <a:stretch>
            <a:fillRect/>
          </a:stretch>
        </p:blipFill>
        <p:spPr bwMode="auto">
          <a:xfrm>
            <a:off x="2723777" y="3286124"/>
            <a:ext cx="6420223" cy="3325032"/>
          </a:xfrm>
          <a:prstGeom prst="rect">
            <a:avLst/>
          </a:prstGeom>
          <a:gradFill flip="none" rotWithShape="1">
            <a:gsLst>
              <a:gs pos="0">
                <a:srgbClr val="FC9FCB"/>
              </a:gs>
              <a:gs pos="13000">
                <a:srgbClr val="F8B049"/>
              </a:gs>
              <a:gs pos="21001">
                <a:srgbClr val="F8B049"/>
              </a:gs>
              <a:gs pos="63000">
                <a:srgbClr val="FEE7F2"/>
              </a:gs>
              <a:gs pos="67000">
                <a:srgbClr val="F952A0"/>
              </a:gs>
              <a:gs pos="69000">
                <a:srgbClr val="C50849"/>
              </a:gs>
              <a:gs pos="82001">
                <a:srgbClr val="B43E85"/>
              </a:gs>
              <a:gs pos="100000">
                <a:srgbClr val="F8B049"/>
              </a:gs>
            </a:gsLst>
            <a:lin ang="5400000" scaled="0"/>
            <a:tileRect r="-100000" b="-100000"/>
          </a:gradFill>
          <a:ln w="9525">
            <a:noFill/>
            <a:miter lim="800000"/>
            <a:headEnd/>
            <a:tailEnd/>
          </a:ln>
          <a:effectLst/>
        </p:spPr>
      </p:pic>
      <p:pic>
        <p:nvPicPr>
          <p:cNvPr id="19461" name="Picture 5" descr="http://narcocentr24.ru/wp-content/uploads/2015/09/doct22.jpg"/>
          <p:cNvPicPr>
            <a:picLocks noChangeAspect="1" noChangeArrowheads="1"/>
          </p:cNvPicPr>
          <p:nvPr/>
        </p:nvPicPr>
        <p:blipFill>
          <a:blip r:embed="rId3" cstate="print"/>
          <a:srcRect/>
          <a:stretch>
            <a:fillRect/>
          </a:stretch>
        </p:blipFill>
        <p:spPr bwMode="auto">
          <a:xfrm>
            <a:off x="1428728" y="1000108"/>
            <a:ext cx="3331806" cy="2214554"/>
          </a:xfrm>
          <a:prstGeom prst="rect">
            <a:avLst/>
          </a:prstGeom>
          <a:noFill/>
        </p:spPr>
      </p:pic>
      <p:pic>
        <p:nvPicPr>
          <p:cNvPr id="19463" name="Picture 7" descr="http://content.tv3.ie/content/images/0786/178546_1280x720.jpg"/>
          <p:cNvPicPr>
            <a:picLocks noChangeAspect="1" noChangeArrowheads="1"/>
          </p:cNvPicPr>
          <p:nvPr/>
        </p:nvPicPr>
        <p:blipFill>
          <a:blip r:embed="rId4" cstate="print"/>
          <a:srcRect/>
          <a:stretch>
            <a:fillRect/>
          </a:stretch>
        </p:blipFill>
        <p:spPr bwMode="auto">
          <a:xfrm>
            <a:off x="214282" y="4857760"/>
            <a:ext cx="2428860" cy="136623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i="1" dirty="0">
                <a:solidFill>
                  <a:srgbClr val="FF0000"/>
                </a:solidFill>
                <a:latin typeface="Times New Roman" pitchFamily="18" charset="0"/>
                <a:cs typeface="Times New Roman" pitchFamily="18" charset="0"/>
              </a:rPr>
              <a:t>Математические задачи, которые решаются в профессиональной деятельности</a:t>
            </a:r>
            <a:endParaRPr lang="ru-RU" sz="2400" dirty="0">
              <a:solidFill>
                <a:srgbClr val="FF0000"/>
              </a:solidFill>
            </a:endParaRPr>
          </a:p>
        </p:txBody>
      </p:sp>
      <p:pic>
        <p:nvPicPr>
          <p:cNvPr id="20483" name="Picture 3"/>
          <p:cNvPicPr>
            <a:picLocks noGrp="1" noChangeAspect="1" noChangeArrowheads="1"/>
          </p:cNvPicPr>
          <p:nvPr>
            <p:ph idx="1"/>
          </p:nvPr>
        </p:nvPicPr>
        <p:blipFill>
          <a:blip r:embed="rId2" cstate="print"/>
          <a:srcRect/>
          <a:stretch>
            <a:fillRect/>
          </a:stretch>
        </p:blipFill>
        <p:spPr bwMode="auto">
          <a:xfrm>
            <a:off x="1356037" y="4071942"/>
            <a:ext cx="7645119" cy="2603374"/>
          </a:xfrm>
          <a:prstGeom prst="rect">
            <a:avLst/>
          </a:prstGeom>
          <a:noFill/>
          <a:ln w="9525">
            <a:noFill/>
            <a:miter lim="800000"/>
            <a:headEnd/>
            <a:tailEnd/>
          </a:ln>
          <a:effectLst/>
        </p:spPr>
      </p:pic>
      <p:pic>
        <p:nvPicPr>
          <p:cNvPr id="20487" name="Picture 7" descr="http://static.wixstatic.com/media/cf050e_34c7bf431c5543269cb52716f10ba6a0.png_srz_145_275_85_22_0.50_1.20_0.00_png_srz"/>
          <p:cNvPicPr>
            <a:picLocks noChangeAspect="1" noChangeArrowheads="1"/>
          </p:cNvPicPr>
          <p:nvPr/>
        </p:nvPicPr>
        <p:blipFill>
          <a:blip r:embed="rId3" cstate="print"/>
          <a:srcRect/>
          <a:stretch>
            <a:fillRect/>
          </a:stretch>
        </p:blipFill>
        <p:spPr bwMode="auto">
          <a:xfrm>
            <a:off x="214282" y="846886"/>
            <a:ext cx="1643074" cy="3082180"/>
          </a:xfrm>
          <a:prstGeom prst="rect">
            <a:avLst/>
          </a:prstGeom>
          <a:noFill/>
        </p:spPr>
      </p:pic>
      <p:pic>
        <p:nvPicPr>
          <p:cNvPr id="20489" name="Picture 9" descr="http://www.stroyplat.ru/blog/wp-content/uploads/2014/02/vibor1.jpg"/>
          <p:cNvPicPr>
            <a:picLocks noChangeAspect="1" noChangeArrowheads="1"/>
          </p:cNvPicPr>
          <p:nvPr/>
        </p:nvPicPr>
        <p:blipFill>
          <a:blip r:embed="rId4" cstate="print"/>
          <a:srcRect/>
          <a:stretch>
            <a:fillRect/>
          </a:stretch>
        </p:blipFill>
        <p:spPr bwMode="auto">
          <a:xfrm>
            <a:off x="2786050" y="1643050"/>
            <a:ext cx="2786082" cy="2155690"/>
          </a:xfrm>
          <a:prstGeom prst="rect">
            <a:avLst/>
          </a:prstGeom>
          <a:noFill/>
        </p:spPr>
      </p:pic>
      <p:pic>
        <p:nvPicPr>
          <p:cNvPr id="20491" name="Picture 11" descr="http://i.doska.by/images/2015-11-17/3198/VHwAG0pm/civil-work-face-works-wall-papers-pasting-1-2.800.jpg"/>
          <p:cNvPicPr>
            <a:picLocks noChangeAspect="1" noChangeArrowheads="1"/>
          </p:cNvPicPr>
          <p:nvPr/>
        </p:nvPicPr>
        <p:blipFill>
          <a:blip r:embed="rId5" cstate="print"/>
          <a:srcRect/>
          <a:stretch>
            <a:fillRect/>
          </a:stretch>
        </p:blipFill>
        <p:spPr bwMode="auto">
          <a:xfrm>
            <a:off x="6786578" y="1500174"/>
            <a:ext cx="2122935" cy="2424087"/>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113</TotalTime>
  <Words>583</Words>
  <Application>Microsoft Office PowerPoint</Application>
  <PresentationFormat>Экран (4:3)</PresentationFormat>
  <Paragraphs>28</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11</vt:i4>
      </vt:variant>
    </vt:vector>
  </HeadingPairs>
  <TitlesOfParts>
    <vt:vector size="15" baseType="lpstr">
      <vt:lpstr>Arial</vt:lpstr>
      <vt:lpstr>Calibri</vt:lpstr>
      <vt:lpstr>Times New Roman</vt:lpstr>
      <vt:lpstr>Тема Office</vt:lpstr>
      <vt:lpstr>Математика в профессиях</vt:lpstr>
      <vt:lpstr>Презентация PowerPoint</vt:lpstr>
      <vt:lpstr>Бухгалтер</vt:lpstr>
      <vt:lpstr>Архитектор</vt:lpstr>
      <vt:lpstr>Продавец</vt:lpstr>
      <vt:lpstr>Токарь</vt:lpstr>
      <vt:lpstr>Автомеханик</vt:lpstr>
      <vt:lpstr>Математические задачи, которые решаются в профессиональной деятельности</vt:lpstr>
      <vt:lpstr>Математические задачи, которые решаются в профессиональной деятельности</vt:lpstr>
      <vt:lpstr>Презентация PowerPoint</vt:lpstr>
      <vt:lpstr>Список используемых материалов</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Роль математики в подготовке специалистов среднего звена</dc:title>
  <dc:creator>f</dc:creator>
  <cp:lastModifiedBy>Арина Бувашкина</cp:lastModifiedBy>
  <cp:revision>26</cp:revision>
  <dcterms:created xsi:type="dcterms:W3CDTF">2016-02-06T23:17:21Z</dcterms:created>
  <dcterms:modified xsi:type="dcterms:W3CDTF">2022-09-25T07:20:15Z</dcterms:modified>
</cp:coreProperties>
</file>