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79" r:id="rId3"/>
    <p:sldId id="280" r:id="rId4"/>
    <p:sldId id="257" r:id="rId5"/>
    <p:sldId id="258" r:id="rId6"/>
    <p:sldId id="259" r:id="rId7"/>
    <p:sldId id="267" r:id="rId8"/>
    <p:sldId id="269" r:id="rId9"/>
    <p:sldId id="261" r:id="rId10"/>
    <p:sldId id="266" r:id="rId11"/>
    <p:sldId id="262" r:id="rId12"/>
    <p:sldId id="273" r:id="rId13"/>
    <p:sldId id="268" r:id="rId14"/>
    <p:sldId id="272" r:id="rId15"/>
    <p:sldId id="271" r:id="rId16"/>
    <p:sldId id="274" r:id="rId17"/>
    <p:sldId id="264" r:id="rId18"/>
    <p:sldId id="275" r:id="rId19"/>
    <p:sldId id="276" r:id="rId20"/>
    <p:sldId id="277" r:id="rId21"/>
    <p:sldId id="281" r:id="rId22"/>
    <p:sldId id="278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andia.ru/text/category/vavilon/" TargetMode="External"/><Relationship Id="rId2" Type="http://schemas.openxmlformats.org/officeDocument/2006/relationships/hyperlink" Target="https://pandia.ru/text/category/yaziki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ikipedia.org/wiki" TargetMode="External"/><Relationship Id="rId2" Type="http://schemas.openxmlformats.org/officeDocument/2006/relationships/hyperlink" Target="https://on.alleng.org/d/math/math1370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Обыкновенные дроби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76577" y="4777379"/>
            <a:ext cx="7528035" cy="1772277"/>
          </a:xfrm>
        </p:spPr>
        <p:txBody>
          <a:bodyPr/>
          <a:lstStyle/>
          <a:p>
            <a:r>
              <a:rPr lang="ru-RU" dirty="0" smtClean="0"/>
              <a:t>В</a:t>
            </a:r>
            <a:r>
              <a:rPr lang="ru-RU" dirty="0" smtClean="0"/>
              <a:t>ыполнили: </a:t>
            </a:r>
            <a:r>
              <a:rPr lang="ru-RU" dirty="0" smtClean="0"/>
              <a:t>обучающиеся 6Б класса МОУ «Гимназия №2»</a:t>
            </a:r>
          </a:p>
          <a:p>
            <a:r>
              <a:rPr lang="ru-RU" dirty="0" err="1" smtClean="0"/>
              <a:t>Репкина</a:t>
            </a:r>
            <a:r>
              <a:rPr lang="ru-RU" dirty="0" smtClean="0"/>
              <a:t> Александра, Никифорова Ирина, Мельникова Дарья</a:t>
            </a:r>
          </a:p>
          <a:p>
            <a:endParaRPr lang="ru-RU" dirty="0" smtClean="0"/>
          </a:p>
          <a:p>
            <a:r>
              <a:rPr lang="ru-RU" dirty="0" smtClean="0"/>
              <a:t>Руководитель:  Золотова Л.В.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596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Вавилонские таблички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/>
              <a:t>Вавилоняне пользовались всего двумя цифрами. Вертикальная черточка обозначала одну единицу, а угол из двух лежащих черточек – десять. Эти черточки у них получались в виде клиньев, потому что вавилоняне писали острой палочкой на сырых глиняных дощечках, которые потом сушили и обжигали.</a:t>
            </a:r>
          </a:p>
          <a:p>
            <a:endParaRPr lang="ru-RU" dirty="0"/>
          </a:p>
        </p:txBody>
      </p:sp>
      <p:pic>
        <p:nvPicPr>
          <p:cNvPr id="4" name="Объект 3" descr="http://rudocs.exdat.com/pars_docs/tw_refs/384/383687/383687_html_md772632.png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334" y="3345311"/>
            <a:ext cx="3415005" cy="2794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467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Дроби в Древней Греции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264555"/>
            <a:ext cx="8915400" cy="5412692"/>
          </a:xfrm>
        </p:spPr>
        <p:txBody>
          <a:bodyPr/>
          <a:lstStyle/>
          <a:p>
            <a:pPr algn="just"/>
            <a:r>
              <a:rPr lang="ru-RU" sz="2400" dirty="0"/>
              <a:t>Греки работали с обыкновенными дробями не часто, поэтому использовали различные обозначения. Герон и Диофант, самые известные арифметики среди древнегреческих математиков, записывали дроби в алфавитной форме, причем числитель располагали под знаменателем. Но в принципе предпочтение отдавалось либо дробям с единичным числителем, либо шестидесятеричным дробям.</a:t>
            </a:r>
          </a:p>
          <a:p>
            <a:endParaRPr lang="ru-RU" dirty="0"/>
          </a:p>
        </p:txBody>
      </p:sp>
      <p:pic>
        <p:nvPicPr>
          <p:cNvPr id="9218" name="Picture 2" descr="https://pandia.ru/text/78/053/images/image035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4540" y="4231798"/>
            <a:ext cx="3360072" cy="227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14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Дроби в Индии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768549"/>
            <a:ext cx="8915400" cy="3777622"/>
          </a:xfrm>
        </p:spPr>
        <p:txBody>
          <a:bodyPr>
            <a:normAutofit/>
          </a:bodyPr>
          <a:lstStyle/>
          <a:p>
            <a:pPr algn="just"/>
            <a:r>
              <a:rPr lang="ru-RU" sz="2000" dirty="0"/>
              <a:t>Современную систему записи дробей создали в Индии. Только там писали знаменатель сверху, а числитель снизу, и не писали дробной черты. Зато вся дробь помещалась в прямоугольную рамку. Иногда использовалось и «трехэтажное» выражение с тремя числами в одной рамке; в зависимости от контекста это могло обозначать неправильную дробь (</a:t>
            </a:r>
            <a:r>
              <a:rPr lang="ru-RU" sz="2000" i="1" dirty="0"/>
              <a:t>a</a:t>
            </a:r>
            <a:r>
              <a:rPr lang="ru-RU" sz="2000" dirty="0"/>
              <a:t> + </a:t>
            </a:r>
            <a:r>
              <a:rPr lang="ru-RU" sz="2000" i="1" dirty="0"/>
              <a:t>b</a:t>
            </a:r>
            <a:r>
              <a:rPr lang="ru-RU" sz="2000" dirty="0"/>
              <a:t>/</a:t>
            </a:r>
            <a:r>
              <a:rPr lang="ru-RU" sz="2000" i="1" dirty="0"/>
              <a:t>c</a:t>
            </a:r>
            <a:r>
              <a:rPr lang="ru-RU" sz="2000" dirty="0"/>
              <a:t>) или деление целого числа </a:t>
            </a:r>
            <a:r>
              <a:rPr lang="ru-RU" sz="2000" i="1" dirty="0"/>
              <a:t>a</a:t>
            </a:r>
            <a:r>
              <a:rPr lang="ru-RU" sz="2000" dirty="0"/>
              <a:t> на дробь </a:t>
            </a:r>
            <a:r>
              <a:rPr lang="ru-RU" sz="2000" i="1" dirty="0"/>
              <a:t>b</a:t>
            </a:r>
            <a:r>
              <a:rPr lang="ru-RU" sz="2000" dirty="0"/>
              <a:t>/</a:t>
            </a:r>
            <a:r>
              <a:rPr lang="ru-RU" sz="2000" i="1" dirty="0"/>
              <a:t>c</a:t>
            </a:r>
            <a:r>
              <a:rPr lang="ru-RU" sz="2000" dirty="0"/>
              <a:t>. Правила действий над дробями почти не отличались от современных. У индийского математика </a:t>
            </a:r>
            <a:r>
              <a:rPr lang="ru-RU" sz="2000" dirty="0" err="1"/>
              <a:t>Брахмагупты</a:t>
            </a:r>
            <a:r>
              <a:rPr lang="ru-RU" sz="2000" dirty="0"/>
              <a:t> мы находим достаточно развитую систему дробей. У него встречаются разные дроби: и основные, и производные с любым числителем.</a:t>
            </a:r>
          </a:p>
        </p:txBody>
      </p:sp>
    </p:spTree>
    <p:extLst>
      <p:ext uri="{BB962C8B-B14F-4D97-AF65-F5344CB8AC3E}">
        <p14:creationId xmlns:p14="http://schemas.microsoft.com/office/powerpoint/2010/main" val="986435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s://ds04.infourok.ru/uploads/ex/0d13/0007c1ba-bb6aa60a/img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8555" y="624110"/>
            <a:ext cx="8836057" cy="628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54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Дроби у </a:t>
            </a:r>
            <a:r>
              <a:rPr lang="ru-RU" dirty="0" smtClean="0"/>
              <a:t>арабов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580706"/>
            <a:ext cx="8915400" cy="377762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000" dirty="0"/>
              <a:t>Записывать дроби как сейчас стали арабы. Средневековые арабы пользовались тремя системами записи дробей. Во-первых, на индийский манер записывая знаменатель под числителем; дробная черта появилась в конце XII – начале XIII в. Во-вторых, чиновники, землемеры, торговцы пользовались исчислением аликвотных дробей, похожим на египетское, при этом применялись дроби со знаменателями, не превышающими 10 (только для таких дробей арабский </a:t>
            </a:r>
            <a:r>
              <a:rPr lang="ru-RU" sz="2000" dirty="0">
                <a:hlinkClick r:id="rId2" tooltip="Языки"/>
              </a:rPr>
              <a:t>язык</a:t>
            </a:r>
            <a:r>
              <a:rPr lang="ru-RU" sz="2000" dirty="0"/>
              <a:t> имеет специальные термины); часто использовались приближенные значения; арабские ученые работали над усовершенствованием этого исчисления. В-третьих, арабские ученые унаследовали </a:t>
            </a:r>
            <a:r>
              <a:rPr lang="ru-RU" sz="2200" dirty="0">
                <a:hlinkClick r:id="rId3" tooltip="Вавилон"/>
              </a:rPr>
              <a:t>вавилонско-греческую</a:t>
            </a:r>
            <a:r>
              <a:rPr lang="ru-RU" sz="2200" dirty="0"/>
              <a:t> шестидесятеричную систему, в которой, как и греки, применяли алфавитную запись, распространив ее и на целые части.</a:t>
            </a:r>
          </a:p>
        </p:txBody>
      </p:sp>
    </p:spTree>
    <p:extLst>
      <p:ext uri="{BB962C8B-B14F-4D97-AF65-F5344CB8AC3E}">
        <p14:creationId xmlns:p14="http://schemas.microsoft.com/office/powerpoint/2010/main" val="1690566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Изображение дробей у арабов</a:t>
            </a:r>
            <a:endParaRPr lang="ru-RU" dirty="0"/>
          </a:p>
        </p:txBody>
      </p:sp>
      <p:pic>
        <p:nvPicPr>
          <p:cNvPr id="7170" name="Picture 2" descr="https://pandia.ru/text/78/053/images/image036_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332" y="1616150"/>
            <a:ext cx="6267745" cy="4274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292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Дроби в Древнем Риме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/>
              <a:t>Интересная система дробей была в Древнем Риме. Она основывалась на делении на 12 долей единицы веса, которая называлась асс. Двенадцатую долю асса называли унцией. А путь, время и другие величины сравнивали с наглядной вещью - весом. Например, римлянин мог сказать, что он прошел семь унций пути или прочел пять унций книги. При этом, конечно, речь шла не о взвешивании пути или книги. Имелось в виду, что пройдено 7/12 пути или прочтено 5/12 книги. А для дробей, получающихся сокращением дробей со знаменателем 12 или раздроблением двенадцатых долей на более мелкие, были особые названия.</a:t>
            </a:r>
          </a:p>
        </p:txBody>
      </p:sp>
    </p:spTree>
    <p:extLst>
      <p:ext uri="{BB962C8B-B14F-4D97-AF65-F5344CB8AC3E}">
        <p14:creationId xmlns:p14="http://schemas.microsoft.com/office/powerpoint/2010/main" val="2206556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Дроби на Руси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987420"/>
            <a:ext cx="8915400" cy="4377754"/>
          </a:xfrm>
        </p:spPr>
        <p:txBody>
          <a:bodyPr/>
          <a:lstStyle/>
          <a:p>
            <a:pPr algn="just"/>
            <a:r>
              <a:rPr lang="ru-RU" sz="2000" dirty="0" smtClean="0"/>
              <a:t>В русском языке слово «</a:t>
            </a:r>
            <a:r>
              <a:rPr lang="ru-RU" sz="2000" i="1" dirty="0" smtClean="0"/>
              <a:t>дробь</a:t>
            </a:r>
            <a:r>
              <a:rPr lang="ru-RU" sz="2000" dirty="0" smtClean="0"/>
              <a:t>» появилось лишь в VIII веке. Происходит оно от слова «</a:t>
            </a:r>
            <a:r>
              <a:rPr lang="ru-RU" sz="2000" i="1" dirty="0" smtClean="0"/>
              <a:t>дробить, разбивать, ломать на части</a:t>
            </a:r>
            <a:r>
              <a:rPr lang="ru-RU" sz="2000" dirty="0" smtClean="0"/>
              <a:t>». В русских рукописных арифметиках XVII в. дроби называли долями, позднее «</a:t>
            </a:r>
            <a:r>
              <a:rPr lang="ru-RU" sz="2000" i="1" dirty="0" smtClean="0"/>
              <a:t>ломаными числами</a:t>
            </a:r>
            <a:r>
              <a:rPr lang="ru-RU" sz="2000" dirty="0" smtClean="0"/>
              <a:t>». В старых руководствах существуют следующие названия дробей на Руси: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Славянская </a:t>
            </a:r>
            <a:r>
              <a:rPr lang="ru-RU" dirty="0"/>
              <a:t>нумерация употреблялась в России до XVI века, затем в страну начала постепенно проникать десятичная система счисления. Она окончательно вытеснила славянскую нумерацию при Петре I.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9058"/>
              </p:ext>
            </p:extLst>
          </p:nvPr>
        </p:nvGraphicFramePr>
        <p:xfrm>
          <a:off x="3480317" y="3582956"/>
          <a:ext cx="6606076" cy="15862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03038"/>
                <a:gridCol w="3303038"/>
              </a:tblGrid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1/2 - половина, полтина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1/3 – треть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1/4 – четь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1/6 – </a:t>
                      </a:r>
                      <a:r>
                        <a:rPr lang="ru-RU" sz="1200" dirty="0" err="1">
                          <a:effectLst/>
                        </a:rPr>
                        <a:t>полтреть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>
                          <a:effectLst/>
                        </a:rPr>
                        <a:t>1/8 - полчеть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>
                          <a:effectLst/>
                        </a:rPr>
                        <a:t>1/12 –полполтреть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>
                          <a:effectLst/>
                        </a:rPr>
                        <a:t>1/16 - полполчеть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1/24 – </a:t>
                      </a:r>
                      <a:r>
                        <a:rPr lang="ru-RU" sz="1200" dirty="0" err="1">
                          <a:effectLst/>
                        </a:rPr>
                        <a:t>полполполтреть</a:t>
                      </a:r>
                      <a:r>
                        <a:rPr lang="ru-RU" sz="1200" dirty="0">
                          <a:effectLst/>
                        </a:rPr>
                        <a:t> (малая треть)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>
                          <a:effectLst/>
                        </a:rPr>
                        <a:t>1/32 – полполполчеть (малая четь)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>
                          <a:effectLst/>
                        </a:rPr>
                        <a:t>1/5 – пятина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  <a:tr h="2643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1/7 - </a:t>
                      </a:r>
                      <a:r>
                        <a:rPr lang="ru-RU" sz="1200" dirty="0" err="1">
                          <a:effectLst/>
                        </a:rPr>
                        <a:t>седьмина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75"/>
                        </a:spcBef>
                        <a:spcAft>
                          <a:spcPts val="75"/>
                        </a:spcAft>
                      </a:pPr>
                      <a:r>
                        <a:rPr lang="ru-RU" sz="1200" dirty="0">
                          <a:effectLst/>
                        </a:rPr>
                        <a:t>1/10 - десятина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675" marR="9525" marT="9525" marB="952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628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2837" y="624110"/>
            <a:ext cx="9271775" cy="12808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3. Использование </a:t>
            </a:r>
            <a:r>
              <a:rPr lang="ru-RU" dirty="0" smtClean="0"/>
              <a:t>обыкновенных дробей в различных сферах деятельности человека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32837" y="1679945"/>
            <a:ext cx="9271775" cy="49760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2200" b="1" dirty="0"/>
              <a:t>В медицине</a:t>
            </a:r>
            <a:r>
              <a:rPr lang="ru-RU" sz="2200" dirty="0"/>
              <a:t>. Чтобы приготовить необходимое лекарство нужно знать его состав, записанный с помощью дробей, или, когда врач </a:t>
            </a:r>
            <a:r>
              <a:rPr lang="ru-RU" sz="2200" dirty="0" smtClean="0"/>
              <a:t>выписывает рецепт, назначая </a:t>
            </a:r>
            <a:r>
              <a:rPr lang="ru-RU" sz="2200" dirty="0"/>
              <a:t>больному ½ таблетки.</a:t>
            </a:r>
          </a:p>
          <a:p>
            <a:pPr algn="just"/>
            <a:r>
              <a:rPr lang="ru-RU" sz="2200" b="1" dirty="0"/>
              <a:t>Дроби в кулинарии.</a:t>
            </a:r>
            <a:r>
              <a:rPr lang="ru-RU" sz="2200" dirty="0"/>
              <a:t> Поварам нужны дроби для соблюдения пропорции при приготовлении блюда. В рецептах очень часто используются такие фразы, например, как одна вторая стакана, четверть столовой ложки.</a:t>
            </a:r>
          </a:p>
          <a:p>
            <a:pPr algn="just"/>
            <a:r>
              <a:rPr lang="ru-RU" sz="2200" b="1" dirty="0"/>
              <a:t>Дроби в музыке.</a:t>
            </a:r>
            <a:r>
              <a:rPr lang="ru-RU" sz="2200" dirty="0"/>
              <a:t> Учащиеся музыкальной школы знакомятся с дробями раньше, чем в общеобразовательной школе. С первых дней занятий дети знакомятся с такими понятиями как размер и длительности нот. Древнегреческий философ Пифагор (570 г. до н. э.), один из самых первых установил связь музыки и математики. Он создал учение о звуке. Пифагор связал длительность звучания нот с дробями.</a:t>
            </a:r>
          </a:p>
          <a:p>
            <a:pPr algn="just"/>
            <a:r>
              <a:rPr lang="ru-RU" sz="2200" dirty="0"/>
              <a:t>Счёт длительностей в музыке ведётся от целой ноты, которая считается до четырёх. В целой ноте 2 половинные, 4 четверти, 8 восьмых, 16 шестнадцатых. Так музыка живёт в согласии с математикой.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627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81693" y="624110"/>
            <a:ext cx="9122919" cy="528711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/>
              <a:t>Дроби в географии</a:t>
            </a:r>
            <a:r>
              <a:rPr lang="ru-RU" sz="2000" dirty="0"/>
              <a:t>: </a:t>
            </a:r>
            <a:endParaRPr lang="ru-RU" sz="2000" dirty="0" smtClean="0"/>
          </a:p>
          <a:p>
            <a:pPr algn="just"/>
            <a:r>
              <a:rPr lang="ru-RU" sz="2000" dirty="0" smtClean="0"/>
              <a:t>Материк </a:t>
            </a:r>
            <a:r>
              <a:rPr lang="ru-RU" sz="2000" dirty="0"/>
              <a:t>Евразия занимает 1/3 часть суши;</a:t>
            </a:r>
          </a:p>
          <a:p>
            <a:pPr algn="just"/>
            <a:r>
              <a:rPr lang="ru-RU" sz="2000" dirty="0"/>
              <a:t>Масштаб карты равен 1/50000</a:t>
            </a:r>
          </a:p>
          <a:p>
            <a:pPr algn="just"/>
            <a:r>
              <a:rPr lang="ru-RU" sz="2000" dirty="0"/>
              <a:t>Участки земной поверхности изображаются на карте в уменьшенном виде, для этого используется понятие масштаба: отношение длины отрезка на карте к длине соответствующего отрезка на местности.</a:t>
            </a:r>
          </a:p>
          <a:p>
            <a:pPr algn="just"/>
            <a:r>
              <a:rPr lang="ru-RU" sz="2000" dirty="0"/>
              <a:t>Например, масштаб карты 1/10000 означает, что 1см на карте соответствует 10000 см на местности</a:t>
            </a:r>
            <a:r>
              <a:rPr lang="ru-RU" sz="2000" dirty="0" smtClean="0"/>
              <a:t>.</a:t>
            </a:r>
            <a:endParaRPr lang="ru-RU" sz="2000" dirty="0"/>
          </a:p>
          <a:p>
            <a:pPr marL="0" indent="0" algn="just">
              <a:buNone/>
            </a:pPr>
            <a:r>
              <a:rPr lang="ru-RU" sz="2000" b="1" dirty="0"/>
              <a:t>Дроби в спорте</a:t>
            </a:r>
            <a:r>
              <a:rPr lang="ru-RU" sz="2000" dirty="0"/>
              <a:t>. </a:t>
            </a:r>
            <a:r>
              <a:rPr lang="ru-RU" sz="2000" dirty="0" smtClean="0"/>
              <a:t>Идет </a:t>
            </a:r>
            <a:r>
              <a:rPr lang="ru-RU" sz="2000" dirty="0" smtClean="0"/>
              <a:t> </a:t>
            </a:r>
            <a:r>
              <a:rPr lang="ru-RU" sz="2000" dirty="0"/>
              <a:t>½ финала матча по футболу</a:t>
            </a:r>
            <a:r>
              <a:rPr lang="ru-RU" sz="2000" dirty="0" smtClean="0"/>
              <a:t>.</a:t>
            </a:r>
          </a:p>
          <a:p>
            <a:pPr marL="0" indent="0" algn="just">
              <a:buNone/>
            </a:pPr>
            <a:r>
              <a:rPr lang="ru-RU" sz="2000" b="1" dirty="0" smtClean="0"/>
              <a:t>Дроби в строительстве. </a:t>
            </a:r>
            <a:r>
              <a:rPr lang="ru-RU" sz="2000" dirty="0" smtClean="0"/>
              <a:t>При </a:t>
            </a:r>
            <a:r>
              <a:rPr lang="ru-RU" sz="2000" dirty="0"/>
              <a:t>приготовлении бетонной </a:t>
            </a:r>
            <a:r>
              <a:rPr lang="ru-RU" sz="2000" dirty="0" smtClean="0"/>
              <a:t>смеси:</a:t>
            </a:r>
            <a:r>
              <a:rPr lang="ru-RU" sz="2000" dirty="0"/>
              <a:t>  </a:t>
            </a:r>
            <a:r>
              <a:rPr lang="ru-RU" sz="2000" dirty="0" smtClean="0"/>
              <a:t>цемент - 1 </a:t>
            </a:r>
            <a:r>
              <a:rPr lang="ru-RU" sz="2000" dirty="0"/>
              <a:t>часть, щебень </a:t>
            </a:r>
            <a:r>
              <a:rPr lang="ru-RU" sz="2000" dirty="0" smtClean="0"/>
              <a:t>- 4 </a:t>
            </a:r>
            <a:r>
              <a:rPr lang="ru-RU" sz="2000" dirty="0"/>
              <a:t>части, песок - 2 части, вода - 1/2 </a:t>
            </a:r>
            <a:r>
              <a:rPr lang="ru-RU" sz="2000" dirty="0" smtClean="0"/>
              <a:t>части.</a:t>
            </a:r>
            <a:endParaRPr lang="ru-RU" sz="2000" b="1" dirty="0"/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1015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Оглавление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2700" dirty="0" smtClean="0"/>
              <a:t>1. Понятие обыкновенной дроби.</a:t>
            </a:r>
            <a:br>
              <a:rPr lang="ru-RU" sz="2700" dirty="0" smtClean="0"/>
            </a:br>
            <a:r>
              <a:rPr lang="ru-RU" sz="2700" dirty="0" smtClean="0"/>
              <a:t>2. Возникновение дробей в разных культурах.</a:t>
            </a:r>
            <a:br>
              <a:rPr lang="ru-RU" sz="2700" dirty="0" smtClean="0"/>
            </a:br>
            <a:r>
              <a:rPr lang="ru-RU" sz="2700" dirty="0" smtClean="0"/>
              <a:t>3. Использование </a:t>
            </a:r>
            <a:r>
              <a:rPr lang="ru-RU" sz="2700" dirty="0"/>
              <a:t>обыкновенных дробей в различных сферах деятельности человека</a:t>
            </a:r>
            <a:r>
              <a:rPr lang="ru-RU" sz="2700" dirty="0" smtClean="0"/>
              <a:t>.</a:t>
            </a:r>
            <a:br>
              <a:rPr lang="ru-RU" sz="2700" dirty="0" smtClean="0"/>
            </a:br>
            <a:r>
              <a:rPr lang="ru-RU" sz="2700" dirty="0" smtClean="0"/>
              <a:t>4. Исследование «Что мы знаем о дробях?»</a:t>
            </a:r>
            <a:endParaRPr lang="ru-RU" sz="2700" dirty="0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3242" y="277213"/>
            <a:ext cx="3402603" cy="2594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79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9212" y="737118"/>
            <a:ext cx="8915400" cy="517410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000" b="1" dirty="0"/>
              <a:t>Дроби в пропорции человека</a:t>
            </a:r>
            <a:r>
              <a:rPr lang="ru-RU" sz="2000" dirty="0"/>
              <a:t> тоже связаны с дробями. Голова маленького ребенка составляет 1/5 часть роста человека. Голова подростка – 1/6. А голова взрослого человека – 1/8 часть роста. Основываясь на этих данных, была создана кукла «</a:t>
            </a:r>
            <a:r>
              <a:rPr lang="ru-RU" sz="2000" i="1" dirty="0"/>
              <a:t>Барби</a:t>
            </a:r>
            <a:r>
              <a:rPr lang="ru-RU" sz="2000" dirty="0" smtClean="0"/>
              <a:t>».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b="1" dirty="0"/>
              <a:t>Дроби в юридической деятельности</a:t>
            </a:r>
            <a:r>
              <a:rPr lang="ru-RU" sz="2000" dirty="0"/>
              <a:t>. Взрослые в жизни встречаются с такими ситуациями: в наследство каждый по завещанию получили, например А- 1/8 имущества наследодателя; Б. – 6/17; В. - завещано всё остальное . Какие доли достались каждому из наследников</a:t>
            </a:r>
            <a:r>
              <a:rPr lang="ru-RU" sz="2000" dirty="0" smtClean="0"/>
              <a:t>?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r>
              <a:rPr lang="ru-RU" sz="2000" b="1" dirty="0"/>
              <a:t>Дроби для </a:t>
            </a:r>
            <a:r>
              <a:rPr lang="ru-RU" sz="2000" b="1" dirty="0" smtClean="0"/>
              <a:t>портных и закройщиков</a:t>
            </a:r>
            <a:r>
              <a:rPr lang="ru-RU" sz="2000" dirty="0" smtClean="0"/>
              <a:t>. </a:t>
            </a:r>
            <a:r>
              <a:rPr lang="ru-RU" sz="2000" dirty="0" smtClean="0"/>
              <a:t>Закройщик</a:t>
            </a:r>
            <a:r>
              <a:rPr lang="ru-RU" sz="2000" dirty="0" smtClean="0"/>
              <a:t> </a:t>
            </a:r>
            <a:r>
              <a:rPr lang="ru-RU" sz="2000" dirty="0"/>
              <a:t>при раскрое </a:t>
            </a:r>
            <a:r>
              <a:rPr lang="ru-RU" sz="2000" dirty="0" smtClean="0"/>
              <a:t>ткани</a:t>
            </a:r>
            <a:r>
              <a:rPr lang="ru-RU" sz="2000" dirty="0" smtClean="0"/>
              <a:t> </a:t>
            </a:r>
            <a:r>
              <a:rPr lang="ru-RU" sz="2000" dirty="0"/>
              <a:t>использует дроби. (рукав длины три четверти - ¾ или брюки длины 7/8</a:t>
            </a:r>
            <a:r>
              <a:rPr lang="ru-RU" sz="2000" dirty="0" smtClean="0"/>
              <a:t>)</a:t>
            </a:r>
            <a:endParaRPr lang="ru-RU" dirty="0"/>
          </a:p>
          <a:p>
            <a:pPr marL="0" indent="0" algn="just">
              <a:buNone/>
            </a:pPr>
            <a:r>
              <a:rPr lang="ru-RU" sz="2000" b="1" dirty="0" smtClean="0"/>
              <a:t>Дроби для определения времени. </a:t>
            </a:r>
            <a:r>
              <a:rPr lang="ru-RU" sz="2000" dirty="0" smtClean="0"/>
              <a:t> </a:t>
            </a:r>
            <a:r>
              <a:rPr lang="ru-RU" sz="2000" i="1" dirty="0" smtClean="0"/>
              <a:t>Без </a:t>
            </a:r>
            <a:r>
              <a:rPr lang="ru-RU" sz="2000" i="1" dirty="0"/>
              <a:t>четверти </a:t>
            </a:r>
            <a:r>
              <a:rPr lang="ru-RU" sz="2000" i="1" dirty="0" smtClean="0"/>
              <a:t>пять</a:t>
            </a:r>
            <a:r>
              <a:rPr lang="ru-RU" sz="2000" dirty="0" smtClean="0"/>
              <a:t> , </a:t>
            </a:r>
            <a:r>
              <a:rPr lang="ru-RU" sz="2000" dirty="0"/>
              <a:t>¾ </a:t>
            </a:r>
            <a:r>
              <a:rPr lang="ru-RU" sz="2000" dirty="0" smtClean="0"/>
              <a:t>часа, </a:t>
            </a:r>
            <a:r>
              <a:rPr lang="ru-RU" sz="2000" i="1" dirty="0"/>
              <a:t>п</a:t>
            </a:r>
            <a:r>
              <a:rPr lang="ru-RU" sz="2000" i="1" dirty="0" smtClean="0"/>
              <a:t>оловина второго, и т.д.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367886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4. Исследование «Что мы знаем о дробях?»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600" u="sng" dirty="0"/>
              <a:t>Цель исследования</a:t>
            </a:r>
            <a:r>
              <a:rPr lang="ru-RU" sz="1600" dirty="0"/>
              <a:t>: провести исследование среди учащихся </a:t>
            </a:r>
            <a:r>
              <a:rPr lang="ru-RU" sz="1600" dirty="0"/>
              <a:t>6</a:t>
            </a:r>
            <a:r>
              <a:rPr lang="ru-RU" sz="1600" dirty="0" smtClean="0"/>
              <a:t> класса  </a:t>
            </a:r>
            <a:r>
              <a:rPr lang="ru-RU" sz="1600" dirty="0"/>
              <a:t>с целью определения знаний у ребят о появлении дробей и важности их изучения, повышения заинтересованности учащихся при изучении дробей.</a:t>
            </a:r>
          </a:p>
          <a:p>
            <a:pPr marL="0" indent="0">
              <a:buNone/>
            </a:pPr>
            <a:r>
              <a:rPr lang="ru-RU" sz="1600" u="sng" dirty="0"/>
              <a:t>В исследовании приняли участие</a:t>
            </a:r>
            <a:r>
              <a:rPr lang="ru-RU" sz="1600" dirty="0"/>
              <a:t>: 20 учащихся</a:t>
            </a:r>
          </a:p>
          <a:p>
            <a:pPr marL="0" indent="0">
              <a:buNone/>
            </a:pPr>
            <a:r>
              <a:rPr lang="ru-RU" sz="1600" u="sng" dirty="0"/>
              <a:t>Форма:</a:t>
            </a:r>
            <a:r>
              <a:rPr lang="ru-RU" sz="1600" dirty="0"/>
              <a:t>  опрос</a:t>
            </a:r>
          </a:p>
          <a:p>
            <a:pPr marL="0" indent="0">
              <a:buNone/>
            </a:pPr>
            <a:r>
              <a:rPr lang="ru-RU" dirty="0"/>
              <a:t>Вопросы.</a:t>
            </a:r>
          </a:p>
          <a:p>
            <a:r>
              <a:rPr lang="ru-RU" sz="1600" dirty="0"/>
              <a:t>1. Откуда пришли к нам дроби?  (Из Древнего Египта) </a:t>
            </a:r>
            <a:endParaRPr lang="ru-RU" sz="1600" dirty="0" smtClean="0"/>
          </a:p>
          <a:p>
            <a:r>
              <a:rPr lang="ru-RU" sz="1600" dirty="0"/>
              <a:t>2. От какого глагола происходит слово дробь?     (Дробить, ломать, разбивать)</a:t>
            </a:r>
          </a:p>
          <a:p>
            <a:r>
              <a:rPr lang="ru-RU" sz="1600" dirty="0"/>
              <a:t>3</a:t>
            </a:r>
            <a:r>
              <a:rPr lang="ru-RU" sz="1600" dirty="0" smtClean="0"/>
              <a:t>. </a:t>
            </a:r>
            <a:r>
              <a:rPr lang="ru-RU" sz="1600" dirty="0"/>
              <a:t>Нужны  дроби в жизни любого человека и для чего?  (Для более точного счёта). </a:t>
            </a:r>
          </a:p>
          <a:p>
            <a:r>
              <a:rPr lang="ru-RU" sz="1600" dirty="0"/>
              <a:t>4</a:t>
            </a:r>
            <a:r>
              <a:rPr lang="ru-RU" sz="1600" dirty="0" smtClean="0"/>
              <a:t>. </a:t>
            </a:r>
            <a:r>
              <a:rPr lang="ru-RU" sz="1600" dirty="0"/>
              <a:t>Что показывает числитель и знаменатель дроби?</a:t>
            </a:r>
          </a:p>
          <a:p>
            <a:pPr marL="0" indent="0">
              <a:buNone/>
            </a:pPr>
            <a:r>
              <a:rPr lang="ru-RU" dirty="0" smtClean="0"/>
              <a:t>Вывод. По ответам учащихся стало понятно, что более половины не знают историю появления дробей, но понимают, что необходимо применять дроби в жизни человека. Четверть учащихся могут назвать некоторые из областей жизнедеятельности человека, где применяют обыкновенные дроби, а почти пятая часть ребят используют в своей речи дроби. Значит, чем больше интерес к дробям, тем успешнее их применение.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93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  <a:hlinkClick r:id="rId2"/>
              </a:rPr>
              <a:t>Математика. 5 класс. Учебник. Мерзляк А.Г., Полонский В.Б., Якир М.С. </a:t>
            </a:r>
            <a:r>
              <a:rPr lang="ru-RU" dirty="0">
                <a:solidFill>
                  <a:srgbClr val="002060"/>
                </a:solidFill>
                <a:hlinkClick r:id="rId2"/>
              </a:rPr>
              <a:t>(</a:t>
            </a:r>
            <a:r>
              <a:rPr lang="ru-RU" dirty="0" smtClean="0">
                <a:solidFill>
                  <a:srgbClr val="002060"/>
                </a:solidFill>
                <a:hlinkClick r:id="rId2"/>
              </a:rPr>
              <a:t>2017, </a:t>
            </a:r>
            <a:r>
              <a:rPr lang="ru-RU" dirty="0">
                <a:solidFill>
                  <a:srgbClr val="002060"/>
                </a:solidFill>
                <a:hlinkClick r:id="rId2"/>
              </a:rPr>
              <a:t>304с.)</a:t>
            </a:r>
            <a:r>
              <a:rPr lang="ru-RU" dirty="0">
                <a:solidFill>
                  <a:srgbClr val="002060"/>
                </a:solidFill>
              </a:rPr>
              <a:t> </a:t>
            </a:r>
            <a:endParaRPr lang="ru-RU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FFC000"/>
                </a:solidFill>
              </a:rPr>
              <a:t>Занимательная математика на уроках и внеклассных мероприятиях. Щербакова Ю.В., </a:t>
            </a:r>
            <a:r>
              <a:rPr lang="ru-RU" dirty="0" err="1" smtClean="0">
                <a:solidFill>
                  <a:srgbClr val="FFC000"/>
                </a:solidFill>
              </a:rPr>
              <a:t>Гераськина</a:t>
            </a:r>
            <a:r>
              <a:rPr lang="ru-RU" dirty="0" smtClean="0">
                <a:solidFill>
                  <a:srgbClr val="FFC000"/>
                </a:solidFill>
              </a:rPr>
              <a:t> И.Ю. Москва, Издательство «Глобус», 2010.</a:t>
            </a:r>
            <a:endParaRPr lang="ru-RU" dirty="0">
              <a:solidFill>
                <a:srgbClr val="002060"/>
              </a:solidFill>
              <a:hlinkClick r:id="rId3"/>
            </a:endParaRPr>
          </a:p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Энциклопедия для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детей. 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Математика. Москва, «Аванта+»,1998.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  <a:hlinkClick r:id="rId3"/>
            </a:endParaRPr>
          </a:p>
          <a:p>
            <a:r>
              <a:rPr lang="ru-RU" dirty="0">
                <a:solidFill>
                  <a:srgbClr val="002060"/>
                </a:solidFill>
                <a:hlinkClick r:id="rId3"/>
              </a:rPr>
              <a:t>http</a:t>
            </a:r>
            <a:r>
              <a:rPr lang="ru-RU" dirty="0">
                <a:solidFill>
                  <a:srgbClr val="002060"/>
                </a:solidFill>
                <a:hlinkClick r:id="rId3"/>
              </a:rPr>
              <a:t>://</a:t>
            </a:r>
            <a:r>
              <a:rPr lang="ru-RU" dirty="0" smtClean="0">
                <a:solidFill>
                  <a:srgbClr val="002060"/>
                </a:solidFill>
                <a:hlinkClick r:id="rId3"/>
              </a:rPr>
              <a:t>wikipedia.org/wiki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5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 проекта</a:t>
            </a:r>
            <a:br>
              <a:rPr lang="ru-RU" dirty="0" smtClean="0"/>
            </a:br>
            <a:r>
              <a:rPr lang="ru-RU" sz="2700" dirty="0" smtClean="0"/>
              <a:t>Изучение понятия «Обыкновенная дробь» и его применение в окружающей нас жизни.</a:t>
            </a:r>
            <a:endParaRPr lang="ru-RU" sz="27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7492" y="4291972"/>
            <a:ext cx="2836688" cy="2124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Задачи</a:t>
            </a:r>
          </a:p>
          <a:p>
            <a:pPr lvl="0"/>
            <a:r>
              <a:rPr lang="ru-RU" dirty="0" smtClean="0"/>
              <a:t>Узнать </a:t>
            </a:r>
            <a:r>
              <a:rPr lang="ru-RU" dirty="0"/>
              <a:t>историю возникновения </a:t>
            </a:r>
            <a:r>
              <a:rPr lang="ru-RU" dirty="0"/>
              <a:t>о</a:t>
            </a:r>
            <a:r>
              <a:rPr lang="ru-RU" dirty="0" smtClean="0"/>
              <a:t>быкновенных дробей </a:t>
            </a:r>
            <a:r>
              <a:rPr lang="ru-RU" dirty="0"/>
              <a:t>в </a:t>
            </a:r>
            <a:r>
              <a:rPr lang="ru-RU" dirty="0" smtClean="0"/>
              <a:t>математике;</a:t>
            </a:r>
          </a:p>
          <a:p>
            <a:r>
              <a:rPr lang="ru-RU" dirty="0"/>
              <a:t>Узнать, где человек встречается с понятием </a:t>
            </a:r>
            <a:r>
              <a:rPr lang="ru-RU" dirty="0" smtClean="0"/>
              <a:t>«Обыкновенная дробь</a:t>
            </a:r>
            <a:r>
              <a:rPr lang="ru-RU" dirty="0"/>
              <a:t>» в жизни</a:t>
            </a:r>
            <a:r>
              <a:rPr lang="ru-RU" dirty="0" smtClean="0"/>
              <a:t>;</a:t>
            </a:r>
            <a:endParaRPr lang="ru-RU" dirty="0"/>
          </a:p>
          <a:p>
            <a:pPr lvl="0"/>
            <a:r>
              <a:rPr lang="ru-RU" dirty="0"/>
              <a:t>Выяснить необходимость использования математических дробей в повседневной жизни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108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Понятие </a:t>
            </a:r>
            <a:r>
              <a:rPr lang="ru-RU" dirty="0" smtClean="0"/>
              <a:t>обыкновенной дроби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474381"/>
            <a:ext cx="8915400" cy="4990213"/>
          </a:xfrm>
        </p:spPr>
        <p:txBody>
          <a:bodyPr>
            <a:normAutofit/>
          </a:bodyPr>
          <a:lstStyle/>
          <a:p>
            <a:r>
              <a:rPr lang="ru-RU" sz="2400" b="1" dirty="0"/>
              <a:t>Дробь в математике</a:t>
            </a:r>
            <a:r>
              <a:rPr lang="ru-RU" sz="2400" dirty="0"/>
              <a:t> — число, состоящее из одной или нескольких частей (долей) единицы. </a:t>
            </a:r>
            <a:r>
              <a:rPr lang="ru-RU" sz="2400" dirty="0" smtClean="0"/>
              <a:t>Обыкновенная дробь </a:t>
            </a:r>
            <a:r>
              <a:rPr lang="ru-RU" sz="2400" dirty="0"/>
              <a:t>выражается отношением двух целых чисел m/n, где n - показывает на сколько долей разделена единица, а m – показывает сколько таких долей содержится </a:t>
            </a:r>
            <a:r>
              <a:rPr lang="ru-RU" sz="2400" dirty="0" smtClean="0"/>
              <a:t>в </a:t>
            </a:r>
            <a:r>
              <a:rPr lang="ru-RU" sz="2400" dirty="0"/>
              <a:t>дроби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Если числитель дроби меньше знаменателя, то дробь называется правильной (например </a:t>
            </a:r>
            <a:r>
              <a:rPr lang="ru-RU" sz="2400" dirty="0" smtClean="0"/>
              <a:t>2/5), </a:t>
            </a:r>
            <a:r>
              <a:rPr lang="ru-RU" sz="2400" dirty="0"/>
              <a:t>если больше или равен - неправильной (например </a:t>
            </a:r>
            <a:r>
              <a:rPr lang="ru-RU" sz="2400" dirty="0" smtClean="0"/>
              <a:t>5/2).</a:t>
            </a:r>
            <a:endParaRPr lang="ru-RU" sz="2400" dirty="0"/>
          </a:p>
          <a:p>
            <a:endParaRPr lang="ru-RU" sz="2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0856" y="5028191"/>
            <a:ext cx="4401879" cy="1436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5901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История </a:t>
            </a:r>
            <a:r>
              <a:rPr lang="ru-RU" dirty="0" smtClean="0"/>
              <a:t>возникновения обыкновенных дробей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/>
              <a:t>Впервые оперировать дробями начали на территории Египта и Вавилона. Подход математиков двух государств имел значительные отличия. Однако начало и там и там было положено одинаково. Первой дробью стала половина или 1/2. Дальше возникла четверть, треть и так далее. Согласно данным археологических раскопок, история возникновения дробей насчитывает около 5 тысяч лет. Впервые доли числа встречаются в египетских папирусах и на вавилонских глиняных </a:t>
            </a:r>
            <a:r>
              <a:rPr lang="ru-RU" sz="2400" dirty="0" smtClean="0"/>
              <a:t>табличках.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6334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29005"/>
          </a:xfrm>
        </p:spPr>
        <p:txBody>
          <a:bodyPr/>
          <a:lstStyle/>
          <a:p>
            <a:r>
              <a:rPr lang="ru-RU" dirty="0"/>
              <a:t>Дроби в Древнем Египте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92925" y="1453115"/>
            <a:ext cx="8915400" cy="5011479"/>
          </a:xfrm>
        </p:spPr>
        <p:txBody>
          <a:bodyPr/>
          <a:lstStyle/>
          <a:p>
            <a:pPr algn="just"/>
            <a:r>
              <a:rPr lang="ru-RU" sz="2400" dirty="0"/>
              <a:t>На протяжении многих веков египтяне именовали дроби «</a:t>
            </a:r>
            <a:r>
              <a:rPr lang="ru-RU" sz="2400" i="1" dirty="0"/>
              <a:t>ломаным числом</a:t>
            </a:r>
            <a:r>
              <a:rPr lang="ru-RU" sz="2400" dirty="0"/>
              <a:t>», а первая дробь, с которой они познакомились, была 1/2 . За ней последовали 1/4, 1/8 , 1/16, … затем 1/3, 1/6, … т.е. самые простые дроби, называемые единичными или </a:t>
            </a:r>
            <a:r>
              <a:rPr lang="ru-RU" sz="2400" b="1" i="1" dirty="0"/>
              <a:t>основными дробями</a:t>
            </a:r>
            <a:r>
              <a:rPr lang="ru-RU" sz="2400" b="1" dirty="0"/>
              <a:t>.</a:t>
            </a:r>
            <a:endParaRPr lang="ru-RU" sz="2400" dirty="0"/>
          </a:p>
          <a:p>
            <a:r>
              <a:rPr lang="ru-RU" dirty="0"/>
              <a:t>Египтяне ставили иероглиф   </a:t>
            </a:r>
            <a:r>
              <a:rPr lang="ru-RU" dirty="0" smtClean="0"/>
              <a:t>       (</a:t>
            </a:r>
            <a:r>
              <a:rPr lang="ru-RU" dirty="0"/>
              <a:t>ер, «[один] из» или ре, рот) над числом для обозначения единичной дроби в обычной записи, а в священных текстах использовали линию</a:t>
            </a:r>
            <a:r>
              <a:rPr lang="ru-RU" dirty="0" smtClean="0"/>
              <a:t>. Например:</a:t>
            </a:r>
          </a:p>
          <a:p>
            <a:endParaRPr lang="ru-RU" dirty="0" smtClean="0"/>
          </a:p>
          <a:p>
            <a:r>
              <a:rPr lang="ru-RU" dirty="0" smtClean="0"/>
              <a:t>У </a:t>
            </a:r>
            <a:r>
              <a:rPr lang="ru-RU" dirty="0"/>
              <a:t>них также были специальные символы для дробей 1/2, 2/3 и 3/4, которыми можно было записывать также другие дроби (большие чем 1/2).</a:t>
            </a:r>
          </a:p>
          <a:p>
            <a:endParaRPr lang="ru-RU" dirty="0"/>
          </a:p>
        </p:txBody>
      </p:sp>
      <p:pic>
        <p:nvPicPr>
          <p:cNvPr id="16" name="Рисунок 15" descr="D2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241" y="3906467"/>
            <a:ext cx="457783" cy="180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pandia.ru/text/78/053/images/image002_46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3999" y="4416130"/>
            <a:ext cx="2267339" cy="7810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pandia.ru/text/78/053/images/image003_35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366" y="6060559"/>
            <a:ext cx="3659978" cy="6373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5673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Изображение дробей в Древнем Египте </a:t>
            </a:r>
            <a:endParaRPr lang="ru-RU" dirty="0"/>
          </a:p>
        </p:txBody>
      </p:sp>
      <p:pic>
        <p:nvPicPr>
          <p:cNvPr id="3076" name="Picture 4" descr="https://ds04.infourok.ru/uploads/ex/0018/000e1d5f-fc20dd8e/9/img1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079" y="2133600"/>
            <a:ext cx="5803013" cy="4352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77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0b3e/0016525d-1195acd8/img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4187" y="858026"/>
            <a:ext cx="9400425" cy="528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Вавилонские дроби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sz="2400" dirty="0"/>
              <a:t>Жители древнего Вавилона примерно за 3000 лет до нашей эры создали систему мер аналогичную нашей метрической, только в основе её лежало не число 10, а число 60, в которой меньшая единица измерения составляла 1/60 часть высшей единицы. Полностью эта система выдерживалась у вавилонян для измерения времени и углов, и мы унаследовали от них деление часа и градуса на 60 минут, а минуты на 60 секунд</a:t>
            </a:r>
            <a:r>
              <a:rPr lang="ru-RU" sz="2400" dirty="0" smtClean="0"/>
              <a:t>. </a:t>
            </a:r>
            <a:r>
              <a:rPr lang="ru-RU" sz="2400" dirty="0"/>
              <a:t>Вот почему они пользовались </a:t>
            </a:r>
            <a:r>
              <a:rPr lang="ru-RU" sz="2400" b="1" i="1" dirty="0"/>
              <a:t>шестидесятеричными</a:t>
            </a:r>
            <a:r>
              <a:rPr lang="ru-RU" sz="2400" b="1" dirty="0"/>
              <a:t> </a:t>
            </a:r>
            <a:r>
              <a:rPr lang="ru-RU" sz="2400" dirty="0"/>
              <a:t>дробями, имеющими знаменателем всегда число 60 или его </a:t>
            </a:r>
            <a:r>
              <a:rPr lang="ru-RU" sz="2400" dirty="0" smtClean="0"/>
              <a:t>степени.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83239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393</TotalTime>
  <Words>1071</Words>
  <Application>Microsoft Office PowerPoint</Application>
  <PresentationFormat>Широкоэкранный</PresentationFormat>
  <Paragraphs>87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Century Gothic</vt:lpstr>
      <vt:lpstr>Times New Roman</vt:lpstr>
      <vt:lpstr>Wingdings 3</vt:lpstr>
      <vt:lpstr>Легкий дым</vt:lpstr>
      <vt:lpstr>Обыкновенные дроби</vt:lpstr>
      <vt:lpstr>Оглавление     1. Понятие обыкновенной дроби. 2. Возникновение дробей в разных культурах. 3. Использование обыкновенных дробей в различных сферах деятельности человека. 4. Исследование «Что мы знаем о дробях?»</vt:lpstr>
      <vt:lpstr>Цель проекта Изучение понятия «Обыкновенная дробь» и его применение в окружающей нас жизни.</vt:lpstr>
      <vt:lpstr>1. Понятие обыкновенной дроби</vt:lpstr>
      <vt:lpstr>2. История возникновения обыкновенных дробей</vt:lpstr>
      <vt:lpstr>Дроби в Древнем Египте</vt:lpstr>
      <vt:lpstr>Изображение дробей в Древнем Египте </vt:lpstr>
      <vt:lpstr>Презентация PowerPoint</vt:lpstr>
      <vt:lpstr>Вавилонские дроби</vt:lpstr>
      <vt:lpstr>Вавилонские таблички</vt:lpstr>
      <vt:lpstr>Дроби в Древней Греции</vt:lpstr>
      <vt:lpstr>Дроби в Индии</vt:lpstr>
      <vt:lpstr>Презентация PowerPoint</vt:lpstr>
      <vt:lpstr>Дроби у арабов</vt:lpstr>
      <vt:lpstr>Изображение дробей у арабов</vt:lpstr>
      <vt:lpstr>Дроби в Древнем Риме</vt:lpstr>
      <vt:lpstr>Дроби на Руси</vt:lpstr>
      <vt:lpstr>3. Использование обыкновенных дробей в различных сферах деятельности человека</vt:lpstr>
      <vt:lpstr>Презентация PowerPoint</vt:lpstr>
      <vt:lpstr>Презентация PowerPoint</vt:lpstr>
      <vt:lpstr>4. Исследование «Что мы знаем о дробях?»</vt:lpstr>
      <vt:lpstr>Литература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Обыкновенные дроби</dc:title>
  <dc:creator>Ольга Золотова</dc:creator>
  <cp:lastModifiedBy>Ольга Золотова</cp:lastModifiedBy>
  <cp:revision>60</cp:revision>
  <dcterms:created xsi:type="dcterms:W3CDTF">2022-03-07T17:10:25Z</dcterms:created>
  <dcterms:modified xsi:type="dcterms:W3CDTF">2022-03-13T20:15:20Z</dcterms:modified>
</cp:coreProperties>
</file>