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0" r:id="rId6"/>
    <p:sldId id="262" r:id="rId7"/>
    <p:sldId id="256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63" r:id="rId22"/>
    <p:sldId id="277" r:id="rId2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91" d="100"/>
          <a:sy n="91" d="100"/>
        </p:scale>
        <p:origin x="534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0752D-5795-4AB5-B4F6-8537400A149F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37C6A-76DE-4D63-B493-BA3F2D965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430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0752D-5795-4AB5-B4F6-8537400A149F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37C6A-76DE-4D63-B493-BA3F2D965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4799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0752D-5795-4AB5-B4F6-8537400A149F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37C6A-76DE-4D63-B493-BA3F2D965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024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0752D-5795-4AB5-B4F6-8537400A149F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37C6A-76DE-4D63-B493-BA3F2D965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65599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0752D-5795-4AB5-B4F6-8537400A149F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37C6A-76DE-4D63-B493-BA3F2D965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4928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0752D-5795-4AB5-B4F6-8537400A149F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37C6A-76DE-4D63-B493-BA3F2D965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3208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0752D-5795-4AB5-B4F6-8537400A149F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37C6A-76DE-4D63-B493-BA3F2D965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762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0752D-5795-4AB5-B4F6-8537400A149F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37C6A-76DE-4D63-B493-BA3F2D965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88423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0752D-5795-4AB5-B4F6-8537400A149F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37C6A-76DE-4D63-B493-BA3F2D965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88155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0752D-5795-4AB5-B4F6-8537400A149F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37C6A-76DE-4D63-B493-BA3F2D965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73035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0752D-5795-4AB5-B4F6-8537400A149F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237C6A-76DE-4D63-B493-BA3F2D965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94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0752D-5795-4AB5-B4F6-8537400A149F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237C6A-76DE-4D63-B493-BA3F2D96577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1415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536028"/>
            <a:ext cx="10515600" cy="5640935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 smtClean="0"/>
              <a:t>Активный запас лексики </a:t>
            </a:r>
            <a:r>
              <a:rPr lang="ru-RU" sz="3600" dirty="0" smtClean="0"/>
              <a:t>– слово и устойчивые сочетания слов, которые большинство носителей языка в тот или иной исторический период хорошо знает и широко употребляет.</a:t>
            </a:r>
          </a:p>
          <a:p>
            <a:pPr marL="0" indent="0">
              <a:buNone/>
            </a:pPr>
            <a:r>
              <a:rPr lang="ru-RU" sz="3600" b="1" dirty="0" smtClean="0"/>
              <a:t>Пассивный запас лексики </a:t>
            </a:r>
            <a:r>
              <a:rPr lang="ru-RU" sz="3600" dirty="0" smtClean="0"/>
              <a:t>– слова и устойчивые сочетания слов, которые или совсем вышли из употребления, или стали достаточно редкими, или используются ограниченными группами людей.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0969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/>
              <a:t>БЛОГЕР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Так откуда же произошло слово "</a:t>
            </a:r>
            <a:r>
              <a:rPr lang="ru-RU" sz="4000" dirty="0" err="1"/>
              <a:t>блогер</a:t>
            </a:r>
            <a:r>
              <a:rPr lang="ru-RU" sz="4000" dirty="0"/>
              <a:t>"? От слова "блог" -правильно заметите вы. Но откуда взялось слово "блог" и что это такое?</a:t>
            </a:r>
            <a:br>
              <a:rPr lang="ru-RU" sz="4000" dirty="0"/>
            </a:br>
            <a:r>
              <a:rPr lang="ru-RU" sz="4000" dirty="0"/>
              <a:t>Сам термин «блог» произошел от английского </a:t>
            </a:r>
            <a:r>
              <a:rPr lang="ru-RU" sz="4000" dirty="0" err="1"/>
              <a:t>weblog</a:t>
            </a:r>
            <a:r>
              <a:rPr lang="ru-RU" sz="4000" dirty="0"/>
              <a:t> (</a:t>
            </a:r>
            <a:r>
              <a:rPr lang="ru-RU" sz="4000" dirty="0" err="1"/>
              <a:t>logging</a:t>
            </a:r>
            <a:r>
              <a:rPr lang="ru-RU" sz="4000" dirty="0"/>
              <a:t> </a:t>
            </a:r>
            <a:r>
              <a:rPr lang="ru-RU" sz="4000" dirty="0" err="1"/>
              <a:t>the</a:t>
            </a:r>
            <a:r>
              <a:rPr lang="ru-RU" sz="4000" dirty="0"/>
              <a:t> </a:t>
            </a:r>
            <a:r>
              <a:rPr lang="ru-RU" sz="4000" dirty="0" err="1"/>
              <a:t>web</a:t>
            </a:r>
            <a:r>
              <a:rPr lang="ru-RU" sz="4000" dirty="0"/>
              <a:t> — «записывать события в сети»).  А по-простому — "вести сетевой дневник".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27784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ХАЙП 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"</a:t>
            </a:r>
            <a:r>
              <a:rPr lang="ru-RU" sz="4800" dirty="0" err="1"/>
              <a:t>Hype</a:t>
            </a:r>
            <a:r>
              <a:rPr lang="ru-RU" sz="4800" dirty="0"/>
              <a:t>" с английского переводится как "шумиха". Русские интернет-пользователи и это слово адаптировали. Получился "</a:t>
            </a:r>
            <a:r>
              <a:rPr lang="ru-RU" sz="4800" dirty="0" err="1"/>
              <a:t>хайп</a:t>
            </a:r>
            <a:r>
              <a:rPr lang="ru-RU" sz="4800" dirty="0"/>
              <a:t>". Теперь им грешат практически все.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5599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/>
              <a:t>ФЛОП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"</a:t>
            </a:r>
            <a:r>
              <a:rPr lang="ru-RU" sz="4400" dirty="0" err="1"/>
              <a:t>Flop</a:t>
            </a:r>
            <a:r>
              <a:rPr lang="ru-RU" sz="4400" dirty="0"/>
              <a:t>" в переводе - неудача, провал. То есть теперь многие говорят не провалиться, не потерпеть неудачу, а </a:t>
            </a:r>
            <a:r>
              <a:rPr lang="ru-RU" sz="4400" dirty="0" err="1"/>
              <a:t>флопнуться</a:t>
            </a:r>
            <a:r>
              <a:rPr lang="ru-RU" sz="44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19629905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ТРЭШ</a:t>
            </a:r>
            <a:endParaRPr lang="ru-RU" sz="4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От английского "</a:t>
            </a:r>
            <a:r>
              <a:rPr lang="ru-RU" sz="4800" dirty="0" err="1"/>
              <a:t>trash</a:t>
            </a:r>
            <a:r>
              <a:rPr lang="ru-RU" sz="4800" dirty="0"/>
              <a:t>" - мусор. Обычно это слово употребляют в значении "ужас", "кошмар". </a:t>
            </a:r>
          </a:p>
        </p:txBody>
      </p:sp>
    </p:spTree>
    <p:extLst>
      <p:ext uri="{BB962C8B-B14F-4D97-AF65-F5344CB8AC3E}">
        <p14:creationId xmlns:p14="http://schemas.microsoft.com/office/powerpoint/2010/main" val="27775867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/>
              <a:t>ХЕЙТЕР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Популярность этому слову также придало активное развитие </a:t>
            </a:r>
            <a:r>
              <a:rPr lang="ru-RU" sz="4400" dirty="0" err="1"/>
              <a:t>блогерства</a:t>
            </a:r>
            <a:r>
              <a:rPr lang="ru-RU" sz="4400" dirty="0"/>
              <a:t> в сети. "</a:t>
            </a:r>
            <a:r>
              <a:rPr lang="ru-RU" sz="4400" dirty="0" err="1"/>
              <a:t>Hate</a:t>
            </a:r>
            <a:r>
              <a:rPr lang="ru-RU" sz="4400" dirty="0"/>
              <a:t>" - ненависть, "</a:t>
            </a:r>
            <a:r>
              <a:rPr lang="ru-RU" sz="4400" dirty="0" err="1"/>
              <a:t>hater</a:t>
            </a:r>
            <a:r>
              <a:rPr lang="ru-RU" sz="4400" dirty="0"/>
              <a:t>" – ненавистник. Вот и говорили бы «недоброжелатель». Нет же - </a:t>
            </a:r>
            <a:r>
              <a:rPr lang="ru-RU" sz="4400" dirty="0" err="1"/>
              <a:t>хейтер</a:t>
            </a:r>
            <a:r>
              <a:rPr lang="ru-RU" sz="44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885030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/>
              <a:t>ИЗИ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/>
              <a:t>С английского "</a:t>
            </a:r>
            <a:r>
              <a:rPr lang="ru-RU" sz="4800" dirty="0" err="1"/>
              <a:t>easy</a:t>
            </a:r>
            <a:r>
              <a:rPr lang="ru-RU" sz="4800" dirty="0"/>
              <a:t>" - легко.  Совсем короткое слово – тоже неоправданное заимствование.</a:t>
            </a:r>
          </a:p>
        </p:txBody>
      </p:sp>
    </p:spTree>
    <p:extLst>
      <p:ext uri="{BB962C8B-B14F-4D97-AF65-F5344CB8AC3E}">
        <p14:creationId xmlns:p14="http://schemas.microsoft.com/office/powerpoint/2010/main" val="13578594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КОУЧ 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dirty="0" err="1"/>
              <a:t>С</a:t>
            </a:r>
            <a:r>
              <a:rPr lang="ru-RU" sz="4400" i="1" dirty="0" err="1"/>
              <a:t>oaching</a:t>
            </a:r>
            <a:r>
              <a:rPr lang="ru-RU" sz="4400" dirty="0"/>
              <a:t> с английского - «тренировка». С развитием американской сети </a:t>
            </a:r>
            <a:r>
              <a:rPr lang="en-US" sz="4400" dirty="0"/>
              <a:t>Instagram</a:t>
            </a:r>
            <a:r>
              <a:rPr lang="ru-RU" sz="4400" dirty="0"/>
              <a:t> появилось множество </a:t>
            </a:r>
            <a:r>
              <a:rPr lang="ru-RU" sz="4400" dirty="0" err="1"/>
              <a:t>коучей</a:t>
            </a:r>
            <a:r>
              <a:rPr lang="ru-RU" sz="4400" dirty="0"/>
              <a:t> (тренеров). Так в обиход вошел еще один англицизм - "</a:t>
            </a:r>
            <a:r>
              <a:rPr lang="ru-RU" sz="4400" dirty="0" err="1"/>
              <a:t>коучинг</a:t>
            </a:r>
            <a:r>
              <a:rPr lang="ru-RU" sz="4400" dirty="0"/>
              <a:t>". </a:t>
            </a:r>
          </a:p>
        </p:txBody>
      </p:sp>
    </p:spTree>
    <p:extLst>
      <p:ext uri="{BB962C8B-B14F-4D97-AF65-F5344CB8AC3E}">
        <p14:creationId xmlns:p14="http://schemas.microsoft.com/office/powerpoint/2010/main" val="38489733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levin\Desktop\Screenshot_1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414" y="126124"/>
            <a:ext cx="7010400" cy="67318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122958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1228" y="283779"/>
            <a:ext cx="11887200" cy="6463862"/>
          </a:xfrm>
        </p:spPr>
        <p:txBody>
          <a:bodyPr>
            <a:normAutofit/>
          </a:bodyPr>
          <a:lstStyle/>
          <a:p>
            <a:r>
              <a:rPr lang="ru-RU" sz="4000" b="1" i="1" dirty="0" err="1">
                <a:solidFill>
                  <a:srgbClr val="C00000"/>
                </a:solidFill>
              </a:rPr>
              <a:t>Бри́финг</a:t>
            </a:r>
            <a:r>
              <a:rPr lang="ru-RU" sz="4000" i="1" dirty="0"/>
              <a:t> - мероприятие, в ходе которого организатор доводит до присутствующих некую информацию.</a:t>
            </a:r>
            <a:endParaRPr lang="ru-RU" sz="4000" dirty="0"/>
          </a:p>
          <a:p>
            <a:r>
              <a:rPr lang="ru-RU" sz="4000" b="1" i="1" dirty="0" err="1">
                <a:solidFill>
                  <a:srgbClr val="C00000"/>
                </a:solidFill>
              </a:rPr>
              <a:t>Десижн-мейкеры</a:t>
            </a:r>
            <a:r>
              <a:rPr lang="ru-RU" sz="4000" i="1" dirty="0"/>
              <a:t> - лица, принимающие решения, обычно занимающие руководящую должность.</a:t>
            </a:r>
            <a:br>
              <a:rPr lang="ru-RU" sz="4000" i="1" dirty="0"/>
            </a:br>
            <a:r>
              <a:rPr lang="ru-RU" sz="4000" b="1" i="1" dirty="0" err="1">
                <a:solidFill>
                  <a:srgbClr val="C00000"/>
                </a:solidFill>
              </a:rPr>
              <a:t>Апрув</a:t>
            </a:r>
            <a:r>
              <a:rPr lang="ru-RU" sz="4000" i="1" dirty="0"/>
              <a:t> - обозначающий одобрение какой-либо новой информации по итогам предварительной. </a:t>
            </a:r>
            <a:endParaRPr lang="ru-RU" sz="4000" dirty="0"/>
          </a:p>
          <a:p>
            <a:r>
              <a:rPr lang="ru-RU" sz="4000" b="1" i="1" dirty="0" err="1">
                <a:solidFill>
                  <a:srgbClr val="C00000"/>
                </a:solidFill>
              </a:rPr>
              <a:t>Дедлайн</a:t>
            </a:r>
            <a:r>
              <a:rPr lang="ru-RU" sz="4000" b="1" i="1" dirty="0">
                <a:solidFill>
                  <a:srgbClr val="C00000"/>
                </a:solidFill>
              </a:rPr>
              <a:t> </a:t>
            </a:r>
            <a:r>
              <a:rPr lang="ru-RU" sz="4000" i="1" dirty="0"/>
              <a:t>- крайний срок выполнения задачи или работы, определённый момент времени, к которому должна быть достигнута цель или задача.</a:t>
            </a:r>
            <a:endParaRPr lang="ru-RU" sz="4000" dirty="0"/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589060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изображение_viber_2022-04-18_21-36-52-06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2"/>
            <a:ext cx="12188092" cy="6853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6843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s0.slide-share.ru/s_slide/fbdd526431067b30b4309358a9a17484/2f2f81da-f1f8-4d63-b7c9-9e2af99004ab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-1"/>
            <a:ext cx="10880834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5588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Лингвистическая задача.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dirty="0"/>
              <a:t>Эти люди не </a:t>
            </a:r>
            <a:r>
              <a:rPr lang="ru-RU" sz="4000" dirty="0" err="1"/>
              <a:t>лузеры</a:t>
            </a:r>
            <a:r>
              <a:rPr lang="ru-RU" sz="4000" dirty="0"/>
              <a:t>, они хипстеры. Они носят только бренды, общаются с помощью </a:t>
            </a:r>
            <a:r>
              <a:rPr lang="ru-RU" sz="4000" dirty="0" err="1"/>
              <a:t>месседжей</a:t>
            </a:r>
            <a:r>
              <a:rPr lang="ru-RU" sz="4000" dirty="0"/>
              <a:t>, без труда распознают </a:t>
            </a:r>
            <a:r>
              <a:rPr lang="ru-RU" sz="4000" dirty="0" err="1"/>
              <a:t>фейк</a:t>
            </a:r>
            <a:r>
              <a:rPr lang="ru-RU" sz="4000" dirty="0"/>
              <a:t>. Они всегда онлайн, у них </a:t>
            </a:r>
            <a:r>
              <a:rPr lang="ru-RU" sz="4000" dirty="0" err="1"/>
              <a:t>лайфхаки</a:t>
            </a:r>
            <a:r>
              <a:rPr lang="ru-RU" sz="4000" dirty="0"/>
              <a:t> на все случаи жизни. Они </a:t>
            </a:r>
            <a:r>
              <a:rPr lang="ru-RU" sz="4000" dirty="0" err="1"/>
              <a:t>пранкуют</a:t>
            </a:r>
            <a:r>
              <a:rPr lang="ru-RU" sz="4000" dirty="0"/>
              <a:t>, </a:t>
            </a:r>
            <a:r>
              <a:rPr lang="ru-RU" sz="4000" dirty="0" err="1"/>
              <a:t>спойлерят</a:t>
            </a:r>
            <a:r>
              <a:rPr lang="ru-RU" sz="4000" dirty="0"/>
              <a:t>, питаются стрит </a:t>
            </a:r>
            <a:r>
              <a:rPr lang="ru-RU" sz="4000" dirty="0" err="1"/>
              <a:t>фудом</a:t>
            </a:r>
            <a:r>
              <a:rPr lang="ru-RU" sz="4000" dirty="0"/>
              <a:t>. Главное для них – быть в тренде.</a:t>
            </a:r>
          </a:p>
          <a:p>
            <a:r>
              <a:rPr lang="ru-RU" sz="4000" b="1" dirty="0"/>
              <a:t>- Кто эти люди?</a:t>
            </a:r>
            <a:endParaRPr lang="ru-RU" sz="40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850983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Прочитайте текст, отредактируйте его, заменив по возможности иноязычные  слова русскими.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393" y="1825625"/>
            <a:ext cx="10954407" cy="4774872"/>
          </a:xfrm>
        </p:spPr>
        <p:txBody>
          <a:bodyPr>
            <a:normAutofit/>
          </a:bodyPr>
          <a:lstStyle/>
          <a:p>
            <a:r>
              <a:rPr lang="ru-RU" sz="3600" i="1" dirty="0" smtClean="0"/>
              <a:t>Однажды </a:t>
            </a:r>
            <a:r>
              <a:rPr lang="ru-RU" sz="3600" i="1" dirty="0"/>
              <a:t>с одной молодой сеньорой произошла коллизия. Находясь в своём модерновом авто, она неловко нажала на педаль и сломала супинатор одной своей </a:t>
            </a:r>
            <a:r>
              <a:rPr lang="ru-RU" sz="3600" i="1" dirty="0" err="1"/>
              <a:t>шузы</a:t>
            </a:r>
            <a:r>
              <a:rPr lang="ru-RU" sz="3600" i="1" dirty="0"/>
              <a:t>, повредив голень. Выйдя на автобан, она остановила бойфренда на "Тойоте". Он помог ей добраться до дома и угостил </a:t>
            </a:r>
            <a:r>
              <a:rPr lang="ru-RU" sz="3600" i="1" dirty="0" err="1"/>
              <a:t>фастфудом</a:t>
            </a:r>
            <a:r>
              <a:rPr lang="ru-RU" sz="3600" i="1" dirty="0"/>
              <a:t>. Через неделю состоялось ещё одно их рандеву. Никакого парадокса, обычная </a:t>
            </a:r>
            <a:r>
              <a:rPr lang="ru-RU" sz="3600" i="1" dirty="0" err="1"/>
              <a:t>Lovestory</a:t>
            </a:r>
            <a:r>
              <a:rPr lang="ru-RU" sz="3600" i="1" dirty="0"/>
              <a:t>...</a:t>
            </a:r>
            <a:endParaRPr lang="ru-RU" sz="3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48290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Творческое задание: составьте словарь заимствованных слов (10 слов и больше), используемых вами и вашим окружением, объясните их значение, постарайтесь подобрать к ним синонимы из русского языка.</a:t>
            </a:r>
          </a:p>
        </p:txBody>
      </p:sp>
    </p:spTree>
    <p:extLst>
      <p:ext uri="{BB962C8B-B14F-4D97-AF65-F5344CB8AC3E}">
        <p14:creationId xmlns:p14="http://schemas.microsoft.com/office/powerpoint/2010/main" val="10626371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ttps://fs.znanio.ru/methodology/images/cb/c5/cbc59dd4b62d478eb8c3d05a26a3d09a67d214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32596"/>
            <a:ext cx="9746264" cy="73096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78635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/>
              <a:t>Заимствование слов </a:t>
            </a:r>
            <a:r>
              <a:rPr lang="ru-RU" sz="4000" dirty="0"/>
              <a:t>– естественный процесс, который отражает отношения (политические, военные, экономические, культурные) между народами в разные периоды их истории.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677384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levin\Desktop\Screenshot_1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414" y="126124"/>
            <a:ext cx="7010400" cy="673187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54792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7656" y="441433"/>
            <a:ext cx="9543393" cy="6663559"/>
          </a:xfrm>
        </p:spPr>
        <p:txBody>
          <a:bodyPr/>
          <a:lstStyle/>
          <a:p>
            <a:pPr algn="just"/>
            <a:r>
              <a:rPr lang="ru-RU" sz="3200" dirty="0">
                <a:solidFill>
                  <a:srgbClr val="7030A0"/>
                </a:solidFill>
                <a:latin typeface="Adventure" panose="02000503020000020003" pitchFamily="2" charset="0"/>
              </a:rPr>
              <a:t>Берегите чистоту языка, как святыню! Никогда не употребляйте иностранных слов. Русский язык так богат и гибок, что нам нечего брать у тех, кто беднее нас.    </a:t>
            </a:r>
            <a:r>
              <a:rPr lang="ru-RU" sz="3200" dirty="0">
                <a:solidFill>
                  <a:srgbClr val="7030A0"/>
                </a:solidFill>
              </a:rPr>
              <a:t>И.С. Тургенев</a:t>
            </a:r>
          </a:p>
          <a:p>
            <a:r>
              <a:rPr lang="ru-RU" sz="3200" dirty="0">
                <a:solidFill>
                  <a:srgbClr val="C00000"/>
                </a:solidFill>
                <a:latin typeface="1Isadora M Bold" panose="02020800000000000000" pitchFamily="18" charset="0"/>
              </a:rPr>
              <a:t>Восприятие чужих слов, а особливо </a:t>
            </a:r>
            <a:r>
              <a:rPr lang="ru-RU" sz="3200" u="sng" dirty="0">
                <a:solidFill>
                  <a:srgbClr val="C00000"/>
                </a:solidFill>
                <a:latin typeface="1Isadora M Bold" panose="02020800000000000000" pitchFamily="18" charset="0"/>
              </a:rPr>
              <a:t>без необходимости</a:t>
            </a:r>
            <a:r>
              <a:rPr lang="ru-RU" sz="3200" dirty="0">
                <a:solidFill>
                  <a:srgbClr val="C00000"/>
                </a:solidFill>
                <a:latin typeface="1Isadora M Bold" panose="02020800000000000000" pitchFamily="18" charset="0"/>
              </a:rPr>
              <a:t>, есть не обогащение, но порча языка. </a:t>
            </a:r>
            <a:r>
              <a:rPr lang="ru-RU" sz="3200" dirty="0">
                <a:solidFill>
                  <a:srgbClr val="C00000"/>
                </a:solidFill>
              </a:rPr>
              <a:t>А. П. Сумароков</a:t>
            </a:r>
          </a:p>
          <a:p>
            <a:r>
              <a:rPr lang="ru-RU" sz="3200" dirty="0">
                <a:latin typeface="Adventure" panose="02000503020000020003" pitchFamily="2" charset="0"/>
              </a:rPr>
              <a:t>Русский язык мы портим. Иностранные слова употребляем без надобности…К чему говорить «дефекты», когда можно сказать недочёты, или недостатки, или пробелы?.. Не пора ли нам объявить войну употреблению иностранных слов </a:t>
            </a:r>
            <a:r>
              <a:rPr lang="ru-RU" sz="3200" u="sng" dirty="0">
                <a:latin typeface="Adventure" panose="02000503020000020003" pitchFamily="2" charset="0"/>
              </a:rPr>
              <a:t>без надобности</a:t>
            </a:r>
            <a:r>
              <a:rPr lang="ru-RU" sz="3200" dirty="0">
                <a:latin typeface="Adventure" panose="02000503020000020003" pitchFamily="2" charset="0"/>
              </a:rPr>
              <a:t>? </a:t>
            </a:r>
            <a:r>
              <a:rPr lang="ru-RU" sz="3200" dirty="0"/>
              <a:t>В.И. Ленин</a:t>
            </a:r>
          </a:p>
          <a:p>
            <a:endParaRPr lang="ru-RU" dirty="0"/>
          </a:p>
        </p:txBody>
      </p:sp>
      <p:pic>
        <p:nvPicPr>
          <p:cNvPr id="3074" name="Picture 2" descr="https://heaclub.ru/tim/20e6ac8edef553e9f0ca0fe23807bec0/za-20-let-proishodit-aktivnii-tvorcheskii-ros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26563" y="94592"/>
            <a:ext cx="1671147" cy="207595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briefly.ru/static/cache/authors/600/sumarokov.jpeg?154540471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01049" y="2490952"/>
            <a:ext cx="1631730" cy="21756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ptoday.ru/wp-content/uploads/2019/11/68669221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81" r="13909"/>
          <a:stretch/>
        </p:blipFill>
        <p:spPr bwMode="auto">
          <a:xfrm>
            <a:off x="10155643" y="4866290"/>
            <a:ext cx="1742067" cy="17931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9357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5968"/>
            <a:ext cx="11887199" cy="23876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a_BosaNova" panose="04030505020802020C04" pitchFamily="82" charset="-52"/>
              </a:rPr>
              <a:t>Употребление иноязычных слов как проблема культуры речи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makandarainmaker.com/wp-content/uploads/2021/10/news_11657-1140x7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92768">
            <a:off x="3150893" y="2909055"/>
            <a:ext cx="4905096" cy="3274367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19579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1999" y="1027906"/>
            <a:ext cx="6697717" cy="4351338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4000" b="1" i="1" dirty="0">
                <a:solidFill>
                  <a:srgbClr val="C00000"/>
                </a:solidFill>
              </a:rPr>
              <a:t>Англицизм</a:t>
            </a:r>
            <a:r>
              <a:rPr lang="ru-RU" sz="4000" i="1" dirty="0"/>
              <a:t> – слово или оборот речи в каком-нибудь языке, заимствованные из английского языка или созданные по образцу английского слова или </a:t>
            </a:r>
            <a:r>
              <a:rPr lang="ru-RU" sz="4000" i="1" dirty="0" smtClean="0"/>
              <a:t>выражения.</a:t>
            </a: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4910" y="936332"/>
            <a:ext cx="3226676" cy="49206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38400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7180" y="270532"/>
            <a:ext cx="10515600" cy="1325563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ФОЛЛОВЕР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2890" y="1520825"/>
            <a:ext cx="10515600" cy="4351338"/>
          </a:xfrm>
        </p:spPr>
        <p:txBody>
          <a:bodyPr>
            <a:noAutofit/>
          </a:bodyPr>
          <a:lstStyle/>
          <a:p>
            <a:r>
              <a:rPr lang="ru-RU" sz="4000" dirty="0"/>
              <a:t>Слово "</a:t>
            </a:r>
            <a:r>
              <a:rPr lang="ru-RU" sz="4000" dirty="0" err="1"/>
              <a:t>follower</a:t>
            </a:r>
            <a:r>
              <a:rPr lang="ru-RU" sz="4000" dirty="0"/>
              <a:t>" означает "последователь". В связи с бурным развитием </a:t>
            </a:r>
            <a:r>
              <a:rPr lang="ru-RU" sz="4000" dirty="0" err="1"/>
              <a:t>блогерской</a:t>
            </a:r>
            <a:r>
              <a:rPr lang="ru-RU" sz="4000" dirty="0"/>
              <a:t> деятельности в Интернете слово "</a:t>
            </a:r>
            <a:r>
              <a:rPr lang="ru-RU" sz="4000" dirty="0" err="1"/>
              <a:t>фолловер</a:t>
            </a:r>
            <a:r>
              <a:rPr lang="ru-RU" sz="4000" dirty="0"/>
              <a:t>" стало активно употребляться. Под ним подразумевается подписчик, за которого так борются современные </a:t>
            </a:r>
            <a:r>
              <a:rPr lang="ru-RU" sz="4000" dirty="0" err="1"/>
              <a:t>блогеры</a:t>
            </a:r>
            <a:r>
              <a:rPr lang="ru-RU" sz="4000" dirty="0"/>
              <a:t>. Почему бы не говорить просто "подписчик"? Но нет же – </a:t>
            </a:r>
            <a:r>
              <a:rPr lang="ru-RU" sz="4000" dirty="0" err="1"/>
              <a:t>фолловер</a:t>
            </a:r>
            <a:r>
              <a:rPr lang="ru-RU" sz="4000" dirty="0"/>
              <a:t>! </a:t>
            </a:r>
          </a:p>
        </p:txBody>
      </p:sp>
    </p:spTree>
    <p:extLst>
      <p:ext uri="{BB962C8B-B14F-4D97-AF65-F5344CB8AC3E}">
        <p14:creationId xmlns:p14="http://schemas.microsoft.com/office/powerpoint/2010/main" val="93237701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598</Words>
  <Application>Microsoft Office PowerPoint</Application>
  <PresentationFormat>Широкоэкранный</PresentationFormat>
  <Paragraphs>35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1Isadora M Bold</vt:lpstr>
      <vt:lpstr>a_BosaNova</vt:lpstr>
      <vt:lpstr>Adventure</vt:lpstr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Употребление иноязычных слов как проблема культуры речи</vt:lpstr>
      <vt:lpstr> </vt:lpstr>
      <vt:lpstr>ФОЛЛОВЕР</vt:lpstr>
      <vt:lpstr>БЛОГЕР</vt:lpstr>
      <vt:lpstr>ХАЙП </vt:lpstr>
      <vt:lpstr>ФЛОП</vt:lpstr>
      <vt:lpstr>ТРЭШ</vt:lpstr>
      <vt:lpstr>ХЕЙТЕР</vt:lpstr>
      <vt:lpstr>ИЗИ</vt:lpstr>
      <vt:lpstr>КОУЧ </vt:lpstr>
      <vt:lpstr>Презентация PowerPoint</vt:lpstr>
      <vt:lpstr>Презентация PowerPoint</vt:lpstr>
      <vt:lpstr>Презентация PowerPoint</vt:lpstr>
      <vt:lpstr>Лингвистическая задача.</vt:lpstr>
      <vt:lpstr>Прочитайте текст, отредактируйте его, заменив по возможности иноязычные  слова русскими. </vt:lpstr>
      <vt:lpstr>Домашнее задание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5</cp:revision>
  <dcterms:created xsi:type="dcterms:W3CDTF">2022-10-01T13:22:19Z</dcterms:created>
  <dcterms:modified xsi:type="dcterms:W3CDTF">2022-10-01T13:55:23Z</dcterms:modified>
</cp:coreProperties>
</file>