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80" r:id="rId2"/>
    <p:sldId id="323" r:id="rId3"/>
    <p:sldId id="279" r:id="rId4"/>
    <p:sldId id="282" r:id="rId5"/>
    <p:sldId id="284" r:id="rId6"/>
    <p:sldId id="291" r:id="rId7"/>
    <p:sldId id="294" r:id="rId8"/>
    <p:sldId id="299" r:id="rId9"/>
    <p:sldId id="300" r:id="rId10"/>
    <p:sldId id="320" r:id="rId11"/>
    <p:sldId id="324" r:id="rId12"/>
    <p:sldId id="325" r:id="rId13"/>
    <p:sldId id="32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71B73"/>
    <a:srgbClr val="584F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84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063639-DADC-4C32-9F9A-39962E722AE2}" type="datetimeFigureOut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FAD6DA-F861-4ED0-857D-599C78502EE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8164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2E8C1-2702-4B34-9B25-B5F0CD3ED73E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2A75D-5EE5-4E9E-8987-8DB07879BCFA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83012-02AD-403F-AB45-3CCBA9CEB4F1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5E009A-9856-49FB-A4FF-7654EA26B368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E7D0-4ECE-4BF0-8202-23DC9EB5D3F4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0992E3-458D-4D28-8E97-40FE3B05FACC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D4360E-0948-4B79-924F-12F015ECAEA6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4A95B0-A665-4078-8BB8-C79D59EC00E3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0BCFD-134F-4A86-872D-DE35CE2B61B7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68B6B-AA96-4F87-8405-EB128B6F5B67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99838-6BD8-4DC4-A29A-EAA0ED1D08C9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B4FBF-8D37-466A-A03B-A488A8A93DD7}" type="datetime1">
              <a:rPr lang="ru-RU" smtClean="0"/>
              <a:pPr/>
              <a:t>09.02.2022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F2534-C9A6-4237-9246-F866F94CCC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.jpe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Relationship Id="rId9" Type="http://schemas.openxmlformats.org/officeDocument/2006/relationships/oleObject" Target="../embeddings/oleObject4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11.wmf"/><Relationship Id="rId4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png"/><Relationship Id="rId7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17.png"/><Relationship Id="rId9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78" y="2060848"/>
            <a:ext cx="8229600" cy="2376264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>«Кто не видит конечной цели, очень удивляется, придя не туда»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                                      (</a:t>
            </a:r>
            <a:r>
              <a:rPr lang="ru-RU" dirty="0"/>
              <a:t>Марк Твен)</a:t>
            </a:r>
            <a:br>
              <a:rPr lang="ru-RU" dirty="0"/>
            </a:br>
            <a:endParaRPr lang="ru-RU" dirty="0"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5"/>
            <a:ext cx="8229600" cy="4786346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  <a:buFontTx/>
              <a:buNone/>
            </a:pPr>
            <a:r>
              <a:rPr lang="ru-RU" sz="2800" b="1" i="1" dirty="0" smtClean="0">
                <a:solidFill>
                  <a:srgbClr val="6600CC"/>
                </a:solidFill>
              </a:rPr>
              <a:t>  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/>
          </p:cNvSpPr>
          <p:nvPr>
            <p:ph type="body" idx="1"/>
          </p:nvPr>
        </p:nvSpPr>
        <p:spPr>
          <a:xfrm>
            <a:off x="1979613" y="2205038"/>
            <a:ext cx="5878512" cy="3152775"/>
          </a:xfrm>
          <a:solidFill>
            <a:srgbClr val="CCFFCC"/>
          </a:solidFill>
          <a:ln>
            <a:solidFill>
              <a:schemeClr val="tx1"/>
            </a:solidFill>
          </a:ln>
        </p:spPr>
        <p:txBody>
          <a:bodyPr>
            <a:normAutofit lnSpcReduction="10000"/>
          </a:bodyPr>
          <a:lstStyle/>
          <a:p>
            <a:pPr marL="0" indent="0" algn="ctr" eaLnBrk="1" hangingPunct="1">
              <a:buFontTx/>
              <a:buNone/>
            </a:pPr>
            <a:endParaRPr lang="ru-RU" sz="3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pPr marL="0" indent="0" algn="ctr" eaLnBrk="1" hangingPunct="1">
              <a:buFontTx/>
              <a:buNone/>
            </a:pPr>
            <a:r>
              <a:rPr lang="ru-RU" sz="3600" dirty="0" smtClean="0">
                <a:latin typeface="Comic Sans MS" pitchFamily="66" charset="0"/>
              </a:rPr>
              <a:t>С. 173-174, </a:t>
            </a:r>
          </a:p>
          <a:p>
            <a:pPr marL="0" indent="0" algn="ctr" eaLnBrk="1" hangingPunct="1">
              <a:buFontTx/>
              <a:buNone/>
            </a:pPr>
            <a:r>
              <a:rPr lang="ru-RU" sz="3600" dirty="0" smtClean="0">
                <a:latin typeface="Comic Sans MS" pitchFamily="66" charset="0"/>
              </a:rPr>
              <a:t>№674 (устно</a:t>
            </a:r>
            <a:r>
              <a:rPr lang="ru-RU" sz="3600" dirty="0" smtClean="0">
                <a:latin typeface="Comic Sans MS" pitchFamily="66" charset="0"/>
              </a:rPr>
              <a:t>),</a:t>
            </a:r>
          </a:p>
          <a:p>
            <a:pPr marL="0" indent="0" algn="ctr" eaLnBrk="1" hangingPunct="1">
              <a:buFontTx/>
              <a:buNone/>
            </a:pPr>
            <a:r>
              <a:rPr lang="ru-RU" sz="3600" dirty="0" smtClean="0">
                <a:latin typeface="Comic Sans MS" pitchFamily="66" charset="0"/>
              </a:rPr>
              <a:t> </a:t>
            </a:r>
            <a:r>
              <a:rPr lang="ru-RU" sz="3600" dirty="0" smtClean="0">
                <a:latin typeface="Comic Sans MS" pitchFamily="66" charset="0"/>
              </a:rPr>
              <a:t>№675, №</a:t>
            </a:r>
            <a:r>
              <a:rPr lang="ru-RU" sz="3600" dirty="0" smtClean="0">
                <a:latin typeface="Comic Sans MS" pitchFamily="66" charset="0"/>
              </a:rPr>
              <a:t>676 (письменно)</a:t>
            </a:r>
            <a:endParaRPr lang="ru-RU" sz="3600" dirty="0" smtClean="0">
              <a:latin typeface="Comic Sans MS" pitchFamily="66" charset="0"/>
            </a:endParaRPr>
          </a:p>
          <a:p>
            <a:pPr marL="0" indent="0" algn="ctr" eaLnBrk="1" hangingPunct="1">
              <a:buFontTx/>
              <a:buNone/>
            </a:pPr>
            <a:endParaRPr lang="ru-RU" sz="36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24" y="714356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5400" b="1" dirty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Работа по учебнику:</a:t>
            </a:r>
          </a:p>
        </p:txBody>
      </p:sp>
      <p:pic>
        <p:nvPicPr>
          <p:cNvPr id="27652" name="Picture 9" descr="&amp;Rcy;&amp;iecy;&amp;shcy;&amp;icy;&amp;vcy; &amp;mcy;&amp;acy;&amp;tcy;&amp;iecy;&amp;mcy;&amp;acy;&amp;tcy;&amp;icy;&amp;chcy;&amp;iecy;&amp;scy;&amp;kcy;&amp;icy;&amp;jcy; &amp;rcy;&amp;iecy;&amp;bcy;&amp;ucy;&amp;scy;, &amp;vcy;&amp;ycy; &amp;pcy;&amp;rcy;&amp;ocy;&amp;chcy;&amp;icy;&amp;tcy;&amp;acy;&amp;iecy;&amp;tcy;&amp;iecy; &amp;dcy;&amp;iecy;&amp;vcy;&amp;icy;&amp;zcy; &amp;ucy;&amp;rcy;&amp;ocy;&amp;kcy;&amp;acy;.  .  .  .  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3636"/>
          <a:stretch>
            <a:fillRect/>
          </a:stretch>
        </p:blipFill>
        <p:spPr bwMode="auto">
          <a:xfrm>
            <a:off x="395288" y="1557338"/>
            <a:ext cx="1925637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</a:blip>
          <a:srcRect/>
          <a:stretch>
            <a:fillRect/>
          </a:stretch>
        </p:blipFill>
        <p:spPr bwMode="auto">
          <a:xfrm>
            <a:off x="7092950" y="3789363"/>
            <a:ext cx="15113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7650" name="Rectangle 2"/>
          <p:cNvSpPr>
            <a:spLocks noGrp="1"/>
          </p:cNvSpPr>
          <p:nvPr>
            <p:ph type="body" idx="1"/>
          </p:nvPr>
        </p:nvSpPr>
        <p:spPr>
          <a:xfrm>
            <a:off x="1979613" y="2205038"/>
            <a:ext cx="5878512" cy="3152775"/>
          </a:xfrm>
          <a:solidFill>
            <a:srgbClr val="CCFFCC"/>
          </a:solidFill>
          <a:ln>
            <a:solidFill>
              <a:schemeClr val="tx1"/>
            </a:solidFill>
          </a:ln>
        </p:spPr>
        <p:txBody>
          <a:bodyPr>
            <a:normAutofit fontScale="70000" lnSpcReduction="20000"/>
          </a:bodyPr>
          <a:lstStyle/>
          <a:p>
            <a:pPr marL="0" indent="0" algn="ctr" eaLnBrk="1" hangingPunct="1">
              <a:buFontTx/>
              <a:buNone/>
            </a:pPr>
            <a:endParaRPr lang="ru-RU" sz="3600" dirty="0" smtClean="0">
              <a:solidFill>
                <a:srgbClr val="002060"/>
              </a:solidFill>
              <a:latin typeface="Comic Sans MS" pitchFamily="66" charset="0"/>
            </a:endParaRPr>
          </a:p>
          <a:p>
            <a:r>
              <a:rPr lang="ru-RU" sz="3600" dirty="0"/>
              <a:t>«Сегодня я встал ровно в семь часов. Четверть часа делал зарядку. Умылся, оделся. На завтрак - половина яблока и треть стакана молока. В восемь часов отправился в школу. Первым уроком была математика. Урок длился три четверти часа. За работу на уроке получил «пятёрку».</a:t>
            </a:r>
          </a:p>
          <a:p>
            <a:pPr marL="0" indent="0" algn="ctr" eaLnBrk="1" hangingPunct="1">
              <a:buFontTx/>
              <a:buNone/>
            </a:pPr>
            <a:endParaRPr lang="ru-RU" sz="3600" dirty="0" smtClean="0">
              <a:solidFill>
                <a:srgbClr val="002060"/>
              </a:solidFill>
              <a:latin typeface="Comic Sans MS" pitchFamily="66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857224" y="714356"/>
            <a:ext cx="8086725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ru-RU" sz="5400" b="1" dirty="0" smtClean="0">
                <a:solidFill>
                  <a:srgbClr val="990099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rPr>
              <a:t>Задание «потомкам»</a:t>
            </a:r>
            <a:endParaRPr lang="ru-RU" sz="5400" b="1" dirty="0">
              <a:solidFill>
                <a:srgbClr val="990099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charset="0"/>
            </a:endParaRPr>
          </a:p>
        </p:txBody>
      </p:sp>
      <p:pic>
        <p:nvPicPr>
          <p:cNvPr id="27652" name="Picture 9" descr="&amp;Rcy;&amp;iecy;&amp;shcy;&amp;icy;&amp;vcy; &amp;mcy;&amp;acy;&amp;tcy;&amp;iecy;&amp;mcy;&amp;acy;&amp;tcy;&amp;icy;&amp;chcy;&amp;iecy;&amp;scy;&amp;kcy;&amp;icy;&amp;jcy; &amp;rcy;&amp;iecy;&amp;bcy;&amp;ucy;&amp;scy;, &amp;vcy;&amp;ycy; &amp;pcy;&amp;rcy;&amp;ocy;&amp;chcy;&amp;icy;&amp;tcy;&amp;acy;&amp;iecy;&amp;tcy;&amp;iecy; &amp;dcy;&amp;iecy;&amp;vcy;&amp;icy;&amp;zcy; &amp;ucy;&amp;rcy;&amp;ocy;&amp;kcy;&amp;acy;.  .  .  .  .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3636"/>
          <a:stretch>
            <a:fillRect/>
          </a:stretch>
        </p:blipFill>
        <p:spPr bwMode="auto">
          <a:xfrm>
            <a:off x="395288" y="1557338"/>
            <a:ext cx="1925637" cy="232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8000" contrast="24000"/>
          </a:blip>
          <a:srcRect/>
          <a:stretch>
            <a:fillRect/>
          </a:stretch>
        </p:blipFill>
        <p:spPr bwMode="auto">
          <a:xfrm>
            <a:off x="7092950" y="3789363"/>
            <a:ext cx="15113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86882621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-1635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78" y="2060848"/>
            <a:ext cx="8229600" cy="237626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ЦЕЛИ,  С  КОТОРЫМИ  Я  СЕГОДНЯ ПРИШЕЛ  НА  УРОК: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1.  Получить новые знания.</a:t>
            </a:r>
            <a:br>
              <a:rPr lang="ru-RU" sz="3200" dirty="0"/>
            </a:br>
            <a:r>
              <a:rPr lang="ru-RU" sz="3200" dirty="0"/>
              <a:t>2.  Получить пятерку.</a:t>
            </a:r>
            <a:br>
              <a:rPr lang="ru-RU" sz="3200" dirty="0"/>
            </a:br>
            <a:r>
              <a:rPr lang="ru-RU" sz="3200" dirty="0"/>
              <a:t>3. Научиться </a:t>
            </a:r>
            <a:r>
              <a:rPr lang="ru-RU" sz="3200" dirty="0" smtClean="0"/>
              <a:t>грамотно </a:t>
            </a:r>
            <a:r>
              <a:rPr lang="ru-RU" sz="3200" dirty="0"/>
              <a:t>говорить, выражать свои мысли.</a:t>
            </a:r>
            <a:br>
              <a:rPr lang="ru-RU" sz="3200" dirty="0"/>
            </a:br>
            <a:r>
              <a:rPr lang="ru-RU" sz="3200" dirty="0"/>
              <a:t>4. Пообщаться с одноклассниками.</a:t>
            </a:r>
            <a:br>
              <a:rPr lang="ru-RU" sz="3200" dirty="0"/>
            </a:br>
            <a:r>
              <a:rPr lang="ru-RU" sz="3200" dirty="0"/>
              <a:t>5.Провести интересно время.</a:t>
            </a:r>
            <a:br>
              <a:rPr lang="ru-RU" sz="3200" dirty="0"/>
            </a:br>
            <a:r>
              <a:rPr lang="ru-RU" sz="3200" dirty="0"/>
              <a:t>6. Показать себя,  свою эрудицию.</a:t>
            </a:r>
            <a:br>
              <a:rPr lang="ru-RU" sz="3200" dirty="0"/>
            </a:br>
            <a:r>
              <a:rPr lang="ru-RU" sz="3200" dirty="0"/>
              <a:t>7. Получить то, что пригодиться в жизни</a:t>
            </a:r>
            <a:br>
              <a:rPr lang="ru-RU" sz="3200" dirty="0"/>
            </a:br>
            <a:r>
              <a:rPr lang="ru-RU" sz="3200" dirty="0"/>
              <a:t>8. Просидеть спокойно 40 минут.</a:t>
            </a:r>
          </a:p>
        </p:txBody>
      </p:sp>
    </p:spTree>
    <p:extLst>
      <p:ext uri="{BB962C8B-B14F-4D97-AF65-F5344CB8AC3E}">
        <p14:creationId xmlns:p14="http://schemas.microsoft.com/office/powerpoint/2010/main" val="4097640119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 Домашнее задание </a:t>
            </a:r>
            <a:endParaRPr lang="ru-RU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84030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400" dirty="0" smtClean="0"/>
              <a:t>По </a:t>
            </a:r>
            <a:r>
              <a:rPr lang="ru-RU" sz="4400" dirty="0"/>
              <a:t>учебнику: </a:t>
            </a:r>
          </a:p>
          <a:p>
            <a:pPr marL="0" indent="0">
              <a:buNone/>
            </a:pPr>
            <a:r>
              <a:rPr lang="ru-RU" sz="4400" dirty="0"/>
              <a:t>§25 (знать ответы на вопросы стр. 172)</a:t>
            </a:r>
          </a:p>
          <a:p>
            <a:pPr marL="0" indent="0">
              <a:buNone/>
            </a:pPr>
            <a:r>
              <a:rPr lang="ru-RU" sz="4400" dirty="0"/>
              <a:t>            № 677(а, в) – практическое задание        (желательно несколько способов) </a:t>
            </a:r>
          </a:p>
          <a:p>
            <a:pPr marL="0" indent="0">
              <a:buNone/>
            </a:pPr>
            <a:r>
              <a:rPr lang="ru-RU" sz="4400" dirty="0" smtClean="0"/>
              <a:t>               </a:t>
            </a:r>
            <a:r>
              <a:rPr lang="ru-RU" sz="4400" dirty="0"/>
              <a:t>№ 1,2,3 (стр. 172) – устно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/>
              <a:t> Творческая работа  по  желанию:  </a:t>
            </a:r>
          </a:p>
          <a:p>
            <a:r>
              <a:rPr lang="ru-RU" sz="4400" dirty="0"/>
              <a:t>задание «потомкам»;</a:t>
            </a:r>
          </a:p>
          <a:p>
            <a:r>
              <a:rPr lang="ru-RU" sz="4400" dirty="0"/>
              <a:t>мини-презентация «Дроби в моей жизни»</a:t>
            </a:r>
            <a:endParaRPr lang="ru-RU" sz="4400" b="1" dirty="0" smtClean="0">
              <a:latin typeface="Bookman Old Style" pitchFamily="18" charset="0"/>
            </a:endParaRPr>
          </a:p>
          <a:p>
            <a:pPr>
              <a:buNone/>
            </a:pPr>
            <a:endParaRPr lang="ru-RU" sz="4400" b="1" dirty="0" smtClean="0">
              <a:latin typeface="Bookman Old Style" pitchFamily="18" charset="0"/>
            </a:endParaRPr>
          </a:p>
          <a:p>
            <a:pPr>
              <a:buNone/>
            </a:pPr>
            <a:endParaRPr lang="ru-RU" sz="4400" dirty="0"/>
          </a:p>
        </p:txBody>
      </p:sp>
      <p:pic>
        <p:nvPicPr>
          <p:cNvPr id="7" name="Picture 6" descr="FD01010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5286388"/>
            <a:ext cx="1835463" cy="1218245"/>
          </a:xfrm>
          <a:prstGeom prst="rect">
            <a:avLst/>
          </a:prstGeom>
          <a:noFill/>
        </p:spPr>
      </p:pic>
      <p:pic>
        <p:nvPicPr>
          <p:cNvPr id="8" name="Picture 2" descr="C:\Documents and Settings\Admin\Мои документы\Мои рисунки\41831-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5214950"/>
            <a:ext cx="2143140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-1635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9578" y="2060848"/>
            <a:ext cx="8229600" cy="237626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ЦЕЛИ,  С  КОТОРЫМИ  Я  СЕГОДНЯ ПРИШЕЛ  НА  УРОК: 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>1.  Получить новые знания.</a:t>
            </a:r>
            <a:br>
              <a:rPr lang="ru-RU" sz="3200" dirty="0"/>
            </a:br>
            <a:r>
              <a:rPr lang="ru-RU" sz="3200" dirty="0"/>
              <a:t>2.  Получить пятерку.</a:t>
            </a:r>
            <a:br>
              <a:rPr lang="ru-RU" sz="3200" dirty="0"/>
            </a:br>
            <a:r>
              <a:rPr lang="ru-RU" sz="3200" dirty="0"/>
              <a:t>3. Научиться </a:t>
            </a:r>
            <a:r>
              <a:rPr lang="ru-RU" sz="3200" dirty="0" smtClean="0"/>
              <a:t>грамотно </a:t>
            </a:r>
            <a:r>
              <a:rPr lang="ru-RU" sz="3200" dirty="0"/>
              <a:t>говорить, выражать свои мысли.</a:t>
            </a:r>
            <a:br>
              <a:rPr lang="ru-RU" sz="3200" dirty="0"/>
            </a:br>
            <a:r>
              <a:rPr lang="ru-RU" sz="3200" dirty="0"/>
              <a:t>4. Пообщаться с одноклассниками.</a:t>
            </a:r>
            <a:br>
              <a:rPr lang="ru-RU" sz="3200" dirty="0"/>
            </a:br>
            <a:r>
              <a:rPr lang="ru-RU" sz="3200" dirty="0"/>
              <a:t>5.Провести интересно время.</a:t>
            </a:r>
            <a:br>
              <a:rPr lang="ru-RU" sz="3200" dirty="0"/>
            </a:br>
            <a:r>
              <a:rPr lang="ru-RU" sz="3200" dirty="0"/>
              <a:t>6. Показать себя,  свою эрудицию.</a:t>
            </a:r>
            <a:br>
              <a:rPr lang="ru-RU" sz="3200" dirty="0"/>
            </a:br>
            <a:r>
              <a:rPr lang="ru-RU" sz="3200" dirty="0"/>
              <a:t>7. Получить то, что пригодиться в жизни</a:t>
            </a:r>
            <a:br>
              <a:rPr lang="ru-RU" sz="3200" dirty="0"/>
            </a:br>
            <a:r>
              <a:rPr lang="ru-RU" sz="3200" dirty="0"/>
              <a:t>8. Просидеть спокойно 40 минут.</a:t>
            </a:r>
          </a:p>
        </p:txBody>
      </p:sp>
    </p:spTree>
    <p:extLst>
      <p:ext uri="{BB962C8B-B14F-4D97-AF65-F5344CB8AC3E}">
        <p14:creationId xmlns:p14="http://schemas.microsoft.com/office/powerpoint/2010/main" val="554178338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357430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Тема урока:</a:t>
            </a:r>
            <a:b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«Понятие </a:t>
            </a:r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дроби. Обыкновенная </a:t>
            </a:r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дробь»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00034" y="500043"/>
            <a:ext cx="8143932" cy="16751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6600CC"/>
                </a:solidFill>
              </a:rPr>
              <a:t> </a:t>
            </a:r>
            <a:r>
              <a:rPr lang="ru-RU" sz="3200" b="1" i="1" dirty="0" smtClean="0">
                <a:solidFill>
                  <a:srgbClr val="6600CC"/>
                </a:solidFill>
              </a:rPr>
              <a:t>В древности к целым и дробным числам относились по-разному:                                                              предпочтения были на стороне целых чисел</a:t>
            </a:r>
            <a:r>
              <a:rPr lang="ru-RU" sz="3200" b="1" i="1" dirty="0" smtClean="0">
                <a:solidFill>
                  <a:srgbClr val="6600CC"/>
                </a:solidFill>
              </a:rPr>
              <a:t>.                    </a:t>
            </a:r>
            <a:r>
              <a:rPr lang="ru-RU" sz="3200" b="1" i="1" dirty="0" smtClean="0">
                <a:solidFill>
                  <a:srgbClr val="6600CC"/>
                </a:solidFill>
                <a:latin typeface="Georgia" pitchFamily="18" charset="0"/>
              </a:rPr>
              <a:t>        </a:t>
            </a:r>
            <a:endParaRPr lang="ru-RU" sz="3200" dirty="0"/>
          </a:p>
        </p:txBody>
      </p:sp>
      <p:pic>
        <p:nvPicPr>
          <p:cNvPr id="45058" name="Picture 2" descr="виды обыкновенных дробе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5697" y="2078336"/>
            <a:ext cx="3756117" cy="2822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156601"/>
            <a:ext cx="3437168" cy="2744189"/>
          </a:xfrm>
          <a:prstGeom prst="rect">
            <a:avLst/>
          </a:prstGeom>
          <a:noFill/>
          <a:ln w="9525">
            <a:solidFill>
              <a:srgbClr val="CC0066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1187624" y="5167247"/>
            <a:ext cx="30243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Древний Египет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948724" y="5115977"/>
            <a:ext cx="369524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Древний Вавилон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Хочу всё знать и уметь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286412"/>
          </a:xfrm>
        </p:spPr>
        <p:txBody>
          <a:bodyPr>
            <a:normAutofit fontScale="55000" lnSpcReduction="20000"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000066"/>
                </a:solidFill>
                <a:latin typeface="Arial Unicode MS" pitchFamily="34" charset="-128"/>
              </a:rPr>
              <a:t> </a:t>
            </a:r>
            <a:r>
              <a:rPr lang="ru-RU" sz="4000" b="1" i="1" dirty="0" smtClean="0">
                <a:solidFill>
                  <a:srgbClr val="DA324A"/>
                </a:solidFill>
              </a:rPr>
              <a:t>– А как </a:t>
            </a:r>
            <a:r>
              <a:rPr lang="ru-RU" sz="4000" b="1" i="1" u="sng" dirty="0" smtClean="0">
                <a:solidFill>
                  <a:srgbClr val="DA324A"/>
                </a:solidFill>
              </a:rPr>
              <a:t>половину</a:t>
            </a:r>
            <a:r>
              <a:rPr lang="ru-RU" sz="4000" b="1" i="1" dirty="0" smtClean="0">
                <a:solidFill>
                  <a:srgbClr val="DA324A"/>
                </a:solidFill>
              </a:rPr>
              <a:t> записать цифрами?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5000"/>
              <a:buFont typeface="Wingdings" pitchFamily="2" charset="2"/>
              <a:buNone/>
            </a:pPr>
            <a:r>
              <a:rPr lang="ru-RU" sz="3600" dirty="0" smtClean="0">
                <a:solidFill>
                  <a:schemeClr val="accent2"/>
                </a:solidFill>
              </a:rPr>
              <a:t>      </a:t>
            </a:r>
            <a:r>
              <a:rPr lang="ru-RU" b="1" dirty="0" smtClean="0">
                <a:solidFill>
                  <a:schemeClr val="accent2"/>
                </a:solidFill>
              </a:rPr>
              <a:t>Возьмём полоску бумаги. Разделим её на 2 равные части, свернув полоску пополам. По линии сгиба проведём черту.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 </a:t>
            </a:r>
            <a:r>
              <a:rPr lang="ru-RU" sz="3600" b="1" i="1" dirty="0" smtClean="0">
                <a:solidFill>
                  <a:srgbClr val="6600CC"/>
                </a:solidFill>
              </a:rPr>
              <a:t>– На сколько равных частей разделили полоску? </a:t>
            </a:r>
            <a:r>
              <a:rPr lang="ru-RU" b="1" dirty="0" smtClean="0">
                <a:solidFill>
                  <a:srgbClr val="FF0000"/>
                </a:solidFill>
                <a:latin typeface="Georgia" pitchFamily="18" charset="0"/>
              </a:rPr>
              <a:t>( На 2 части )</a:t>
            </a:r>
            <a:endParaRPr lang="ru-RU" i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dirty="0" smtClean="0">
                <a:solidFill>
                  <a:srgbClr val="6600CC"/>
                </a:solidFill>
              </a:rPr>
              <a:t>    </a:t>
            </a:r>
            <a:r>
              <a:rPr lang="ru-RU" b="1" dirty="0" smtClean="0">
                <a:solidFill>
                  <a:srgbClr val="6600CC"/>
                </a:solidFill>
              </a:rPr>
              <a:t>Запишем число </a:t>
            </a:r>
            <a:r>
              <a:rPr lang="ru-RU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под чертой</a:t>
            </a:r>
            <a:r>
              <a:rPr lang="ru-RU" b="1" dirty="0" smtClean="0">
                <a:solidFill>
                  <a:srgbClr val="6600CC"/>
                </a:solidFill>
              </a:rPr>
              <a:t> вот так:           .  Черту называют </a:t>
            </a:r>
            <a:r>
              <a:rPr lang="ru-RU" b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дробной</a:t>
            </a:r>
            <a:r>
              <a:rPr lang="ru-RU" b="1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  <a:r>
              <a:rPr lang="ru-RU" b="1" dirty="0" smtClean="0">
                <a:solidFill>
                  <a:srgbClr val="6600CC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dirty="0" smtClean="0">
              <a:solidFill>
                <a:srgbClr val="6600CC"/>
              </a:solidFill>
            </a:endParaRPr>
          </a:p>
          <a:p>
            <a:pPr>
              <a:lnSpc>
                <a:spcPct val="80000"/>
              </a:lnSpc>
              <a:buNone/>
            </a:pPr>
            <a:r>
              <a:rPr lang="ru-RU" b="1" dirty="0" smtClean="0">
                <a:solidFill>
                  <a:srgbClr val="6600CC"/>
                </a:solidFill>
              </a:rPr>
              <a:t>     а</a:t>
            </a:r>
            <a:r>
              <a:rPr lang="ru-RU" b="1" dirty="0" smtClean="0">
                <a:solidFill>
                  <a:srgbClr val="000066"/>
                </a:solidFill>
              </a:rPr>
              <a:t>  </a:t>
            </a:r>
            <a:r>
              <a:rPr lang="ru-RU" b="1" dirty="0" smtClean="0">
                <a:solidFill>
                  <a:srgbClr val="6600CC"/>
                </a:solidFill>
              </a:rPr>
              <a:t>число, записанное под чертой</a:t>
            </a:r>
            <a:r>
              <a:rPr lang="ru-RU" b="1" dirty="0" smtClean="0">
                <a:solidFill>
                  <a:srgbClr val="000066"/>
                </a:solidFill>
              </a:rPr>
              <a:t> – </a:t>
            </a:r>
            <a:r>
              <a:rPr lang="ru-RU" b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знаменателем.</a:t>
            </a:r>
            <a:r>
              <a:rPr lang="ru-RU" b="1" u="sng" dirty="0" smtClean="0">
                <a:solidFill>
                  <a:srgbClr val="000066"/>
                </a:solidFill>
              </a:rPr>
              <a:t> </a:t>
            </a:r>
            <a:endParaRPr lang="ru-RU" b="1" dirty="0" smtClean="0">
              <a:solidFill>
                <a:srgbClr val="FF0000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b="1" u="sng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dirty="0" smtClean="0">
                <a:solidFill>
                  <a:srgbClr val="000066"/>
                </a:solidFill>
              </a:rPr>
              <a:t>       </a:t>
            </a:r>
            <a:r>
              <a:rPr lang="ru-RU" b="1" dirty="0" smtClean="0">
                <a:solidFill>
                  <a:schemeClr val="accent2"/>
                </a:solidFill>
              </a:rPr>
              <a:t>Закрасим одну часть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rgbClr val="E61808"/>
                </a:solidFill>
              </a:rPr>
              <a:t>красным</a:t>
            </a:r>
            <a:r>
              <a:rPr lang="ru-RU" b="1" dirty="0" smtClean="0">
                <a:solidFill>
                  <a:srgbClr val="000066"/>
                </a:solidFill>
              </a:rPr>
              <a:t> </a:t>
            </a:r>
            <a:r>
              <a:rPr lang="ru-RU" b="1" dirty="0" smtClean="0">
                <a:solidFill>
                  <a:schemeClr val="accent2"/>
                </a:solidFill>
              </a:rPr>
              <a:t>цветом</a:t>
            </a:r>
            <a:r>
              <a:rPr lang="ru-RU" b="1" dirty="0" smtClean="0">
                <a:solidFill>
                  <a:schemeClr val="accent2"/>
                </a:solidFill>
                <a:latin typeface="Georgia" pitchFamily="18" charset="0"/>
              </a:rPr>
              <a:t> .</a:t>
            </a: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</a:pPr>
            <a:endParaRPr lang="ru-RU" b="1" dirty="0" smtClean="0">
              <a:solidFill>
                <a:srgbClr val="000066"/>
              </a:solidFill>
              <a:latin typeface="Georgia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sz="2800" b="1" dirty="0" smtClean="0">
              <a:solidFill>
                <a:srgbClr val="000066"/>
              </a:solidFill>
              <a:latin typeface="Times New Roman" pitchFamily="18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2800" b="1" dirty="0" smtClean="0">
                <a:solidFill>
                  <a:srgbClr val="000066"/>
                </a:solidFill>
                <a:latin typeface="Times New Roman" pitchFamily="18" charset="0"/>
              </a:rPr>
              <a:t>  </a:t>
            </a:r>
            <a:r>
              <a:rPr lang="ru-RU" sz="3600" b="1" dirty="0" smtClean="0">
                <a:solidFill>
                  <a:srgbClr val="6600CC"/>
                </a:solidFill>
              </a:rPr>
              <a:t>– </a:t>
            </a:r>
            <a:r>
              <a:rPr lang="ru-RU" sz="3600" b="1" i="1" dirty="0" smtClean="0">
                <a:solidFill>
                  <a:srgbClr val="6600CC"/>
                </a:solidFill>
              </a:rPr>
              <a:t>Сколько частей  закрасили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smtClean="0">
                <a:solidFill>
                  <a:srgbClr val="E61808"/>
                </a:solidFill>
              </a:rPr>
              <a:t>красным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sz="3600" b="1" i="1" dirty="0" smtClean="0">
                <a:solidFill>
                  <a:srgbClr val="6600CC"/>
                </a:solidFill>
              </a:rPr>
              <a:t>цветом?</a:t>
            </a:r>
            <a:r>
              <a:rPr lang="ru-RU" b="1" i="1" dirty="0" smtClean="0">
                <a:solidFill>
                  <a:srgbClr val="000066"/>
                </a:solidFill>
              </a:rPr>
              <a:t>            </a:t>
            </a:r>
            <a:r>
              <a:rPr lang="ru-RU" b="1" i="1" dirty="0" smtClean="0">
                <a:solidFill>
                  <a:srgbClr val="FF0000"/>
                </a:solidFill>
              </a:rPr>
              <a:t>(1 часть)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Запишем число </a:t>
            </a:r>
            <a:r>
              <a:rPr lang="ru-RU" b="1" i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 над дробной чертой</a:t>
            </a:r>
            <a:r>
              <a:rPr lang="ru-RU" b="1" i="1" dirty="0" smtClean="0">
                <a:solidFill>
                  <a:srgbClr val="000066"/>
                </a:solidFill>
              </a:rPr>
              <a:t> вот так:            </a:t>
            </a: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endParaRPr lang="ru-RU" b="1" i="1" dirty="0" smtClean="0">
              <a:solidFill>
                <a:srgbClr val="000066"/>
              </a:solidFill>
            </a:endParaRPr>
          </a:p>
          <a:p>
            <a:pPr>
              <a:lnSpc>
                <a:spcPct val="80000"/>
              </a:lnSpc>
              <a:buClr>
                <a:srgbClr val="FF0000"/>
              </a:buClr>
              <a:buSzPct val="110000"/>
              <a:buFont typeface="Wingdings" pitchFamily="2" charset="2"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Число, записанное над чертой, называют               </a:t>
            </a:r>
            <a:r>
              <a:rPr lang="ru-RU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числителем.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</a:t>
            </a:r>
            <a:r>
              <a:rPr lang="ru-RU" b="1" i="1" dirty="0" smtClean="0">
                <a:solidFill>
                  <a:srgbClr val="FFFF66"/>
                </a:solidFill>
              </a:rPr>
              <a:t>       </a:t>
            </a:r>
            <a:r>
              <a:rPr lang="ru-RU" sz="3600" b="1" i="1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ВЫВОД:</a:t>
            </a:r>
            <a:r>
              <a:rPr lang="ru-RU" b="1" i="1" dirty="0" smtClean="0">
                <a:solidFill>
                  <a:srgbClr val="000066"/>
                </a:solidFill>
              </a:rPr>
              <a:t> </a:t>
            </a:r>
            <a:r>
              <a:rPr lang="ru-RU" b="1" i="1" dirty="0" smtClean="0">
                <a:solidFill>
                  <a:srgbClr val="E61808"/>
                </a:solidFill>
              </a:rPr>
              <a:t>красным </a:t>
            </a:r>
            <a:r>
              <a:rPr lang="ru-RU" b="1" i="1" dirty="0" smtClean="0">
                <a:solidFill>
                  <a:srgbClr val="000066"/>
                </a:solidFill>
              </a:rPr>
              <a:t>цветом закрашена           (одна вторая) часть полоски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b="1" i="1" dirty="0" smtClean="0">
                <a:solidFill>
                  <a:srgbClr val="000066"/>
                </a:solidFill>
              </a:rPr>
              <a:t>                  ( на практике        обозначает </a:t>
            </a:r>
            <a:r>
              <a:rPr lang="ru-RU" b="1" i="1" u="sng" dirty="0" smtClean="0">
                <a:solidFill>
                  <a:srgbClr val="000066"/>
                </a:solidFill>
              </a:rPr>
              <a:t>половину</a:t>
            </a:r>
            <a:r>
              <a:rPr lang="ru-RU" b="1" i="1" dirty="0" smtClean="0">
                <a:solidFill>
                  <a:srgbClr val="000066"/>
                </a:solidFill>
              </a:rPr>
              <a:t> некоторой величины)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071538" y="1928802"/>
            <a:ext cx="6697662" cy="42862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>
            <a:off x="4429124" y="1714488"/>
            <a:ext cx="0" cy="6477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aphicFrame>
        <p:nvGraphicFramePr>
          <p:cNvPr id="34819" name="Object 3"/>
          <p:cNvGraphicFramePr>
            <a:graphicFrameLocks noChangeAspect="1"/>
          </p:cNvGraphicFramePr>
          <p:nvPr/>
        </p:nvGraphicFramePr>
        <p:xfrm>
          <a:off x="4572000" y="2571744"/>
          <a:ext cx="420688" cy="792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4" name="Формула" r:id="rId4" imgW="152334" imgH="393529" progId="Equation.3">
                  <p:embed/>
                </p:oleObj>
              </mc:Choice>
              <mc:Fallback>
                <p:oleObj name="Формула" r:id="rId4" imgW="152334" imgH="393529" progId="Equation.3">
                  <p:embed/>
                  <p:pic>
                    <p:nvPicPr>
                      <p:cNvPr id="0" name="Picture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0" y="2571744"/>
                        <a:ext cx="420688" cy="7921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000100" y="4000504"/>
            <a:ext cx="3382963" cy="433387"/>
          </a:xfrm>
          <a:prstGeom prst="rect">
            <a:avLst/>
          </a:prstGeom>
          <a:solidFill>
            <a:srgbClr val="F95245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4357686" y="4000504"/>
            <a:ext cx="3382963" cy="436559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34821" name="Object 5"/>
          <p:cNvGraphicFramePr>
            <a:graphicFrameLocks noChangeAspect="1"/>
          </p:cNvGraphicFramePr>
          <p:nvPr/>
        </p:nvGraphicFramePr>
        <p:xfrm>
          <a:off x="6072198" y="4572008"/>
          <a:ext cx="455613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5" name="Формула" r:id="rId6" imgW="152334" imgH="393529" progId="Equation.3">
                  <p:embed/>
                </p:oleObj>
              </mc:Choice>
              <mc:Fallback>
                <p:oleObj name="Формула" r:id="rId6" imgW="152334" imgH="393529" progId="Equation.3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72198" y="4572008"/>
                        <a:ext cx="455613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2" name="Object 6"/>
          <p:cNvGraphicFramePr>
            <a:graphicFrameLocks noChangeAspect="1"/>
          </p:cNvGraphicFramePr>
          <p:nvPr/>
        </p:nvGraphicFramePr>
        <p:xfrm>
          <a:off x="5143504" y="5286388"/>
          <a:ext cx="360363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6" name="Формула" r:id="rId8" imgW="152334" imgH="393529" progId="Equation.3">
                  <p:embed/>
                </p:oleObj>
              </mc:Choice>
              <mc:Fallback>
                <p:oleObj name="Формула" r:id="rId8" imgW="152334" imgH="393529" progId="Equation.3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3504" y="5286388"/>
                        <a:ext cx="360363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4823" name="Object 7"/>
          <p:cNvGraphicFramePr>
            <a:graphicFrameLocks noChangeAspect="1"/>
          </p:cNvGraphicFramePr>
          <p:nvPr/>
        </p:nvGraphicFramePr>
        <p:xfrm>
          <a:off x="2928926" y="5786454"/>
          <a:ext cx="360363" cy="788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87" name="Формула" r:id="rId9" imgW="152334" imgH="393529" progId="Equation.3">
                  <p:embed/>
                </p:oleObj>
              </mc:Choice>
              <mc:Fallback>
                <p:oleObj name="Формула" r:id="rId9" imgW="152334" imgH="393529" progId="Equation.3">
                  <p:embed/>
                  <p:pic>
                    <p:nvPicPr>
                      <p:cNvPr id="0" name="Picture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28926" y="5786454"/>
                        <a:ext cx="360363" cy="7889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99"/>
                </a:solidFill>
                <a:latin typeface="Georgia" pitchFamily="18" charset="0"/>
              </a:rPr>
              <a:t>Обыкновенные дроби</a:t>
            </a:r>
            <a:endParaRPr lang="ru-RU" b="1" dirty="0">
              <a:solidFill>
                <a:schemeClr val="accent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eorgia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Каждый может за версту 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Видеть дробную черту.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Над  чертой – </a:t>
            </a:r>
            <a:r>
              <a:rPr lang="ru-RU" b="1" dirty="0" smtClean="0">
                <a:solidFill>
                  <a:srgbClr val="FF0000"/>
                </a:solidFill>
              </a:rPr>
              <a:t>числитель</a:t>
            </a:r>
            <a:r>
              <a:rPr lang="ru-RU" b="1" dirty="0" smtClean="0">
                <a:solidFill>
                  <a:schemeClr val="accent4"/>
                </a:solidFill>
              </a:rPr>
              <a:t>, знайте,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Под чертою – </a:t>
            </a:r>
            <a:r>
              <a:rPr lang="ru-RU" b="1" dirty="0" smtClean="0">
                <a:solidFill>
                  <a:srgbClr val="FF0000"/>
                </a:solidFill>
              </a:rPr>
              <a:t>знаменатель.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Дробь такую, непременно,</a:t>
            </a:r>
          </a:p>
          <a:p>
            <a:pPr>
              <a:buNone/>
            </a:pPr>
            <a:r>
              <a:rPr lang="ru-RU" b="1" dirty="0" smtClean="0">
                <a:solidFill>
                  <a:schemeClr val="accent4"/>
                </a:solidFill>
              </a:rPr>
              <a:t>Надо звать </a:t>
            </a:r>
            <a:r>
              <a:rPr lang="ru-RU" b="1" dirty="0" smtClean="0">
                <a:solidFill>
                  <a:srgbClr val="FF0000"/>
                </a:solidFill>
              </a:rPr>
              <a:t>обыкновенной.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/>
                </a:solidFill>
              </a:rPr>
              <a:t>Назовите числитель и знаменатель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accent4"/>
                </a:solidFill>
              </a:rPr>
              <a:t>                       каждой     дроби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1497012"/>
            <a:ext cx="717550" cy="1403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29586" y="2571744"/>
            <a:ext cx="576286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15074" y="3500438"/>
            <a:ext cx="736601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5286388"/>
            <a:ext cx="71438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28728" y="5357826"/>
            <a:ext cx="717551" cy="1201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/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ЗАПОМНИТЕ !</a:t>
            </a:r>
            <a:b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  <p:graphicFrame>
        <p:nvGraphicFramePr>
          <p:cNvPr id="40962" name="Object 2"/>
          <p:cNvGraphicFramePr>
            <a:graphicFrameLocks noGrp="1" noChangeAspect="1"/>
          </p:cNvGraphicFramePr>
          <p:nvPr>
            <p:ph idx="1"/>
          </p:nvPr>
        </p:nvGraphicFramePr>
        <p:xfrm>
          <a:off x="857224" y="1643050"/>
          <a:ext cx="2995787" cy="1428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4" name="Формула" r:id="rId4" imgW="825500" imgH="393700" progId="Equation.3">
                  <p:embed/>
                </p:oleObj>
              </mc:Choice>
              <mc:Fallback>
                <p:oleObj name="Формула" r:id="rId4" imgW="825500" imgH="393700" progId="Equation.3">
                  <p:embed/>
                  <p:pic>
                    <p:nvPicPr>
                      <p:cNvPr id="0" name="Picture 6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1643050"/>
                        <a:ext cx="2995787" cy="1428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4000496" y="1500174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…называют рациональными числами, </a:t>
            </a:r>
            <a:r>
              <a:rPr lang="ru-RU" sz="2800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обыкновенными   дробями</a:t>
            </a:r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    или короче    </a:t>
            </a:r>
          </a:p>
          <a:p>
            <a:r>
              <a:rPr lang="ru-RU" sz="28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                   – </a:t>
            </a:r>
            <a:r>
              <a:rPr lang="ru-RU" sz="2800" b="1" i="1" u="sng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дробями</a:t>
            </a:r>
            <a:endParaRPr lang="ru-RU" sz="2800" dirty="0"/>
          </a:p>
        </p:txBody>
      </p:sp>
      <p:graphicFrame>
        <p:nvGraphicFramePr>
          <p:cNvPr id="40963" name="Object 3"/>
          <p:cNvGraphicFramePr>
            <a:graphicFrameLocks noChangeAspect="1"/>
          </p:cNvGraphicFramePr>
          <p:nvPr/>
        </p:nvGraphicFramePr>
        <p:xfrm>
          <a:off x="1214414" y="4143380"/>
          <a:ext cx="706438" cy="1484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5" name="Формула" r:id="rId6" imgW="152334" imgH="393529" progId="Equation.3">
                  <p:embed/>
                </p:oleObj>
              </mc:Choice>
              <mc:Fallback>
                <p:oleObj name="Формула" r:id="rId6" imgW="152334" imgH="393529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4143380"/>
                        <a:ext cx="706438" cy="148431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3000364" y="421481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числитель</a:t>
            </a:r>
          </a:p>
          <a:p>
            <a:r>
              <a:rPr lang="ru-RU" b="1" i="1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дробная черта</a:t>
            </a:r>
            <a:endParaRPr lang="ru-RU" b="1" i="1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9" name="Line 31"/>
          <p:cNvSpPr>
            <a:spLocks noChangeShapeType="1"/>
          </p:cNvSpPr>
          <p:nvPr/>
        </p:nvSpPr>
        <p:spPr bwMode="auto">
          <a:xfrm flipV="1">
            <a:off x="1857356" y="4429132"/>
            <a:ext cx="1079500" cy="285752"/>
          </a:xfrm>
          <a:prstGeom prst="line">
            <a:avLst/>
          </a:prstGeom>
          <a:noFill/>
          <a:ln w="9525">
            <a:solidFill>
              <a:srgbClr val="9900CC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" name="Line 32"/>
          <p:cNvSpPr>
            <a:spLocks noChangeShapeType="1"/>
          </p:cNvSpPr>
          <p:nvPr/>
        </p:nvSpPr>
        <p:spPr bwMode="auto">
          <a:xfrm flipV="1">
            <a:off x="1785918" y="4786322"/>
            <a:ext cx="1296987" cy="144462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143240" y="5000636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solidFill>
                  <a:srgbClr val="DA324A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знаменатель</a:t>
            </a:r>
            <a:r>
              <a:rPr lang="ru-RU" sz="2400" b="1" i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Georgia" pitchFamily="18" charset="0"/>
              </a:rPr>
              <a:t> </a:t>
            </a:r>
            <a:r>
              <a:rPr lang="ru-RU" b="1" i="1" dirty="0" smtClean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(на сколько разделили)</a:t>
            </a:r>
            <a:endParaRPr lang="ru-RU" b="1" i="1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  <p:sp>
        <p:nvSpPr>
          <p:cNvPr id="12" name="Line 33"/>
          <p:cNvSpPr>
            <a:spLocks noChangeShapeType="1"/>
          </p:cNvSpPr>
          <p:nvPr/>
        </p:nvSpPr>
        <p:spPr bwMode="auto">
          <a:xfrm>
            <a:off x="1714480" y="5143512"/>
            <a:ext cx="1223962" cy="142876"/>
          </a:xfrm>
          <a:prstGeom prst="line">
            <a:avLst/>
          </a:prstGeom>
          <a:noFill/>
          <a:ln w="9525">
            <a:solidFill>
              <a:srgbClr val="E61808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1000100" y="5786454"/>
            <a:ext cx="743839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itchFamily="18" charset="0"/>
              </a:rPr>
              <a:t>Знаменатель не равен нулю!</a:t>
            </a:r>
            <a:endParaRPr lang="ru-RU" sz="3200" b="1" i="1" u="sng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09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3500" b="1" dirty="0" smtClean="0">
                <a:cs typeface="Times New Roman" pitchFamily="18" charset="0"/>
              </a:rPr>
              <a:t>    При чтении дробей надо помнить: числитель дроби – количественное числительное женского рода (одна, две, восемь и т.д.), а знаменатель – порядковое числительное (седьмая, сотая, двести тридцатая и т.д.)</a:t>
            </a:r>
          </a:p>
          <a:p>
            <a:pPr>
              <a:buNone/>
            </a:pPr>
            <a:r>
              <a:rPr lang="ru-RU" sz="3500" b="1" dirty="0" smtClean="0">
                <a:cs typeface="Times New Roman" pitchFamily="18" charset="0"/>
              </a:rPr>
              <a:t>    Например:           -     одна пятая; </a:t>
            </a:r>
          </a:p>
          <a:p>
            <a:pPr>
              <a:buNone/>
            </a:pPr>
            <a:endParaRPr lang="ru-RU" sz="3500" b="1" dirty="0" smtClean="0">
              <a:cs typeface="Times New Roman" pitchFamily="18" charset="0"/>
            </a:endParaRPr>
          </a:p>
          <a:p>
            <a:pPr>
              <a:buNone/>
            </a:pPr>
            <a:r>
              <a:rPr lang="ru-RU" sz="3500" b="1" dirty="0" smtClean="0">
                <a:cs typeface="Times New Roman" pitchFamily="18" charset="0"/>
              </a:rPr>
              <a:t>                                    -  две шестых;</a:t>
            </a:r>
          </a:p>
          <a:p>
            <a:pPr>
              <a:buNone/>
            </a:pPr>
            <a:r>
              <a:rPr lang="ru-RU" sz="3500" b="1" dirty="0" smtClean="0">
                <a:cs typeface="Times New Roman" pitchFamily="18" charset="0"/>
              </a:rPr>
              <a:t>     </a:t>
            </a:r>
          </a:p>
          <a:p>
            <a:pPr>
              <a:buNone/>
            </a:pPr>
            <a:r>
              <a:rPr lang="ru-RU" sz="3500" b="1" dirty="0" smtClean="0">
                <a:cs typeface="Times New Roman" pitchFamily="18" charset="0"/>
              </a:rPr>
              <a:t>                                   - восемьдесят три</a:t>
            </a:r>
          </a:p>
          <a:p>
            <a:pPr>
              <a:buNone/>
            </a:pPr>
            <a:r>
              <a:rPr lang="ru-RU" sz="3500" b="1" dirty="0" smtClean="0">
                <a:cs typeface="Times New Roman" pitchFamily="18" charset="0"/>
              </a:rPr>
              <a:t>                                   сто пятьдесят вторых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64" y="3214686"/>
            <a:ext cx="3429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4000504"/>
            <a:ext cx="3143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28926" y="4929198"/>
            <a:ext cx="6000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Мои документы\Мои рисунки\62-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757" y="0"/>
            <a:ext cx="9148757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Знаменатель показывает, на сколько долей делят, а числитель – сколько таких долей взято.</a:t>
            </a:r>
          </a:p>
          <a:p>
            <a:pPr>
              <a:buNone/>
            </a:pPr>
            <a:r>
              <a:rPr lang="ru-RU" b="1" dirty="0" smtClean="0"/>
              <a:t>    Прочитайте дроби. Что показывает числитель и знаменатель каждой дроби?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39066">
            <a:off x="653788" y="3357562"/>
            <a:ext cx="752712" cy="105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682430">
            <a:off x="2357422" y="3214686"/>
            <a:ext cx="721913" cy="11525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3214686"/>
            <a:ext cx="631032" cy="1262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704359">
            <a:off x="6000760" y="3357562"/>
            <a:ext cx="690564" cy="12370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20608110">
            <a:off x="1500166" y="4857760"/>
            <a:ext cx="682627" cy="1194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 rot="384749">
            <a:off x="3428992" y="4786322"/>
            <a:ext cx="741364" cy="1152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 rot="20211609">
            <a:off x="5143504" y="4857760"/>
            <a:ext cx="635336" cy="102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rot="1931572">
            <a:off x="7072330" y="4929198"/>
            <a:ext cx="571504" cy="10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485</Words>
  <Application>Microsoft Office PowerPoint</Application>
  <PresentationFormat>Экран (4:3)</PresentationFormat>
  <Paragraphs>73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Формула</vt:lpstr>
      <vt:lpstr>«Кто не видит конечной цели, очень удивляется, придя не туда»                                                 (Марк Твен) </vt:lpstr>
      <vt:lpstr>ЦЕЛИ,  С  КОТОРЫМИ  Я  СЕГОДНЯ ПРИШЕЛ  НА  УРОК:  1.  Получить новые знания. 2.  Получить пятерку. 3. Научиться грамотно говорить, выражать свои мысли. 4. Пообщаться с одноклассниками. 5.Провести интересно время. 6. Показать себя,  свою эрудицию. 7. Получить то, что пригодиться в жизни 8. Просидеть спокойно 40 минут.</vt:lpstr>
      <vt:lpstr>Тема урока: «Понятие дроби. Обыкновенная дробь»</vt:lpstr>
      <vt:lpstr>Презентация PowerPoint</vt:lpstr>
      <vt:lpstr>Хочу всё знать и уметь </vt:lpstr>
      <vt:lpstr>Обыкновенные дроби</vt:lpstr>
      <vt:lpstr> ЗАПОМНИТЕ ! </vt:lpstr>
      <vt:lpstr>Презентация PowerPoint</vt:lpstr>
      <vt:lpstr>Презентация PowerPoint</vt:lpstr>
      <vt:lpstr>Презентация PowerPoint</vt:lpstr>
      <vt:lpstr>Презентация PowerPoint</vt:lpstr>
      <vt:lpstr>ЦЕЛИ,  С  КОТОРЫМИ  Я  СЕГОДНЯ ПРИШЕЛ  НА  УРОК:  1.  Получить новые знания. 2.  Получить пятерку. 3. Научиться грамотно говорить, выражать свои мысли. 4. Пообщаться с одноклассниками. 5.Провести интересно время. 6. Показать себя,  свою эрудицию. 7. Получить то, что пригодиться в жизни 8. Просидеть спокойно 40 минут.</vt:lpstr>
      <vt:lpstr> Домашнее задание 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74</cp:revision>
  <dcterms:created xsi:type="dcterms:W3CDTF">2012-12-13T07:17:40Z</dcterms:created>
  <dcterms:modified xsi:type="dcterms:W3CDTF">2022-02-09T18:03:18Z</dcterms:modified>
</cp:coreProperties>
</file>