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7" r:id="rId5"/>
    <p:sldId id="263" r:id="rId6"/>
    <p:sldId id="264" r:id="rId7"/>
    <p:sldId id="261" r:id="rId8"/>
    <p:sldId id="262" r:id="rId9"/>
    <p:sldId id="268" r:id="rId10"/>
    <p:sldId id="269" r:id="rId11"/>
    <p:sldId id="270" r:id="rId12"/>
    <p:sldId id="271" r:id="rId13"/>
    <p:sldId id="272" r:id="rId14"/>
    <p:sldId id="273" r:id="rId15"/>
    <p:sldId id="27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3994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9212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6053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3153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5001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108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065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405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5049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95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82470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0B49C-0CD3-4A91-BFB1-A3A76894AED4}" type="datetimeFigureOut">
              <a:rPr lang="ru-RU" smtClean="0"/>
              <a:t>08.03.2022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1562D-D1CE-404A-92B3-80EB9837D6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0212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476673"/>
            <a:ext cx="913490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Простые </a:t>
            </a:r>
            <a:r>
              <a:rPr lang="ru-RU" sz="4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</a:t>
            </a:r>
            <a:endParaRPr lang="ru-RU" sz="4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научить </a:t>
            </a:r>
            <a:r>
              <a:rPr lang="ru-RU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ребёнка </a:t>
            </a:r>
            <a:endParaRPr lang="ru-RU" sz="48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</a:t>
            </a:r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держать карандаш.</a:t>
            </a:r>
            <a:endParaRPr lang="ru-RU" sz="48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8536" y="3429000"/>
            <a:ext cx="511684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932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97144" y="397401"/>
            <a:ext cx="5238952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в </a:t>
            </a:r>
            <a:r>
              <a:rPr lang="ru-RU" sz="32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дартс</a:t>
            </a: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ru-RU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метании дротиков снаряд берётся с помощью трёх пальцев. Их расположение соответствует правильному захвату при письме. Когда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ребенок 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берёт в руки карандаш, напомните ему, что его нужно взять так же, как дротик</a:t>
            </a:r>
            <a:r>
              <a:rPr lang="ru-RU" sz="3600" dirty="0"/>
              <a:t>.</a:t>
            </a:r>
          </a:p>
        </p:txBody>
      </p:sp>
      <p:pic>
        <p:nvPicPr>
          <p:cNvPr id="5122" name="Picture 2" descr="C:\Users\LENOVO\Desktop\darts_klassik_magnitnyy_miks-3438152pic1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94301"/>
            <a:ext cx="3535880" cy="2592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208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09582" y="620688"/>
            <a:ext cx="75248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Зажатая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между безымянным пальцем и мизинцем салфетка помогает взять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карандаш правильно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  <a:p>
            <a:pPr lvl="0" algn="ctr"/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170" name="Picture 2" descr="https://1.bp.blogspot.com/-oe420spvzRc/WCcNVhinMxI/AAAAAAAAAEg/kRqoI9QOoKkNnxLK5KZnUQRW4nU39IDOgCLcB/s1600/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780928"/>
            <a:ext cx="6654139" cy="3483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46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 descr="https://poliklinika122.ru/wp-content/uploads/post_5da0857656b48-600x545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660" y="145085"/>
            <a:ext cx="6120680" cy="52833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27584" y="5445224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Резинка помогает удерживать карандаш в правильном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положении.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51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 descr="https://cdn1.ozone.ru/s3/multimedia-e/606368369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7340" y="1826599"/>
            <a:ext cx="49685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256939"/>
            <a:ext cx="626469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купить тренажёр в виде насадки на письменные 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принадлежности.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76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6" name="Picture 4" descr="https://cdn2.static1-sima-land.com/items/962152/6/700-n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0"/>
            <a:ext cx="5040560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92591" y="5157192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трёхгранные карандаши тренируют руку малыша.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8678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1028343"/>
            <a:ext cx="831641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</a:t>
            </a:r>
            <a:r>
              <a:rPr lang="ru-RU" sz="48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научить ребенка держать карандаш таким образом, чтобы рука при рисовании и письме не уставала</a:t>
            </a:r>
            <a:r>
              <a:rPr lang="ru-RU" sz="4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Удачи Вам!!!</a:t>
            </a:r>
            <a:endParaRPr lang="ru-RU" sz="4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9274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1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74290"/>
            <a:ext cx="530030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Очень важно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начать учить </a:t>
            </a: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ребенка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верно захватывать письменные принадлежности ещё </a:t>
            </a:r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стадии знакомства </a:t>
            </a:r>
            <a:endParaRPr lang="ru-RU" sz="40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ними</a:t>
            </a:r>
            <a:r>
              <a:rPr lang="ru-RU" sz="4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4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56" y="1364877"/>
            <a:ext cx="4184033" cy="41282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79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1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32317" y="274290"/>
            <a:ext cx="9119888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4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пособы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подготовки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руки</a:t>
            </a: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должному захвату письменных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принадлежностей: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Начинать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знакомство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инструментами изобразительной деятельности лучше с восковых мелков, разломленных на несколько маленьких частей. Поскольку малюсенькие кусочки нельзя взять в ладонь, то 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ребенку </a:t>
            </a:r>
            <a:r>
              <a:rPr lang="ru-RU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приходится брать их тремя пальцами</a:t>
            </a: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7376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11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13629" y="1052736"/>
            <a:ext cx="826851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Важно стимулировать ребёнка брать маленькие предметы.</a:t>
            </a:r>
          </a:p>
          <a:p>
            <a:pPr algn="ctr"/>
            <a:endParaRPr lang="ru-RU" sz="3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Обязательно нужно развивать мелкую моторику рук с помощью шнуровок, застёгивания/расстёгивания пуговиц, пальчиковой гимнастики, лепки </a:t>
            </a:r>
            <a:r>
              <a:rPr lang="ru-RU" sz="3600" b="1" dirty="0" smtClean="0">
                <a:solidFill>
                  <a:srgbClr val="002060"/>
                </a:solidFill>
              </a:rPr>
              <a:t>и т. д</a:t>
            </a:r>
            <a:endParaRPr lang="ru-RU" sz="36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44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07603" y="980728"/>
            <a:ext cx="7128793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Существуют </a:t>
            </a:r>
            <a:r>
              <a:rPr lang="ru-RU" sz="4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определённые </a:t>
            </a: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удерживания карандаша, которые следует </a:t>
            </a:r>
            <a:r>
              <a:rPr lang="ru-RU" sz="5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обязательно  </a:t>
            </a:r>
            <a:r>
              <a:rPr lang="ru-RU" sz="40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придерживаться!</a:t>
            </a:r>
            <a:endParaRPr lang="ru-RU" sz="4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ru-RU" sz="36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3910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2" y="-6814"/>
            <a:ext cx="8784976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endParaRPr lang="ru-RU" sz="3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-опорой всегда служит средний палец;</a:t>
            </a: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-указательный придерживает предмет сверху;</a:t>
            </a:r>
          </a:p>
          <a:p>
            <a:pPr marL="571500" lvl="0" indent="-571500" algn="ctr">
              <a:buFontTx/>
              <a:buChar char="-"/>
            </a:pPr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большой палец  прижимает с левой стороны (фиксирует карандаш);</a:t>
            </a:r>
          </a:p>
          <a:p>
            <a:pPr lvl="0" algn="ctr"/>
            <a:r>
              <a:rPr lang="ru-RU" sz="36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-высота захвата приблизительно 2 см – именно столько отделяет указательный палец от листа бумаги.</a:t>
            </a:r>
            <a:endParaRPr lang="ru-RU" sz="3600" dirty="0" smtClean="0"/>
          </a:p>
          <a:p>
            <a:pPr marL="571500" lvl="0" indent="-571500" algn="ctr">
              <a:buFontTx/>
              <a:buChar char="-"/>
            </a:pPr>
            <a:endParaRPr lang="ru-RU" sz="3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endParaRPr lang="ru-RU" sz="3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14322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C:\Users\LENOVO\Desktop\1322409231_1f40303a42384735413a3839-1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863"/>
            <a:ext cx="9144000" cy="3544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02088" y="4129136"/>
            <a:ext cx="423824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Правильное расположение пишущего предмета у праворуких  детей.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 useBgFill="1">
        <p:nvSpPr>
          <p:cNvPr id="4" name="TextBox 3"/>
          <p:cNvSpPr txBox="1"/>
          <p:nvPr/>
        </p:nvSpPr>
        <p:spPr>
          <a:xfrm>
            <a:off x="101680" y="4113166"/>
            <a:ext cx="3923928" cy="2554545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Правильное расположение пишущего предмета у </a:t>
            </a:r>
            <a:r>
              <a:rPr lang="ru-RU" sz="32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леворуких</a:t>
            </a:r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детей.</a:t>
            </a:r>
            <a:endParaRPr lang="ru-RU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Стрелка вверх 4"/>
          <p:cNvSpPr/>
          <p:nvPr/>
        </p:nvSpPr>
        <p:spPr>
          <a:xfrm>
            <a:off x="1942486" y="3565094"/>
            <a:ext cx="242316" cy="50842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002060"/>
              </a:solidFill>
            </a:endParaRPr>
          </a:p>
        </p:txBody>
      </p:sp>
      <p:sp>
        <p:nvSpPr>
          <p:cNvPr id="6" name="Стрелка вверх 5"/>
          <p:cNvSpPr/>
          <p:nvPr/>
        </p:nvSpPr>
        <p:spPr>
          <a:xfrm>
            <a:off x="7038616" y="3594260"/>
            <a:ext cx="269687" cy="518906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941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428170"/>
            <a:ext cx="90364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Способы запоминания верному захвату письменных принадлежностей.</a:t>
            </a:r>
            <a:endParaRPr lang="ru-RU" sz="3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2708920"/>
            <a:ext cx="820891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вообразить, что ручка «ложится спать» на подушку, которой является верхняя часть среднего пальца, и «укрывается» покрывалом из указательного и большого пальчиков.</a:t>
            </a:r>
          </a:p>
        </p:txBody>
      </p:sp>
    </p:spTree>
    <p:extLst>
      <p:ext uri="{BB962C8B-B14F-4D97-AF65-F5344CB8AC3E}">
        <p14:creationId xmlns:p14="http://schemas.microsoft.com/office/powerpoint/2010/main" val="74296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692696"/>
            <a:ext cx="770485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dirty="0" smtClean="0"/>
              <a:t> </a:t>
            </a:r>
            <a:r>
              <a:rPr lang="ru-RU" sz="32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«Птичка</a:t>
            </a:r>
            <a:r>
              <a:rPr lang="ru-RU" sz="32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». </a:t>
            </a:r>
            <a:endParaRPr lang="ru-RU" sz="32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Указательный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палец — это птица, клюющая зёрнышки. Пусть малыш постучит по корпусу карандаша указательным пальцем и приговаривает: «тук-тук-тук». Впоследствии, когда он забудется и возьмёт карандаш неправильно, задайте вопрос: «А где птичка?». </a:t>
            </a:r>
            <a:endParaRPr lang="ru-RU" sz="32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ru-RU" sz="3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3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сразу вспомнит, как брать предмет.</a:t>
            </a:r>
          </a:p>
        </p:txBody>
      </p:sp>
    </p:spTree>
    <p:extLst>
      <p:ext uri="{BB962C8B-B14F-4D97-AF65-F5344CB8AC3E}">
        <p14:creationId xmlns:p14="http://schemas.microsoft.com/office/powerpoint/2010/main" val="3534678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1491</TotalTime>
  <Words>354</Words>
  <Application>Microsoft Office PowerPoint</Application>
  <PresentationFormat>Экран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LENOVO</dc:creator>
  <cp:lastModifiedBy>LENOVO</cp:lastModifiedBy>
  <cp:revision>14</cp:revision>
  <dcterms:created xsi:type="dcterms:W3CDTF">2022-03-08T15:16:18Z</dcterms:created>
  <dcterms:modified xsi:type="dcterms:W3CDTF">2022-03-09T16:07:47Z</dcterms:modified>
</cp:coreProperties>
</file>