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9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71" autoAdjust="0"/>
  </p:normalViewPr>
  <p:slideViewPr>
    <p:cSldViewPr>
      <p:cViewPr varScale="1">
        <p:scale>
          <a:sx n="85" d="100"/>
          <a:sy n="85" d="100"/>
        </p:scale>
        <p:origin x="-96" y="-4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568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0519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71774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0323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6034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9949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85895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62558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520599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5057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82057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10610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88FDF-9AA9-4196-9DB3-8B80EFCD723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12F55-09FB-4160-BC0D-AA8A74605B4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50582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shkola/rabota-s-roditelyami/library/2014/03/26/kompyuter-v-zhizni-podrostka-polza-ili-vred" TargetMode="External"/><Relationship Id="rId2" Type="http://schemas.openxmlformats.org/officeDocument/2006/relationships/hyperlink" Target="https://doctor-glazov.ru/services/treatment-of-progressive-myopia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unium.ru/blog/how-much-can-a-child-sit-at-the-computer-and-how-to-benefit-from-it-" TargetMode="External"/><Relationship Id="rId5" Type="http://schemas.openxmlformats.org/officeDocument/2006/relationships/hyperlink" Target="https://www.fitnessera.ru/luchshie-uprazhnenie-dlya-glaz-ot-ustalosti-posle-raboty-s-kompyuterom.html" TargetMode="External"/><Relationship Id="rId4" Type="http://schemas.openxmlformats.org/officeDocument/2006/relationships/hyperlink" Target="https://zen.yandex.ru/media/engineer/ia-nauchu-vas-pravilno-derjat-kompiuternuiu-mysh-v-ruke-5c623d726accca00ac2dc94c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47667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«Компьютеры в жизни подростка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и вред»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 smtClean="0"/>
              <a:t>Социальный тип проекта</a:t>
            </a: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51720" y="4869160"/>
            <a:ext cx="6400800" cy="1752600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Халикова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Диана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Салаватовна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                                            ученица МОУ «СОШ№1» 7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</a:t>
            </a:r>
            <a:r>
              <a:rPr lang="en-US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ru-RU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Илюшкина Елена Львовна, </a:t>
            </a: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математики</a:t>
            </a:r>
            <a:endParaRPr lang="en-US" sz="20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564904"/>
            <a:ext cx="2828925" cy="20512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81694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0465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 smtClean="0"/>
              <a:t>Вопрос 4 </a:t>
            </a:r>
            <a:r>
              <a:rPr lang="en-US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Сколько времени в день у тебя занимает работа на компьютере</a:t>
            </a:r>
            <a:r>
              <a:rPr lang="en-US" dirty="0" smtClean="0"/>
              <a:t>?</a:t>
            </a:r>
          </a:p>
          <a:p>
            <a:r>
              <a:rPr lang="ru-RU" dirty="0" smtClean="0"/>
              <a:t>3 </a:t>
            </a:r>
            <a:r>
              <a:rPr lang="ru-RU" dirty="0"/>
              <a:t>часа и </a:t>
            </a:r>
            <a:r>
              <a:rPr lang="ru-RU" dirty="0" smtClean="0"/>
              <a:t>более</a:t>
            </a:r>
            <a:r>
              <a:rPr lang="en-US" dirty="0" smtClean="0"/>
              <a:t> – 14 </a:t>
            </a:r>
            <a:r>
              <a:rPr lang="ru-RU" dirty="0" smtClean="0"/>
              <a:t>из 26 учащихся (55%). </a:t>
            </a:r>
          </a:p>
          <a:p>
            <a:r>
              <a:rPr lang="ru-RU" dirty="0" smtClean="0"/>
              <a:t>1-3 часа – 11 из 26 учащихся (42%)</a:t>
            </a:r>
          </a:p>
          <a:p>
            <a:r>
              <a:rPr lang="ru-RU" dirty="0" smtClean="0"/>
              <a:t>менее </a:t>
            </a:r>
            <a:r>
              <a:rPr lang="ru-RU" dirty="0"/>
              <a:t>1 </a:t>
            </a:r>
            <a:r>
              <a:rPr lang="ru-RU" dirty="0" smtClean="0"/>
              <a:t>час – 1 из 26 учащихся (3%)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Вопрос 5</a:t>
            </a:r>
            <a:r>
              <a:rPr lang="en-US" dirty="0" smtClean="0"/>
              <a:t> :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Как думаете</a:t>
            </a:r>
            <a:r>
              <a:rPr lang="en-US" dirty="0" smtClean="0"/>
              <a:t>,</a:t>
            </a:r>
            <a:r>
              <a:rPr lang="ru-RU" dirty="0" smtClean="0"/>
              <a:t> что приносит компьютер жизни подростка</a:t>
            </a:r>
            <a:r>
              <a:rPr lang="en-US" dirty="0" smtClean="0"/>
              <a:t>?</a:t>
            </a:r>
          </a:p>
          <a:p>
            <a:r>
              <a:rPr lang="ru-RU" dirty="0" smtClean="0"/>
              <a:t>компьютер </a:t>
            </a:r>
            <a:r>
              <a:rPr lang="ru-RU" dirty="0"/>
              <a:t>приносит в жизнь подростка </a:t>
            </a:r>
            <a:r>
              <a:rPr lang="ru-RU" dirty="0" smtClean="0"/>
              <a:t>пользу – 20 из 26 учащихся(76%)</a:t>
            </a:r>
          </a:p>
          <a:p>
            <a:r>
              <a:rPr lang="ru-RU" dirty="0" smtClean="0"/>
              <a:t>компьютер </a:t>
            </a:r>
            <a:r>
              <a:rPr lang="ru-RU" dirty="0"/>
              <a:t>приносит в жизнь подростка </a:t>
            </a:r>
            <a:r>
              <a:rPr lang="ru-RU" dirty="0" smtClean="0"/>
              <a:t>вред -  4 из 26 учащихся (16%)</a:t>
            </a:r>
            <a:endParaRPr lang="ru-RU" dirty="0"/>
          </a:p>
          <a:p>
            <a:r>
              <a:rPr lang="ru-RU" dirty="0" smtClean="0"/>
              <a:t>что </a:t>
            </a:r>
            <a:r>
              <a:rPr lang="ru-RU" dirty="0"/>
              <a:t>компьютер приносит и вред и </a:t>
            </a:r>
            <a:r>
              <a:rPr lang="ru-RU" dirty="0" smtClean="0"/>
              <a:t>пользу – 2 и з 26 учащихся (8%)</a:t>
            </a:r>
            <a:endParaRPr lang="en-US" dirty="0" smtClean="0"/>
          </a:p>
          <a:p>
            <a:pPr marL="0" indent="0">
              <a:buNone/>
            </a:pPr>
            <a:r>
              <a:rPr lang="ru-RU" dirty="0" smtClean="0"/>
              <a:t>Вопрос 6 </a:t>
            </a:r>
            <a:r>
              <a:rPr lang="en-US" dirty="0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Делаете ли вы упражнения для глаз </a:t>
            </a:r>
            <a:r>
              <a:rPr lang="en-US" dirty="0" smtClean="0"/>
              <a:t>?</a:t>
            </a:r>
          </a:p>
          <a:p>
            <a:r>
              <a:rPr lang="ru-RU" dirty="0" smtClean="0"/>
              <a:t>иногда </a:t>
            </a:r>
            <a:r>
              <a:rPr lang="ru-RU" dirty="0"/>
              <a:t>делают </a:t>
            </a:r>
            <a:r>
              <a:rPr lang="ru-RU" dirty="0" smtClean="0"/>
              <a:t>упражнения – 11 из 26 учащихся (42%)</a:t>
            </a:r>
            <a:endParaRPr lang="en-US" dirty="0" smtClean="0"/>
          </a:p>
          <a:p>
            <a:r>
              <a:rPr lang="ru-RU" dirty="0" smtClean="0"/>
              <a:t>никогда </a:t>
            </a:r>
            <a:r>
              <a:rPr lang="ru-RU" dirty="0"/>
              <a:t>не делают </a:t>
            </a:r>
            <a:r>
              <a:rPr lang="ru-RU" dirty="0" smtClean="0"/>
              <a:t>упражнения – 11 из 26 учащихся (42%)</a:t>
            </a:r>
          </a:p>
          <a:p>
            <a:r>
              <a:rPr lang="ru-RU" dirty="0" smtClean="0"/>
              <a:t>делают </a:t>
            </a:r>
            <a:r>
              <a:rPr lang="ru-RU" dirty="0"/>
              <a:t>упражнения </a:t>
            </a:r>
            <a:r>
              <a:rPr lang="ru-RU" dirty="0" smtClean="0"/>
              <a:t>– 4 из 26</a:t>
            </a:r>
            <a:r>
              <a:rPr lang="en-US" dirty="0" smtClean="0"/>
              <a:t> </a:t>
            </a:r>
            <a:r>
              <a:rPr lang="ru-RU" dirty="0" smtClean="0"/>
              <a:t>учащихся (16%)</a:t>
            </a:r>
          </a:p>
          <a:p>
            <a:pPr marL="0" indent="0">
              <a:buNone/>
            </a:pPr>
            <a:r>
              <a:rPr lang="ru-RU" dirty="0" smtClean="0"/>
              <a:t> Вопрос 7 </a:t>
            </a:r>
            <a:r>
              <a:rPr lang="en-US" dirty="0" smtClean="0"/>
              <a:t>: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Можешь ли ты обойтись без компьютера</a:t>
            </a:r>
            <a:r>
              <a:rPr lang="en-US" dirty="0" smtClean="0"/>
              <a:t>?</a:t>
            </a:r>
          </a:p>
          <a:p>
            <a:r>
              <a:rPr lang="ru-RU" dirty="0" smtClean="0"/>
              <a:t>могут </a:t>
            </a:r>
            <a:r>
              <a:rPr lang="ru-RU" dirty="0"/>
              <a:t>обойтись без </a:t>
            </a:r>
            <a:r>
              <a:rPr lang="ru-RU" dirty="0" smtClean="0"/>
              <a:t>компьютера -  13 из 26 учащихся</a:t>
            </a:r>
            <a:r>
              <a:rPr lang="en-US" dirty="0" smtClean="0"/>
              <a:t> (</a:t>
            </a:r>
            <a:r>
              <a:rPr lang="ru-RU" dirty="0" smtClean="0"/>
              <a:t>50%</a:t>
            </a:r>
            <a:r>
              <a:rPr lang="en-US" dirty="0" smtClean="0"/>
              <a:t>)</a:t>
            </a:r>
            <a:endParaRPr lang="ru-RU" dirty="0" smtClean="0"/>
          </a:p>
          <a:p>
            <a:r>
              <a:rPr lang="ru-RU" dirty="0" smtClean="0"/>
              <a:t>не </a:t>
            </a:r>
            <a:r>
              <a:rPr lang="ru-RU" dirty="0"/>
              <a:t>могут обойтись без </a:t>
            </a:r>
            <a:r>
              <a:rPr lang="ru-RU" dirty="0" smtClean="0"/>
              <a:t>компьютера</a:t>
            </a:r>
            <a:r>
              <a:rPr lang="en-US" dirty="0" smtClean="0"/>
              <a:t> – 13 </a:t>
            </a:r>
            <a:r>
              <a:rPr lang="ru-RU" dirty="0" smtClean="0"/>
              <a:t>из</a:t>
            </a:r>
            <a:r>
              <a:rPr lang="en-US" dirty="0" smtClean="0"/>
              <a:t> 26</a:t>
            </a:r>
            <a:r>
              <a:rPr lang="ru-RU" dirty="0" smtClean="0"/>
              <a:t> учащихся</a:t>
            </a:r>
            <a:r>
              <a:rPr lang="en-US" dirty="0" smtClean="0"/>
              <a:t> (</a:t>
            </a:r>
            <a:r>
              <a:rPr lang="ru-RU" dirty="0" smtClean="0"/>
              <a:t>50%</a:t>
            </a:r>
            <a:r>
              <a:rPr lang="en-US" dirty="0" smtClean="0"/>
              <a:t>)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5877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6369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8" y="1484784"/>
            <a:ext cx="8568952" cy="504056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Компьютер, как и все, что нас окружает, может быть полезным, и вредным. Последнее время часто приходиться слышать о вредном воздействие компьютера на организм пользователя. В  результате проделанной работы становится очевидным, что средства информационных технологий, безусловно, влияют на здоровье человека. Но хотелось бы отметить, что "общение" с компьютером в современном мире необходимо, так как облегчает поиск и работу с важной информацией. Однако не стоит забывать, что любой вид техники - это лишь средство, и только от нас зависит, будет ли оно приносить пользу или медленно разрушать наше здоровье и психику. Чтобы уменьшить отрицательное воздействие компьютера на детский организм, требуется жесткая установка рабочего времени на нем и выполнение определенных правил и упражнений. Необходимо следить за тем, чтобы компьютер использовался не как игрушка, а как полезное технической устройство!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7273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5819" y="260648"/>
            <a:ext cx="7931224" cy="70609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5818" y="1196752"/>
            <a:ext cx="8344653" cy="5328592"/>
          </a:xfrm>
        </p:spPr>
        <p:txBody>
          <a:bodyPr>
            <a:normAutofit lnSpcReduction="10000"/>
          </a:bodyPr>
          <a:lstStyle/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Клиника «Доктор Глазов» Статья «Близорукость(миопия)». (ссылка на сайт </a:t>
            </a:r>
            <a:r>
              <a:rPr lang="ru-RU" sz="16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2"/>
              </a:rPr>
              <a:t>https://doctor-glazov.ru/services/treatment-of-progressive-myopia/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Образовательная  социальная сеть «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nsportal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r>
              <a:rPr lang="en-US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ru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 Статья «Компьютер в жизни подростка» (ссылка на сайт </a:t>
            </a:r>
            <a:r>
              <a:rPr lang="ru-RU" sz="16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https://nsportal.ru/shkola/rabota-s-roditelyami/library/2014/03/26/kompyuter-v-zhizni-podrostka-polza-ili-vred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Сайт «Яндекс Дзен». Статья «Я научу вас правильно держать компьютерную мышь в руке» (ссылка на сайт </a:t>
            </a:r>
            <a:r>
              <a:rPr lang="ru-RU" sz="16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4"/>
              </a:rPr>
              <a:t>https://zen.yandex.ru/media/engineer/ia-nauchu-vas-pravilno-derjat-kompiuternuiu-mysh-v-ruke-5c623d726accca00ac2dc94c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Сайт FITNESSERA. Статья «Лучшие упражнения для глаз от усталости после работы с компьютером» (ссылка на сайт </a:t>
            </a:r>
            <a:r>
              <a:rPr lang="ru-RU" sz="16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5"/>
              </a:rPr>
              <a:t>https://www.fitnessera.ru/luchshie-uprazhnenie-dlya-glaz-ot-ustalosti-posle-raboty-s-kompyuterom.html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lvl="0">
              <a:lnSpc>
                <a:spcPct val="150000"/>
              </a:lnSpc>
              <a:buFont typeface="+mj-lt"/>
              <a:buAutoNum type="arabicPeriod"/>
            </a:pP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Федеральная сеть образовательных центров «</a:t>
            </a:r>
            <a:r>
              <a:rPr lang="ru-RU" sz="16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Юниум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». Статья «Сколько ребенку можно сидеть за компьютером» (ссылка на сайт </a:t>
            </a:r>
            <a:r>
              <a:rPr lang="ru-RU" sz="1600" u="sng" dirty="0">
                <a:solidFill>
                  <a:srgbClr val="0563C1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6"/>
              </a:rPr>
              <a:t>https://unium.ru/blog/how-much-can-a-child-sit-at-the-computer-and-how-to-benefit-from-it-</a:t>
            </a:r>
            <a:r>
              <a:rPr lang="ru-RU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</a:p>
          <a:p>
            <a:pPr marL="0" indent="0">
              <a:buNone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2073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pPr marL="0" indent="0">
              <a:buNone/>
            </a:pPr>
            <a:r>
              <a:rPr lang="ru-RU" dirty="0" smtClean="0"/>
              <a:t>1. Теоретическая часть</a:t>
            </a:r>
          </a:p>
          <a:p>
            <a:pPr marL="0" indent="0">
              <a:buNone/>
            </a:pPr>
            <a:r>
              <a:rPr lang="ru-RU" dirty="0" smtClean="0"/>
              <a:t>    1.1. История возникновения компьютера</a:t>
            </a:r>
          </a:p>
          <a:p>
            <a:pPr marL="0" indent="0">
              <a:buNone/>
            </a:pPr>
            <a:r>
              <a:rPr lang="ru-RU" dirty="0" smtClean="0"/>
              <a:t>   1.2.  Компьютер и его положительное влияние на жизнь подростка</a:t>
            </a:r>
          </a:p>
          <a:p>
            <a:pPr marL="0" indent="0">
              <a:buNone/>
            </a:pPr>
            <a:r>
              <a:rPr lang="ru-RU" dirty="0" smtClean="0"/>
              <a:t>    1.3.  Влияние компьютера на здоровье и психику подростков</a:t>
            </a:r>
          </a:p>
          <a:p>
            <a:pPr marL="0" indent="0">
              <a:buNone/>
            </a:pPr>
            <a:r>
              <a:rPr lang="ru-RU" dirty="0" smtClean="0"/>
              <a:t>   1.4. Компьютерная зависимость</a:t>
            </a:r>
          </a:p>
          <a:p>
            <a:pPr marL="0" indent="0">
              <a:buNone/>
            </a:pPr>
            <a:r>
              <a:rPr lang="ru-RU" dirty="0" smtClean="0"/>
              <a:t>   1.5. Полезные рекомендации при работе за компьютером</a:t>
            </a:r>
          </a:p>
          <a:p>
            <a:pPr marL="0" indent="0">
              <a:buNone/>
            </a:pPr>
            <a:r>
              <a:rPr lang="ru-RU" dirty="0" smtClean="0"/>
              <a:t>2. Практическая часть</a:t>
            </a:r>
          </a:p>
          <a:p>
            <a:pPr marL="0" indent="0">
              <a:buNone/>
            </a:pPr>
            <a:r>
              <a:rPr lang="ru-RU" dirty="0" smtClean="0"/>
              <a:t>   2.1. Опрос "Компьютеры в жизни подростка. Польза и вред"</a:t>
            </a:r>
          </a:p>
          <a:p>
            <a:pPr marL="0" indent="0">
              <a:buNone/>
            </a:pPr>
            <a:r>
              <a:rPr lang="ru-RU" dirty="0" smtClean="0"/>
              <a:t>   2.2. Брошюра " Рекомендации по сохранению здоровья при работе за компьютером</a:t>
            </a:r>
          </a:p>
          <a:p>
            <a:pPr marL="0" indent="0">
              <a:buNone/>
            </a:pPr>
            <a:r>
              <a:rPr lang="ru-RU" dirty="0" smtClean="0"/>
              <a:t>Заключение</a:t>
            </a:r>
          </a:p>
          <a:p>
            <a:pPr marL="0" indent="0">
              <a:buNone/>
            </a:pPr>
            <a:r>
              <a:rPr lang="ru-RU" dirty="0" smtClean="0"/>
              <a:t>Список литературы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586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24744"/>
            <a:ext cx="8352928" cy="5184576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sz="2400" dirty="0">
                <a:solidFill>
                  <a:prstClr val="black"/>
                </a:solidFill>
              </a:rPr>
              <a:t>Актуальность темы</a:t>
            </a:r>
            <a:r>
              <a:rPr lang="en-US" dirty="0">
                <a:solidFill>
                  <a:prstClr val="black"/>
                </a:solidFill>
              </a:rPr>
              <a:t>: </a:t>
            </a:r>
          </a:p>
          <a:p>
            <a:pPr marL="0" lvl="0" indent="0">
              <a:buNone/>
            </a:pPr>
            <a:r>
              <a:rPr lang="ru-RU" sz="2000" dirty="0">
                <a:solidFill>
                  <a:prstClr val="black"/>
                </a:solidFill>
              </a:rPr>
              <a:t>Тема моего проекта актуальна потому ,что нам важно узнать какое влияние оказывают компьютеры в жизни подростка, какую пользу и вред они приносят.</a:t>
            </a:r>
          </a:p>
          <a:p>
            <a:pPr marL="0" indent="0">
              <a:buNone/>
            </a:pPr>
            <a:r>
              <a:rPr lang="ru-RU" sz="2000" dirty="0" smtClean="0"/>
              <a:t>Цель работы : сбор </a:t>
            </a:r>
            <a:r>
              <a:rPr lang="ru-RU" sz="2000" dirty="0"/>
              <a:t>информации о пользе и вреде компьютера в жизни подростка.</a:t>
            </a:r>
            <a:endParaRPr lang="ru-RU" sz="2000" dirty="0" smtClean="0"/>
          </a:p>
          <a:p>
            <a:pPr marL="0" indent="0">
              <a:buNone/>
            </a:pPr>
            <a:r>
              <a:rPr lang="ru-RU" sz="2000" dirty="0" smtClean="0"/>
              <a:t>Задачи :</a:t>
            </a:r>
          </a:p>
          <a:p>
            <a:pPr marL="0" indent="0">
              <a:buNone/>
            </a:pPr>
            <a:r>
              <a:rPr lang="ru-RU" sz="2000" dirty="0" smtClean="0"/>
              <a:t>1</a:t>
            </a:r>
            <a:r>
              <a:rPr lang="en-US" sz="2000" dirty="0" smtClean="0"/>
              <a:t>.</a:t>
            </a:r>
            <a:r>
              <a:rPr lang="ru-RU" sz="2000" dirty="0" smtClean="0"/>
              <a:t>Изучить </a:t>
            </a:r>
            <a:r>
              <a:rPr lang="ru-RU" sz="2000" dirty="0"/>
              <a:t>литературу об истории возникновения компьютера, о его пользе и вреде.</a:t>
            </a:r>
          </a:p>
          <a:p>
            <a:pPr marL="0" indent="0">
              <a:buNone/>
            </a:pPr>
            <a:r>
              <a:rPr lang="en-US" sz="2000" dirty="0" smtClean="0"/>
              <a:t>2.</a:t>
            </a:r>
            <a:r>
              <a:rPr lang="ru-RU" sz="2000" dirty="0" smtClean="0"/>
              <a:t>Определить</a:t>
            </a:r>
            <a:r>
              <a:rPr lang="ru-RU" sz="2000" dirty="0"/>
              <a:t>, какие правила нужно соблюдать при работе с компьютером.</a:t>
            </a:r>
          </a:p>
          <a:p>
            <a:pPr marL="0" indent="0">
              <a:buNone/>
            </a:pPr>
            <a:r>
              <a:rPr lang="en-US" sz="2000" dirty="0" smtClean="0"/>
              <a:t>3.</a:t>
            </a:r>
            <a:r>
              <a:rPr lang="ru-RU" sz="2000" dirty="0" smtClean="0"/>
              <a:t>Выявить </a:t>
            </a:r>
            <a:r>
              <a:rPr lang="ru-RU" sz="2000" dirty="0"/>
              <a:t>влияние компьютера на здоровье подростка.</a:t>
            </a:r>
          </a:p>
          <a:p>
            <a:pPr marL="0" indent="0">
              <a:buNone/>
            </a:pPr>
            <a:r>
              <a:rPr lang="en-US" sz="2000" dirty="0" smtClean="0"/>
              <a:t>4.</a:t>
            </a:r>
            <a:r>
              <a:rPr lang="ru-RU" sz="2000" dirty="0" smtClean="0"/>
              <a:t>Создать </a:t>
            </a:r>
            <a:r>
              <a:rPr lang="ru-RU" sz="2000" dirty="0"/>
              <a:t>брошюру «Рекомендации по сохранению здоровья при работе за компьютером».</a:t>
            </a:r>
          </a:p>
          <a:p>
            <a:pPr marL="0" indent="0">
              <a:buNone/>
            </a:pPr>
            <a:endParaRPr lang="ru-RU" sz="2000" dirty="0" smtClean="0"/>
          </a:p>
          <a:p>
            <a:pPr marL="0" indent="0">
              <a:buNone/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185641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Этапы работы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44824"/>
            <a:ext cx="8507288" cy="452596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Изучение интернет ресурсов и литературы по данной теме</a:t>
            </a:r>
          </a:p>
          <a:p>
            <a:r>
              <a:rPr lang="ru-RU" sz="2000" dirty="0" smtClean="0"/>
              <a:t>Сбор информации по вопросу «Влияния компьютеров на жизнь подростков</a:t>
            </a:r>
            <a:r>
              <a:rPr lang="en-US" sz="2000" dirty="0" smtClean="0"/>
              <a:t>. </a:t>
            </a:r>
            <a:r>
              <a:rPr lang="ru-RU" sz="2000" dirty="0" smtClean="0"/>
              <a:t>Какую пользу и вред приносит работа за компьютером»</a:t>
            </a:r>
          </a:p>
          <a:p>
            <a:r>
              <a:rPr lang="ru-RU" sz="2000" dirty="0" smtClean="0"/>
              <a:t>Проведение  опроса</a:t>
            </a:r>
            <a:r>
              <a:rPr lang="en-US" sz="2000" dirty="0" smtClean="0"/>
              <a:t> </a:t>
            </a:r>
            <a:r>
              <a:rPr lang="ru-RU" sz="2000" dirty="0" smtClean="0"/>
              <a:t>« Компьютеры в жизни подростка</a:t>
            </a:r>
            <a:r>
              <a:rPr lang="en-US" sz="2000" dirty="0" smtClean="0"/>
              <a:t>. </a:t>
            </a:r>
            <a:r>
              <a:rPr lang="ru-RU" sz="2000" dirty="0" smtClean="0"/>
              <a:t>Польза и вред»</a:t>
            </a:r>
          </a:p>
          <a:p>
            <a:r>
              <a:rPr lang="ru-RU" sz="2000" dirty="0" smtClean="0"/>
              <a:t>Создание информационной брошюры</a:t>
            </a:r>
            <a:endParaRPr lang="en-US" sz="2000" dirty="0" smtClean="0"/>
          </a:p>
          <a:p>
            <a:r>
              <a:rPr lang="ru-RU" sz="2000" dirty="0" smtClean="0"/>
              <a:t>Подготовка презентации для защиты проекта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42351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История возникновения компьютера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3265" y="1844824"/>
            <a:ext cx="6203032" cy="4785395"/>
          </a:xfrm>
        </p:spPr>
        <p:txBody>
          <a:bodyPr>
            <a:normAutofit/>
          </a:bodyPr>
          <a:lstStyle/>
          <a:p>
            <a:r>
              <a:rPr lang="ru-RU" sz="2000" dirty="0"/>
              <a:t>Слово компьютер, пришло к нам из далекого 18 века и переводится с английского, как вычислитель. Применялось оно абсолютно к любому вычислительному прибору, даже не электронному.</a:t>
            </a:r>
          </a:p>
          <a:p>
            <a:r>
              <a:rPr lang="ru-RU" sz="2000" dirty="0"/>
              <a:t>Первая же попытка создать электронную машину, способную к программированию, была произведена британским ученым Чарльзом Бэббиджем в 40-х годах 19 века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844824"/>
            <a:ext cx="19145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9861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Компьютер, его отрицательное и положительное влияние на подростка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50489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Положительные стороны</a:t>
            </a:r>
            <a:r>
              <a:rPr lang="en-US" sz="2400" dirty="0" smtClean="0"/>
              <a:t> </a:t>
            </a:r>
            <a:r>
              <a:rPr lang="en-US" sz="2000" dirty="0" smtClean="0"/>
              <a:t>: </a:t>
            </a:r>
            <a:endParaRPr lang="ru-RU" sz="2000" dirty="0" smtClean="0"/>
          </a:p>
          <a:p>
            <a:r>
              <a:rPr lang="ru-RU" sz="2000" dirty="0"/>
              <a:t>Интеллектуальное </a:t>
            </a:r>
            <a:r>
              <a:rPr lang="ru-RU" sz="2000" dirty="0" smtClean="0"/>
              <a:t>развитие</a:t>
            </a:r>
            <a:endParaRPr lang="ru-RU" sz="2000" dirty="0"/>
          </a:p>
          <a:p>
            <a:r>
              <a:rPr lang="ru-RU" sz="2000" dirty="0"/>
              <a:t>Возможность раскрепоститься</a:t>
            </a:r>
            <a:endParaRPr lang="ru-RU" sz="2000" dirty="0" smtClean="0"/>
          </a:p>
          <a:p>
            <a:pPr marL="0" indent="0">
              <a:buNone/>
            </a:pPr>
            <a:r>
              <a:rPr lang="ru-RU" sz="2400" dirty="0" smtClean="0"/>
              <a:t>Отрицательные стороны</a:t>
            </a:r>
            <a:r>
              <a:rPr lang="en-US" sz="2000" dirty="0" smtClean="0"/>
              <a:t>:</a:t>
            </a:r>
            <a:endParaRPr lang="ru-RU" sz="2000" dirty="0" smtClean="0"/>
          </a:p>
          <a:p>
            <a:r>
              <a:rPr lang="ru-RU" sz="2000" dirty="0"/>
              <a:t>Нарушение </a:t>
            </a:r>
            <a:r>
              <a:rPr lang="ru-RU" sz="2000" dirty="0" smtClean="0"/>
              <a:t>осанки</a:t>
            </a:r>
          </a:p>
          <a:p>
            <a:r>
              <a:rPr lang="ru-RU" sz="2000" dirty="0"/>
              <a:t>Ухудшение </a:t>
            </a:r>
            <a:r>
              <a:rPr lang="ru-RU" sz="2000" dirty="0" smtClean="0"/>
              <a:t>зрения</a:t>
            </a:r>
            <a:endParaRPr lang="ru-RU" sz="2000" dirty="0"/>
          </a:p>
          <a:p>
            <a:r>
              <a:rPr lang="ru-RU" sz="2000" dirty="0"/>
              <a:t>Воздействие электромагнитного </a:t>
            </a:r>
            <a:r>
              <a:rPr lang="ru-RU" sz="2000" dirty="0" smtClean="0"/>
              <a:t>излучения</a:t>
            </a:r>
          </a:p>
          <a:p>
            <a:r>
              <a:rPr lang="ru-RU" sz="2000" dirty="0"/>
              <a:t>Риск возникновения </a:t>
            </a:r>
            <a:r>
              <a:rPr lang="ru-RU" sz="2000" dirty="0" err="1"/>
              <a:t>игромании</a:t>
            </a:r>
            <a:r>
              <a:rPr lang="ru-RU" sz="2000" dirty="0"/>
              <a:t> или компьютерной </a:t>
            </a:r>
            <a:r>
              <a:rPr lang="ru-RU" sz="2000" dirty="0" smtClean="0"/>
              <a:t>зависимости</a:t>
            </a:r>
          </a:p>
          <a:p>
            <a:r>
              <a:rPr lang="ru-RU" sz="2000" dirty="0"/>
              <a:t>Появление стресса, депрессии и других нервных </a:t>
            </a:r>
            <a:r>
              <a:rPr lang="ru-RU" sz="2000" dirty="0" smtClean="0"/>
              <a:t>расстройств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63518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959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Компьютерная зависимость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4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Компьютерная зависимость -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это проблема</a:t>
            </a:r>
            <a:r>
              <a:rPr lang="ru-RU" sz="6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которой пытаются бороться во всем мире. Большое количество различных игр и социальных сетей приводит к тому, что человек становится психологически зависимым от создаваемого перед ним компьютерного мира, он начинает проживать свою реальную жизнь в другом мире, где все подчиняется его личным законам и </a:t>
            </a:r>
            <a:r>
              <a:rPr lang="ru-RU" sz="6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правилам.</a:t>
            </a:r>
          </a:p>
          <a:p>
            <a:pPr marL="0" indent="0">
              <a:buNone/>
            </a:pPr>
            <a:endParaRPr lang="ru-RU" sz="4200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6504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  <a:spcBef>
                <a:spcPct val="20000"/>
              </a:spcBef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Основные симптомы компьютерной зависимости :</a:t>
            </a:r>
            <a:b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496944" cy="5112568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50000"/>
              </a:lnSpc>
            </a:pPr>
            <a:r>
              <a:rPr lang="ru-RU" sz="24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</a:t>
            </a: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часть свободного времени (более 5часов в день) проводит за компьютером.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практически нет реальных друзей, зато много виртуальных.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Часто обманывает, стал хуже учиться, пропускает школу, чтобы посидеть за компьютером.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игры разговаривает сам с собой или с ее героями так, как будто они реальны.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отсутствии компьютера становится агрессивным и не может ничем заняться.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Забывает про еду и личную гигиену.</a:t>
            </a:r>
          </a:p>
          <a:p>
            <a:pPr lvl="0">
              <a:lnSpc>
                <a:spcPct val="150000"/>
              </a:lnSpc>
            </a:pPr>
            <a:r>
              <a:rPr lang="ru-RU" sz="24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ночь у компьютера.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444866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713" y="-120570"/>
            <a:ext cx="7704856" cy="72008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712" y="548680"/>
            <a:ext cx="8317759" cy="612068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800" dirty="0"/>
              <a:t>Вопрос 1</a:t>
            </a:r>
            <a:r>
              <a:rPr lang="ru-RU" sz="1800" dirty="0" smtClean="0"/>
              <a:t>:</a:t>
            </a:r>
          </a:p>
          <a:p>
            <a:pPr marL="0" indent="0">
              <a:buNone/>
            </a:pPr>
            <a:r>
              <a:rPr lang="ru-RU" sz="1800" dirty="0" smtClean="0"/>
              <a:t>Есть ли у тебя свой собственный компьютер </a:t>
            </a:r>
            <a:r>
              <a:rPr lang="en-US" sz="1800" dirty="0" smtClean="0"/>
              <a:t>?</a:t>
            </a:r>
            <a:endParaRPr lang="ru-RU" sz="1800" dirty="0"/>
          </a:p>
          <a:p>
            <a:r>
              <a:rPr lang="ru-RU" sz="1800" dirty="0"/>
              <a:t>У всех есть свой собственный компьютер – 26 из 26 учащихся (100</a:t>
            </a:r>
            <a:r>
              <a:rPr lang="ru-RU" sz="1800" dirty="0" smtClean="0"/>
              <a:t>%)</a:t>
            </a:r>
            <a:r>
              <a:rPr lang="en-US" sz="1800" dirty="0" smtClean="0"/>
              <a:t> </a:t>
            </a:r>
          </a:p>
          <a:p>
            <a:pPr marL="0" indent="0">
              <a:buNone/>
            </a:pPr>
            <a:r>
              <a:rPr lang="ru-RU" sz="1800" dirty="0" smtClean="0"/>
              <a:t>Вопрос </a:t>
            </a:r>
            <a:r>
              <a:rPr lang="ru-RU" sz="1800" dirty="0"/>
              <a:t>2</a:t>
            </a:r>
            <a:r>
              <a:rPr lang="ru-RU" sz="1800" dirty="0" smtClean="0"/>
              <a:t>:</a:t>
            </a:r>
          </a:p>
          <a:p>
            <a:pPr marL="0" indent="0">
              <a:buNone/>
            </a:pPr>
            <a:r>
              <a:rPr lang="ru-RU" sz="1800" dirty="0" smtClean="0"/>
              <a:t>Как часто ты работаешь за компьютером</a:t>
            </a:r>
            <a:r>
              <a:rPr lang="en-US" sz="1800" dirty="0" smtClean="0"/>
              <a:t>? </a:t>
            </a:r>
            <a:endParaRPr lang="ru-RU" sz="1800" dirty="0"/>
          </a:p>
          <a:p>
            <a:r>
              <a:rPr lang="ru-RU" sz="1800" dirty="0"/>
              <a:t>Ежедневно работают за компьютером – 18 из </a:t>
            </a:r>
            <a:r>
              <a:rPr lang="ru-RU" sz="1800" dirty="0" smtClean="0"/>
              <a:t>26</a:t>
            </a:r>
            <a:r>
              <a:rPr lang="en-US" sz="1800" dirty="0" smtClean="0"/>
              <a:t> </a:t>
            </a:r>
            <a:r>
              <a:rPr lang="ru-RU" sz="1800" dirty="0" smtClean="0"/>
              <a:t>учащихся (70%)</a:t>
            </a:r>
            <a:endParaRPr lang="ru-RU" sz="1800" dirty="0"/>
          </a:p>
          <a:p>
            <a:r>
              <a:rPr lang="ru-RU" sz="1800" dirty="0"/>
              <a:t>2-3 раза в неделю работают – 5 из </a:t>
            </a:r>
            <a:r>
              <a:rPr lang="ru-RU" sz="1800" dirty="0" smtClean="0"/>
              <a:t>26 учащихся(20%)</a:t>
            </a:r>
            <a:endParaRPr lang="ru-RU" sz="1800" dirty="0"/>
          </a:p>
          <a:p>
            <a:r>
              <a:rPr lang="ru-RU" sz="1800" dirty="0"/>
              <a:t>Работают 1 раз в неделю- 2 из </a:t>
            </a:r>
            <a:r>
              <a:rPr lang="ru-RU" sz="1800" dirty="0" smtClean="0"/>
              <a:t>26 учащихся (7%)</a:t>
            </a:r>
            <a:endParaRPr lang="ru-RU" sz="1800" dirty="0"/>
          </a:p>
          <a:p>
            <a:r>
              <a:rPr lang="ru-RU" sz="1800" dirty="0"/>
              <a:t>Работает очень редко за компьютером – 1 из </a:t>
            </a:r>
            <a:r>
              <a:rPr lang="ru-RU" sz="1800" dirty="0" smtClean="0"/>
              <a:t>26 учащихся (3%)</a:t>
            </a: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Вопрос </a:t>
            </a:r>
            <a:r>
              <a:rPr lang="ru-RU" sz="1800" dirty="0"/>
              <a:t>3</a:t>
            </a:r>
            <a:r>
              <a:rPr lang="ru-RU" sz="1800" dirty="0" smtClean="0"/>
              <a:t>:</a:t>
            </a:r>
          </a:p>
          <a:p>
            <a:pPr marL="0" indent="0">
              <a:buNone/>
            </a:pPr>
            <a:r>
              <a:rPr lang="ru-RU" sz="1800" dirty="0" smtClean="0"/>
              <a:t>Для каких целей ты используешь компьютер</a:t>
            </a:r>
            <a:r>
              <a:rPr lang="en-US" sz="1800" dirty="0" smtClean="0"/>
              <a:t>?</a:t>
            </a:r>
            <a:endParaRPr lang="ru-RU" sz="1800" dirty="0"/>
          </a:p>
          <a:p>
            <a:r>
              <a:rPr lang="ru-RU" sz="1800" dirty="0" smtClean="0"/>
              <a:t>Для учебных заданий</a:t>
            </a:r>
            <a:r>
              <a:rPr lang="en-US" sz="1800" dirty="0" smtClean="0"/>
              <a:t>, </a:t>
            </a:r>
            <a:r>
              <a:rPr lang="ru-RU" sz="1800" dirty="0" smtClean="0"/>
              <a:t>игр</a:t>
            </a:r>
            <a:r>
              <a:rPr lang="en-US" sz="1800" dirty="0" smtClean="0"/>
              <a:t>, </a:t>
            </a:r>
            <a:r>
              <a:rPr lang="ru-RU" sz="1800" dirty="0" smtClean="0"/>
              <a:t>поиска информации </a:t>
            </a:r>
            <a:r>
              <a:rPr lang="en-US" sz="1800" dirty="0" smtClean="0"/>
              <a:t>, </a:t>
            </a:r>
            <a:r>
              <a:rPr lang="ru-RU" sz="1800" dirty="0" smtClean="0"/>
              <a:t>переписки с друзьями</a:t>
            </a:r>
            <a:r>
              <a:rPr lang="en-US" sz="1800" dirty="0" smtClean="0"/>
              <a:t> – 8 </a:t>
            </a:r>
            <a:r>
              <a:rPr lang="ru-RU" sz="1800" dirty="0" smtClean="0"/>
              <a:t>из 26  учащихся (30%)     </a:t>
            </a:r>
          </a:p>
          <a:p>
            <a:r>
              <a:rPr lang="ru-RU" sz="1800" dirty="0"/>
              <a:t>Д</a:t>
            </a:r>
            <a:r>
              <a:rPr lang="ru-RU" sz="1800" dirty="0" smtClean="0"/>
              <a:t>ля </a:t>
            </a:r>
            <a:r>
              <a:rPr lang="ru-RU" sz="1800" dirty="0"/>
              <a:t>учебных заданий, игр, и поиска </a:t>
            </a:r>
            <a:r>
              <a:rPr lang="ru-RU" sz="1800" dirty="0" smtClean="0"/>
              <a:t>информации -  5 из 26 учащихся(20%)</a:t>
            </a:r>
          </a:p>
          <a:p>
            <a:r>
              <a:rPr lang="ru-RU" sz="1800" dirty="0" smtClean="0"/>
              <a:t>Для учебных заданий  - 4 из 26 учащихся (16%)</a:t>
            </a:r>
            <a:endParaRPr lang="ru-RU" sz="1800" dirty="0"/>
          </a:p>
          <a:p>
            <a:r>
              <a:rPr lang="ru-RU" sz="1800" dirty="0" smtClean="0"/>
              <a:t>Для </a:t>
            </a:r>
            <a:r>
              <a:rPr lang="ru-RU" sz="1800" dirty="0"/>
              <a:t>учебных заданий, и для поиска </a:t>
            </a:r>
            <a:r>
              <a:rPr lang="ru-RU" sz="1800" dirty="0" smtClean="0"/>
              <a:t>информации  - 6  из 26  учащихся(24%)</a:t>
            </a:r>
          </a:p>
          <a:p>
            <a:r>
              <a:rPr lang="ru-RU" sz="1800" dirty="0" smtClean="0"/>
              <a:t>Для </a:t>
            </a:r>
            <a:r>
              <a:rPr lang="ru-RU" sz="1800" dirty="0"/>
              <a:t>игр, поиска информации, переписки с </a:t>
            </a:r>
            <a:r>
              <a:rPr lang="ru-RU" sz="1800" dirty="0" smtClean="0"/>
              <a:t>друзьями - 2  из 26 учащихся (7%)</a:t>
            </a:r>
          </a:p>
          <a:p>
            <a:r>
              <a:rPr lang="ru-RU" sz="1800" dirty="0" smtClean="0"/>
              <a:t>Для </a:t>
            </a:r>
            <a:r>
              <a:rPr lang="ru-RU" sz="1800" dirty="0"/>
              <a:t>учебных заданий, поиска информации, и для переписки с друзьями  </a:t>
            </a:r>
            <a:r>
              <a:rPr lang="ru-RU" sz="1800" dirty="0" smtClean="0"/>
              <a:t>-  1 из 26 учащихся(3%)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204455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574</TotalTime>
  <Words>1130</Words>
  <Application>Microsoft Office PowerPoint</Application>
  <PresentationFormat>Экран (4:3)</PresentationFormat>
  <Paragraphs>99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«Компьютеры в жизни подростка.  Польза и вред» Социальный тип проекта</vt:lpstr>
      <vt:lpstr>Содержание</vt:lpstr>
      <vt:lpstr>Введение</vt:lpstr>
      <vt:lpstr>Этапы работы</vt:lpstr>
      <vt:lpstr>История возникновения компьютера</vt:lpstr>
      <vt:lpstr>Компьютер, его отрицательное и положительное влияние на подростка</vt:lpstr>
      <vt:lpstr>Компьютерная зависимость</vt:lpstr>
      <vt:lpstr>Основные симптомы компьютерной зависимости : </vt:lpstr>
      <vt:lpstr>Опрос</vt:lpstr>
      <vt:lpstr>Слайд 10</vt:lpstr>
      <vt:lpstr>Заключение</vt:lpstr>
      <vt:lpstr>Литература</vt:lpstr>
    </vt:vector>
  </TitlesOfParts>
  <Company>DNS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«Компьютеры в жизни подростка. Польза и вред.» Социальный тип проекта</dc:title>
  <dc:creator>днс</dc:creator>
  <cp:lastModifiedBy>RePack by SPecialiST</cp:lastModifiedBy>
  <cp:revision>30</cp:revision>
  <dcterms:created xsi:type="dcterms:W3CDTF">2021-03-08T16:18:02Z</dcterms:created>
  <dcterms:modified xsi:type="dcterms:W3CDTF">2022-10-01T13:12:01Z</dcterms:modified>
</cp:coreProperties>
</file>