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8" r:id="rId5"/>
    <p:sldId id="259" r:id="rId6"/>
    <p:sldId id="260" r:id="rId7"/>
    <p:sldId id="261" r:id="rId8"/>
    <p:sldId id="270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g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gif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g"/><Relationship Id="rId4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35896" y="5157192"/>
            <a:ext cx="5256584" cy="1256775"/>
          </a:xfrm>
        </p:spPr>
        <p:txBody>
          <a:bodyPr>
            <a:normAutofit fontScale="92500"/>
          </a:bodyPr>
          <a:lstStyle/>
          <a:p>
            <a:pPr algn="r"/>
            <a:r>
              <a:rPr lang="ru-RU" dirty="0">
                <a:solidFill>
                  <a:schemeClr val="tx1"/>
                </a:solidFill>
              </a:rPr>
              <a:t>Составитель: Новикова Анна Николаевна,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учитель-логопед ГБОУ СОШ №562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Красногвардейского района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165348" cy="4088745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Активизация словаря по теме насекомые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4838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2437656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Комар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340768"/>
            <a:ext cx="4608512" cy="345638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059832" y="5157192"/>
            <a:ext cx="28083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dirty="0" smtClean="0"/>
              <a:t>пищит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4123285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Бабочка</a:t>
            </a:r>
            <a:r>
              <a:rPr lang="ru-RU" dirty="0"/>
              <a:t> 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84784"/>
            <a:ext cx="3752739" cy="3475037"/>
          </a:xfrm>
        </p:spPr>
      </p:pic>
      <p:sp>
        <p:nvSpPr>
          <p:cNvPr id="5" name="Прямоугольник 4"/>
          <p:cNvSpPr/>
          <p:nvPr/>
        </p:nvSpPr>
        <p:spPr>
          <a:xfrm>
            <a:off x="2913532" y="5013176"/>
            <a:ext cx="2922595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600" b="1" dirty="0" smtClean="0">
                <a:gradFill>
                  <a:gsLst>
                    <a:gs pos="0">
                      <a:prstClr val="black"/>
                    </a:gs>
                    <a:gs pos="40000">
                      <a:prstClr val="black">
                        <a:lumMod val="75000"/>
                        <a:lumOff val="25000"/>
                      </a:prstClr>
                    </a:gs>
                    <a:gs pos="100000">
                      <a:srgbClr val="212745">
                        <a:alpha val="65000"/>
                      </a:srgb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ea typeface="+mj-ea"/>
                <a:cs typeface="+mj-cs"/>
              </a:rPr>
              <a:t>шелестит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0277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Жук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6792"/>
            <a:ext cx="5184576" cy="3447946"/>
          </a:xfrm>
        </p:spPr>
      </p:pic>
      <p:sp>
        <p:nvSpPr>
          <p:cNvPr id="5" name="Прямоугольник 4"/>
          <p:cNvSpPr/>
          <p:nvPr/>
        </p:nvSpPr>
        <p:spPr>
          <a:xfrm>
            <a:off x="3347864" y="5301208"/>
            <a:ext cx="237116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/>
              <a:t>жужжит</a:t>
            </a:r>
            <a:r>
              <a:rPr lang="ru-RU" sz="4000" b="1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80373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Кузнечик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772816"/>
            <a:ext cx="4732486" cy="3502040"/>
          </a:xfrm>
        </p:spPr>
      </p:pic>
      <p:sp>
        <p:nvSpPr>
          <p:cNvPr id="5" name="Прямоугольник 4"/>
          <p:cNvSpPr/>
          <p:nvPr/>
        </p:nvSpPr>
        <p:spPr>
          <a:xfrm>
            <a:off x="3275856" y="5589240"/>
            <a:ext cx="227004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rgbClr val="000000"/>
                </a:solidFill>
                <a:latin typeface="Arial"/>
              </a:rPr>
              <a:t>стрекочет</a:t>
            </a:r>
            <a:r>
              <a:rPr lang="ru-RU" sz="2200" dirty="0">
                <a:solidFill>
                  <a:srgbClr val="000000"/>
                </a:solidFill>
                <a:latin typeface="Arial"/>
              </a:rPr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7713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80919" cy="1649120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sz="4000" dirty="0">
                <a:solidFill>
                  <a:srgbClr val="000000"/>
                </a:solidFill>
                <a:latin typeface="Arial"/>
              </a:rPr>
              <a:t>Игра «Закончи предложение»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27584" y="1484784"/>
            <a:ext cx="7056784" cy="4464496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b="1" dirty="0" smtClean="0">
                <a:solidFill>
                  <a:srgbClr val="000000"/>
                </a:solidFill>
                <a:latin typeface="Arial"/>
              </a:rPr>
              <a:t>Пчела </a:t>
            </a:r>
            <a:r>
              <a:rPr lang="ru-RU" b="1" dirty="0">
                <a:solidFill>
                  <a:srgbClr val="000000"/>
                </a:solidFill>
                <a:latin typeface="Arial"/>
              </a:rPr>
              <a:t>собирает….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Комар кусает….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Жук грызёт….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Муха разносит…..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Муравей сидел около….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Божья коровка ползёт около….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Муха села на 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Жук спрятался под…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Муха ползёт по….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Бабочка летает….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Божья коровка поедает….</a:t>
            </a:r>
          </a:p>
          <a:p>
            <a:pPr marL="45720" indent="0">
              <a:buNone/>
            </a:pPr>
            <a:r>
              <a:rPr lang="ru-RU" b="1" dirty="0">
                <a:solidFill>
                  <a:srgbClr val="000000"/>
                </a:solidFill>
                <a:latin typeface="Arial"/>
              </a:rPr>
              <a:t>Кузнечик стрекочет в ….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547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276872"/>
            <a:ext cx="6512511" cy="1143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640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48680"/>
            <a:ext cx="7046168" cy="1073056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3600" i="1" dirty="0">
                <a:solidFill>
                  <a:srgbClr val="000000"/>
                </a:solidFill>
                <a:effectLst/>
                <a:latin typeface="Times New Roman"/>
                <a:ea typeface="Times New Roman"/>
                <a:cs typeface="Times New Roman"/>
              </a:rPr>
              <a:t>«Кто как передвигается?».</a:t>
            </a:r>
            <a:r>
              <a:rPr lang="ru-RU" sz="4000" dirty="0">
                <a:effectLst/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effectLst/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044"/>
          <a:stretch/>
        </p:blipFill>
        <p:spPr>
          <a:xfrm>
            <a:off x="611559" y="1700808"/>
            <a:ext cx="3168353" cy="1767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77072"/>
            <a:ext cx="3298851" cy="21244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861048"/>
            <a:ext cx="324543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1556792"/>
            <a:ext cx="2592288" cy="20256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2301240"/>
            <a:ext cx="3048000" cy="2255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19435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/>
              <a:t>Вопросы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539552" y="1916832"/>
            <a:ext cx="6768752" cy="2160240"/>
          </a:xfrm>
        </p:spPr>
        <p:txBody>
          <a:bodyPr/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 </a:t>
            </a: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Каких насекомых вы видели на улице?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-Какие части тела есть у насекомых?</a:t>
            </a:r>
            <a:endParaRPr lang="ru-RU" sz="2800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3429000"/>
            <a:ext cx="71287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(</a:t>
            </a:r>
            <a:r>
              <a:rPr lang="ru-RU" dirty="0" err="1" smtClean="0"/>
              <a:t>Голова,жало,тело,лапки,глаза,крылья</a:t>
            </a:r>
            <a:r>
              <a:rPr lang="ru-RU" dirty="0" smtClean="0"/>
              <a:t> </a:t>
            </a:r>
            <a:r>
              <a:rPr lang="ru-RU" dirty="0" err="1" smtClean="0"/>
              <a:t>ит.д</a:t>
            </a:r>
            <a:r>
              <a:rPr lang="ru-RU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9656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76672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Загадки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340768"/>
            <a:ext cx="8352928" cy="936104"/>
          </a:xfrm>
        </p:spPr>
        <p:txBody>
          <a:bodyPr/>
          <a:lstStyle/>
          <a:p>
            <a:pPr marL="45720" indent="0"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Инструкция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</a:rPr>
              <a:t>: « Сейчас я буду загадывать насекомых, а вы отгадывайте кто это».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852936"/>
            <a:ext cx="352839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buClr>
                <a:srgbClr val="F14124">
                  <a:lumMod val="75000"/>
                </a:srgbClr>
              </a:buClr>
              <a:buSzPct val="130000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Шевелились у цветка</a:t>
            </a: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Clr>
                <a:srgbClr val="F14124">
                  <a:lumMod val="75000"/>
                </a:srgbClr>
              </a:buClr>
              <a:buSzPct val="130000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Все четыре лепестка,</a:t>
            </a: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Clr>
                <a:srgbClr val="F14124">
                  <a:lumMod val="75000"/>
                </a:srgbClr>
              </a:buClr>
              <a:buSzPct val="130000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Я сорвать его хотел,-</a:t>
            </a: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lvl="0">
              <a:lnSpc>
                <a:spcPct val="150000"/>
              </a:lnSpc>
              <a:buClr>
                <a:srgbClr val="F14124">
                  <a:lumMod val="75000"/>
                </a:srgbClr>
              </a:buClr>
              <a:buSzPct val="130000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Он вспорхнул- и улетел.</a:t>
            </a:r>
            <a:endParaRPr lang="ru-RU" sz="2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876905"/>
            <a:ext cx="2760387" cy="2556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987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3816424" cy="2304256"/>
          </a:xfrm>
        </p:spPr>
        <p:txBody>
          <a:bodyPr>
            <a:normAutofit/>
          </a:bodyPr>
          <a:lstStyle/>
          <a:p>
            <a:pPr marL="45720" indent="0">
              <a:lnSpc>
                <a:spcPct val="115000"/>
              </a:lnSpc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Те, с кем рядом я жужжала,</a:t>
            </a: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Помнят - у меня есть жало</a:t>
            </a: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lnSpc>
                <a:spcPct val="115000"/>
              </a:lnSpc>
              <a:spcAft>
                <a:spcPts val="0"/>
              </a:spcAft>
              <a:buNone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И на брюшке полоса,</a:t>
            </a:r>
            <a:endParaRPr lang="ru-RU" sz="2000" b="1" dirty="0"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45720" indent="0">
              <a:buNone/>
            </a:pPr>
            <a:r>
              <a:rPr 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Потому что я ...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93708"/>
            <a:ext cx="2664296" cy="2664296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539552" y="2958004"/>
            <a:ext cx="35283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Красненькие крылышки, черные горошки.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это гуляет по моей ладошке?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40"/>
          <a:stretch/>
        </p:blipFill>
        <p:spPr>
          <a:xfrm>
            <a:off x="3779912" y="3428998"/>
            <a:ext cx="2456996" cy="2862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85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i="1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Игра «Один - много»</a:t>
            </a:r>
            <a:r>
              <a:rPr lang="ru-RU" sz="4000" dirty="0">
                <a:latin typeface="Calibri"/>
                <a:ea typeface="Calibri"/>
                <a:cs typeface="Times New Roman"/>
              </a:rPr>
              <a:t/>
            </a:r>
            <a:br>
              <a:rPr lang="ru-RU" sz="400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268760"/>
            <a:ext cx="8352928" cy="864096"/>
          </a:xfrm>
        </p:spPr>
        <p:txBody>
          <a:bodyPr>
            <a:normAutofit lnSpcReduction="10000"/>
          </a:bodyPr>
          <a:lstStyle/>
          <a:p>
            <a:pPr marL="4572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Инструкция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: «Я буду называть одно насекомое, а вы - много таких же насекомых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».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763" y="2204864"/>
            <a:ext cx="1584176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0640" y="2132856"/>
            <a:ext cx="3272656" cy="17281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893" y="4581128"/>
            <a:ext cx="2007916" cy="16314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4077072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416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3" y="836712"/>
            <a:ext cx="2691763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3" y="806113"/>
            <a:ext cx="3024336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041" y="3284984"/>
            <a:ext cx="2030181" cy="28803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7496" y="3630742"/>
            <a:ext cx="3379414" cy="25345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561096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764704"/>
            <a:ext cx="3703270" cy="216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7" y="764704"/>
            <a:ext cx="3416459" cy="2304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6992"/>
            <a:ext cx="3794968" cy="30414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3783" y="3389490"/>
            <a:ext cx="3676574" cy="27758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3261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48680"/>
            <a:ext cx="8784976" cy="135902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Игра «Кто </a:t>
            </a:r>
            <a:r>
              <a:rPr lang="ru-RU" dirty="0" smtClean="0"/>
              <a:t>как голос подает?»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316514"/>
            <a:ext cx="6480720" cy="350708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                                                    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316514"/>
            <a:ext cx="3744416" cy="299553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02455" y="5517232"/>
            <a:ext cx="205056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sz="4000" dirty="0" smtClean="0">
                <a:solidFill>
                  <a:srgbClr val="000000"/>
                </a:solidFill>
                <a:latin typeface="Arial"/>
              </a:rPr>
              <a:t>жужжит</a:t>
            </a:r>
            <a:endParaRPr lang="ru-RU" sz="4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72625" y="1556792"/>
            <a:ext cx="13906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" indent="0">
              <a:buNone/>
            </a:pPr>
            <a:r>
              <a:rPr lang="ru-RU" sz="3600" b="1" dirty="0" smtClean="0">
                <a:solidFill>
                  <a:srgbClr val="000000"/>
                </a:solidFill>
                <a:latin typeface="Arial"/>
              </a:rPr>
              <a:t>Муха</a:t>
            </a:r>
            <a:endParaRPr lang="ru-RU" sz="3600" b="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3026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108</TotalTime>
  <Words>194</Words>
  <Application>Microsoft Office PowerPoint</Application>
  <PresentationFormat>Экран (4:3)</PresentationFormat>
  <Paragraphs>48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Активизация словаря по теме насекомые</vt:lpstr>
      <vt:lpstr>«Кто как передвигается?». </vt:lpstr>
      <vt:lpstr>Вопросы</vt:lpstr>
      <vt:lpstr>Загадки </vt:lpstr>
      <vt:lpstr>Презентация PowerPoint</vt:lpstr>
      <vt:lpstr>Игра «Один - много» </vt:lpstr>
      <vt:lpstr>Презентация PowerPoint</vt:lpstr>
      <vt:lpstr>Презентация PowerPoint</vt:lpstr>
      <vt:lpstr>Игра «Кто как голос подает?»</vt:lpstr>
      <vt:lpstr>Комар</vt:lpstr>
      <vt:lpstr>Бабочка </vt:lpstr>
      <vt:lpstr>Жук</vt:lpstr>
      <vt:lpstr>Кузнечик</vt:lpstr>
      <vt:lpstr> Игра «Закончи предложение»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словаря по теме насекомые</dc:title>
  <dc:creator>Давид</dc:creator>
  <cp:lastModifiedBy>Home</cp:lastModifiedBy>
  <cp:revision>14</cp:revision>
  <dcterms:created xsi:type="dcterms:W3CDTF">2015-10-09T17:58:31Z</dcterms:created>
  <dcterms:modified xsi:type="dcterms:W3CDTF">2022-10-01T14:51:21Z</dcterms:modified>
</cp:coreProperties>
</file>