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77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SSD\Desktop\Безымянный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692696"/>
            <a:ext cx="7772400" cy="4968551"/>
          </a:xfrm>
        </p:spPr>
        <p:txBody>
          <a:bodyPr>
            <a:normAutofit/>
          </a:bodyPr>
          <a:lstStyle/>
          <a:p>
            <a:r>
              <a:rPr lang="ru-RU" sz="7200" dirty="0" smtClean="0"/>
              <a:t>Рабство в Древнем Риме.</a:t>
            </a:r>
            <a:br>
              <a:rPr lang="ru-RU" sz="7200" dirty="0" smtClean="0"/>
            </a:br>
            <a:r>
              <a:rPr lang="ru-RU" sz="7200" dirty="0" smtClean="0"/>
              <a:t>Земельный закон братьев </a:t>
            </a:r>
            <a:r>
              <a:rPr lang="ru-RU" sz="7200" dirty="0" err="1" smtClean="0"/>
              <a:t>Гракхов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067944" y="692696"/>
            <a:ext cx="576064" cy="511256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Граждане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Штриховая стрелка вправо 6"/>
          <p:cNvSpPr/>
          <p:nvPr/>
        </p:nvSpPr>
        <p:spPr>
          <a:xfrm flipH="1">
            <a:off x="3419872" y="3068960"/>
            <a:ext cx="576064" cy="432048"/>
          </a:xfrm>
          <a:prstGeom prst="stripedRightArrow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987824" y="1700808"/>
            <a:ext cx="50423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9050" cmpd="dbl">
                  <a:solidFill>
                    <a:srgbClr val="C00000"/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рабы</a:t>
            </a:r>
            <a:endParaRPr lang="ru-RU" sz="5400" b="1" cap="all" spc="0" dirty="0">
              <a:ln w="19050" cmpd="dbl">
                <a:solidFill>
                  <a:srgbClr val="C00000"/>
                </a:solidFill>
                <a:prstDash val="solid"/>
                <a:miter lim="800000"/>
              </a:ln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 flipV="1">
            <a:off x="2123728" y="2060848"/>
            <a:ext cx="720080" cy="115212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2051720" y="3501008"/>
            <a:ext cx="79208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2123728" y="3717032"/>
            <a:ext cx="720080" cy="100811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Скругленный прямоугольник 18"/>
          <p:cNvSpPr/>
          <p:nvPr/>
        </p:nvSpPr>
        <p:spPr>
          <a:xfrm>
            <a:off x="971600" y="1556792"/>
            <a:ext cx="1296144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Рабы в имении</a:t>
            </a:r>
            <a:endParaRPr lang="ru-RU" dirty="0"/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11560" y="3284984"/>
            <a:ext cx="1296144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Рабы в доме</a:t>
            </a:r>
            <a:endParaRPr lang="ru-RU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11560" y="4581128"/>
            <a:ext cx="151216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Рабы в амфитеатре</a:t>
            </a:r>
            <a:endParaRPr lang="ru-RU" dirty="0"/>
          </a:p>
        </p:txBody>
      </p:sp>
      <p:sp>
        <p:nvSpPr>
          <p:cNvPr id="22" name="TextBox 21"/>
          <p:cNvSpPr txBox="1"/>
          <p:nvPr/>
        </p:nvSpPr>
        <p:spPr>
          <a:xfrm>
            <a:off x="179512" y="260648"/>
            <a:ext cx="38164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Имение – земельное владение богатого человека</a:t>
            </a:r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323528" y="5877272"/>
            <a:ext cx="38164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Гладиатор  – раб, который сражается в амфитеатре для развлечения публики.</a:t>
            </a:r>
            <a:endParaRPr lang="ru-RU" dirty="0"/>
          </a:p>
        </p:txBody>
      </p:sp>
      <p:sp>
        <p:nvSpPr>
          <p:cNvPr id="24" name="Стрелка вправо с вырезом 23"/>
          <p:cNvSpPr/>
          <p:nvPr/>
        </p:nvSpPr>
        <p:spPr>
          <a:xfrm>
            <a:off x="4283968" y="3212976"/>
            <a:ext cx="576064" cy="144016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ятиугольник 27"/>
          <p:cNvSpPr/>
          <p:nvPr/>
        </p:nvSpPr>
        <p:spPr>
          <a:xfrm>
            <a:off x="4932040" y="2996952"/>
            <a:ext cx="1224136" cy="504056"/>
          </a:xfrm>
          <a:prstGeom prst="homePlate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воин</a:t>
            </a:r>
            <a:endParaRPr lang="ru-RU" sz="3200" b="1" dirty="0">
              <a:solidFill>
                <a:srgbClr val="FF0000"/>
              </a:solidFill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6228184" y="1772816"/>
            <a:ext cx="1008112" cy="3024336"/>
            <a:chOff x="6516216" y="1772816"/>
            <a:chExt cx="1368152" cy="3024336"/>
          </a:xfrm>
        </p:grpSpPr>
        <p:sp>
          <p:nvSpPr>
            <p:cNvPr id="30" name="Овал 29"/>
            <p:cNvSpPr/>
            <p:nvPr/>
          </p:nvSpPr>
          <p:spPr>
            <a:xfrm>
              <a:off x="6516216" y="1772816"/>
              <a:ext cx="1368152" cy="302433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020272" y="1988840"/>
              <a:ext cx="432048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dirty="0" smtClean="0">
                  <a:solidFill>
                    <a:schemeClr val="bg1"/>
                  </a:solidFill>
                </a:rPr>
                <a:t>земля</a:t>
              </a:r>
              <a:endParaRPr lang="ru-RU" sz="3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2" name="Выноска 1 31"/>
          <p:cNvSpPr/>
          <p:nvPr/>
        </p:nvSpPr>
        <p:spPr>
          <a:xfrm>
            <a:off x="7092280" y="1196752"/>
            <a:ext cx="1260648" cy="504056"/>
          </a:xfrm>
          <a:prstGeom prst="borderCallout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продать</a:t>
            </a:r>
            <a:endParaRPr lang="ru-RU" sz="2400" dirty="0"/>
          </a:p>
        </p:txBody>
      </p:sp>
      <p:sp>
        <p:nvSpPr>
          <p:cNvPr id="33" name="Выноска 1 32"/>
          <p:cNvSpPr/>
          <p:nvPr/>
        </p:nvSpPr>
        <p:spPr>
          <a:xfrm>
            <a:off x="7092280" y="4725144"/>
            <a:ext cx="1260648" cy="504056"/>
          </a:xfrm>
          <a:prstGeom prst="borderCallout1">
            <a:avLst>
              <a:gd name="adj1" fmla="val 77649"/>
              <a:gd name="adj2" fmla="val -4565"/>
              <a:gd name="adj3" fmla="val 15906"/>
              <a:gd name="adj4" fmla="val -373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отняли</a:t>
            </a:r>
            <a:endParaRPr lang="ru-RU" sz="2400" dirty="0"/>
          </a:p>
        </p:txBody>
      </p:sp>
      <p:sp>
        <p:nvSpPr>
          <p:cNvPr id="35" name="Правая фигурная скобка 34"/>
          <p:cNvSpPr/>
          <p:nvPr/>
        </p:nvSpPr>
        <p:spPr>
          <a:xfrm>
            <a:off x="8028384" y="1916832"/>
            <a:ext cx="504056" cy="2592288"/>
          </a:xfrm>
          <a:prstGeom prst="righ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8460432" y="1916832"/>
            <a:ext cx="504234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рим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8" dur="1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9" grpId="0" animBg="1"/>
      <p:bldP spid="20" grpId="0" animBg="1"/>
      <p:bldP spid="21" grpId="0" animBg="1"/>
      <p:bldP spid="22" grpId="0"/>
      <p:bldP spid="23" grpId="0"/>
      <p:bldP spid="24" grpId="0" animBg="1"/>
      <p:bldP spid="28" grpId="0" animBg="1"/>
      <p:bldP spid="32" grpId="0" animBg="1"/>
      <p:bldP spid="33" grpId="0" animBg="1"/>
      <p:bldP spid="35" grpId="0" animBg="1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260648"/>
            <a:ext cx="82089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Тиберий Гракх - плебей</a:t>
            </a:r>
            <a:endParaRPr lang="ru-RU" sz="4400" dirty="0"/>
          </a:p>
        </p:txBody>
      </p:sp>
      <p:sp>
        <p:nvSpPr>
          <p:cNvPr id="5" name="Скругленная прямоугольная выноска 4"/>
          <p:cNvSpPr/>
          <p:nvPr/>
        </p:nvSpPr>
        <p:spPr>
          <a:xfrm>
            <a:off x="6300192" y="404664"/>
            <a:ext cx="2592288" cy="144016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У бедняков нет земли</a:t>
            </a:r>
            <a:endParaRPr lang="ru-RU" sz="3600" dirty="0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6948264" y="1988840"/>
            <a:ext cx="1944216" cy="2823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Двойная стрелка влево/вверх 6"/>
          <p:cNvSpPr/>
          <p:nvPr/>
        </p:nvSpPr>
        <p:spPr>
          <a:xfrm rot="18884029">
            <a:off x="5046653" y="2391485"/>
            <a:ext cx="1944216" cy="1944216"/>
          </a:xfrm>
          <a:prstGeom prst="leftUpArrow">
            <a:avLst>
              <a:gd name="adj1" fmla="val 15301"/>
              <a:gd name="adj2" fmla="val 25000"/>
              <a:gd name="adj3" fmla="val 25000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альтернативный процесс 7"/>
          <p:cNvSpPr/>
          <p:nvPr/>
        </p:nvSpPr>
        <p:spPr>
          <a:xfrm>
            <a:off x="899592" y="1844824"/>
            <a:ext cx="4536504" cy="576064"/>
          </a:xfrm>
          <a:prstGeom prst="flowChartAlternateProcess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Опасность для богатых</a:t>
            </a:r>
            <a:endParaRPr lang="ru-RU" sz="3200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9" name="Блок-схема: альтернативный процесс 8"/>
          <p:cNvSpPr/>
          <p:nvPr/>
        </p:nvSpPr>
        <p:spPr>
          <a:xfrm>
            <a:off x="899592" y="4149080"/>
            <a:ext cx="4536504" cy="576064"/>
          </a:xfrm>
          <a:prstGeom prst="flowChartAlternateProcess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>
                  <a:solidFill>
                    <a:srgbClr val="C00000"/>
                  </a:solidFill>
                </a:ln>
                <a:solidFill>
                  <a:srgbClr val="C00000"/>
                </a:solidFill>
              </a:rPr>
              <a:t>Плохо для армии</a:t>
            </a:r>
            <a:endParaRPr lang="ru-RU" sz="3200" dirty="0">
              <a:ln>
                <a:solidFill>
                  <a:srgbClr val="C00000"/>
                </a:solidFill>
              </a:ln>
              <a:solidFill>
                <a:srgbClr val="C00000"/>
              </a:solidFill>
            </a:endParaRPr>
          </a:p>
        </p:txBody>
      </p:sp>
      <p:sp>
        <p:nvSpPr>
          <p:cNvPr id="10" name="Стрелка вправо с вырезом 9"/>
          <p:cNvSpPr/>
          <p:nvPr/>
        </p:nvSpPr>
        <p:spPr>
          <a:xfrm rot="5400000">
            <a:off x="7668344" y="4941168"/>
            <a:ext cx="648072" cy="36004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077322" y="5534561"/>
            <a:ext cx="306667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Народный трибун</a:t>
            </a:r>
            <a:endParaRPr lang="ru-RU" sz="4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51520" y="188640"/>
            <a:ext cx="1944216" cy="28232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трелка вправо с вырезом 4"/>
          <p:cNvSpPr/>
          <p:nvPr/>
        </p:nvSpPr>
        <p:spPr>
          <a:xfrm rot="5400000">
            <a:off x="971600" y="3212976"/>
            <a:ext cx="648072" cy="36004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-180528" y="3717032"/>
            <a:ext cx="306667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Народный трибун</a:t>
            </a:r>
            <a:endParaRPr lang="ru-RU" sz="4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2771800" y="332656"/>
            <a:ext cx="5904656" cy="5760640"/>
          </a:xfrm>
          <a:prstGeom prst="verticalScroll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FFFF00"/>
                </a:solidFill>
              </a:rPr>
              <a:t>133 год до н.э.</a:t>
            </a:r>
          </a:p>
          <a:p>
            <a:endParaRPr lang="ru-RU" sz="1200" dirty="0" smtClean="0">
              <a:solidFill>
                <a:srgbClr val="FFFF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FFFF00"/>
                </a:solidFill>
              </a:rPr>
              <a:t>Знатным семьям ограниченное количество земли.</a:t>
            </a:r>
          </a:p>
          <a:p>
            <a:endParaRPr lang="ru-RU" sz="1200" dirty="0" smtClean="0">
              <a:solidFill>
                <a:srgbClr val="FFFF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FFFF00"/>
                </a:solidFill>
              </a:rPr>
              <a:t>Излишки отобрать и поделить между бедными гражданами.</a:t>
            </a:r>
          </a:p>
          <a:p>
            <a:endParaRPr lang="ru-RU" sz="1200" dirty="0" smtClean="0">
              <a:solidFill>
                <a:srgbClr val="FFFF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sz="2800" dirty="0" smtClean="0">
                <a:solidFill>
                  <a:srgbClr val="FFFF00"/>
                </a:solidFill>
              </a:rPr>
              <a:t>Земли бедных граждан продавать запрещено.</a:t>
            </a:r>
          </a:p>
          <a:p>
            <a:pPr algn="ctr"/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404664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Земельный закон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Судьба Тиберия </a:t>
            </a:r>
            <a:r>
              <a:rPr lang="ru-RU" dirty="0" err="1" smtClean="0"/>
              <a:t>Гракха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Тиберий Гракх убит</a:t>
            </a:r>
          </a:p>
          <a:p>
            <a:r>
              <a:rPr lang="ru-RU" dirty="0" smtClean="0"/>
              <a:t>Гай Гракх становится народным трибуном</a:t>
            </a:r>
          </a:p>
          <a:p>
            <a:r>
              <a:rPr lang="ru-RU" dirty="0" smtClean="0"/>
              <a:t>Гай Гракх продолжил дело брата</a:t>
            </a:r>
          </a:p>
          <a:p>
            <a:r>
              <a:rPr lang="ru-RU" dirty="0" smtClean="0"/>
              <a:t>Заговор против Гая </a:t>
            </a:r>
            <a:r>
              <a:rPr lang="ru-RU" dirty="0" err="1" smtClean="0"/>
              <a:t>Гракха</a:t>
            </a:r>
            <a:endParaRPr lang="ru-RU" dirty="0" smtClean="0"/>
          </a:p>
          <a:p>
            <a:r>
              <a:rPr lang="ru-RU" dirty="0" smtClean="0"/>
              <a:t>Отмена запрета о продаже земельных участков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Пересказ в тетради</a:t>
            </a:r>
          </a:p>
          <a:p>
            <a:r>
              <a:rPr lang="ru-RU" dirty="0" smtClean="0"/>
              <a:t>§ 50 читать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</TotalTime>
  <Words>118</Words>
  <Application>Microsoft Office PowerPoint</Application>
  <PresentationFormat>Экран (4:3)</PresentationFormat>
  <Paragraphs>36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Рабство в Древнем Риме. Земельный закон братьев Гракхов</vt:lpstr>
      <vt:lpstr>Слайд 3</vt:lpstr>
      <vt:lpstr>Слайд 4</vt:lpstr>
      <vt:lpstr>Слайд 5</vt:lpstr>
      <vt:lpstr>Судьба Тиберия Гракха</vt:lpstr>
      <vt:lpstr>Домашнее задание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Единовластие Цезаря.</dc:title>
  <cp:lastModifiedBy>SSD</cp:lastModifiedBy>
  <cp:revision>21</cp:revision>
  <dcterms:modified xsi:type="dcterms:W3CDTF">2016-03-09T08:54:47Z</dcterms:modified>
</cp:coreProperties>
</file>