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0" r:id="rId5"/>
    <p:sldId id="261" r:id="rId6"/>
    <p:sldId id="262" r:id="rId7"/>
    <p:sldId id="277" r:id="rId8"/>
    <p:sldId id="278" r:id="rId9"/>
    <p:sldId id="258" r:id="rId10"/>
    <p:sldId id="264" r:id="rId11"/>
    <p:sldId id="265" r:id="rId12"/>
    <p:sldId id="266" r:id="rId13"/>
    <p:sldId id="267" r:id="rId14"/>
    <p:sldId id="259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41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048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909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62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61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93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848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3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10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09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541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69D37-CB27-4CFE-A85D-9C7499F3D33F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40197-0971-432F-806F-27D30D9E2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73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772400" cy="1467594"/>
          </a:xfrm>
        </p:spPr>
        <p:txBody>
          <a:bodyPr>
            <a:noAutofit/>
          </a:bodyPr>
          <a:lstStyle/>
          <a:p>
            <a:r>
              <a:rPr lang="ru-RU" sz="9600" smtClean="0">
                <a:solidFill>
                  <a:srgbClr val="FF0000"/>
                </a:solidFill>
              </a:rPr>
              <a:t>Играем!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04864"/>
            <a:ext cx="3946748" cy="426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6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Физкультминутка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А – начало алфавита,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Тем она и знаменита.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А узнать её легко: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Ноги ставит широко.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510" y="1772816"/>
            <a:ext cx="471292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7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 – РАМ – ШИМ – ШИМ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Водящий стоит в центре круга с закрытыми глазами и вытянутой рукой. Все играющие идут по кругу со словами: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А-рам-</a:t>
            </a:r>
            <a:r>
              <a:rPr lang="ru-RU" dirty="0" err="1" smtClean="0">
                <a:solidFill>
                  <a:srgbClr val="0070C0"/>
                </a:solidFill>
              </a:rPr>
              <a:t>шим</a:t>
            </a:r>
            <a:r>
              <a:rPr lang="ru-RU" dirty="0" smtClean="0">
                <a:solidFill>
                  <a:srgbClr val="0070C0"/>
                </a:solidFill>
              </a:rPr>
              <a:t>-</a:t>
            </a:r>
            <a:r>
              <a:rPr lang="ru-RU" dirty="0" err="1" smtClean="0">
                <a:solidFill>
                  <a:srgbClr val="0070C0"/>
                </a:solidFill>
              </a:rPr>
              <a:t>шим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А-рам-</a:t>
            </a:r>
            <a:r>
              <a:rPr lang="ru-RU" dirty="0" err="1" smtClean="0">
                <a:solidFill>
                  <a:srgbClr val="0070C0"/>
                </a:solidFill>
              </a:rPr>
              <a:t>шим</a:t>
            </a:r>
            <a:r>
              <a:rPr lang="ru-RU" dirty="0" smtClean="0">
                <a:solidFill>
                  <a:srgbClr val="0070C0"/>
                </a:solidFill>
              </a:rPr>
              <a:t>-</a:t>
            </a:r>
            <a:r>
              <a:rPr lang="ru-RU" dirty="0" err="1" smtClean="0">
                <a:solidFill>
                  <a:srgbClr val="0070C0"/>
                </a:solidFill>
              </a:rPr>
              <a:t>шим</a:t>
            </a:r>
            <a:r>
              <a:rPr lang="ru-RU" dirty="0" smtClean="0">
                <a:solidFill>
                  <a:srgbClr val="0070C0"/>
                </a:solidFill>
              </a:rPr>
              <a:t>,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0070C0"/>
                </a:solidFill>
              </a:rPr>
              <a:t>Арамия-гусия</a:t>
            </a:r>
            <a:r>
              <a:rPr lang="ru-RU" dirty="0" smtClean="0">
                <a:solidFill>
                  <a:srgbClr val="0070C0"/>
                </a:solidFill>
              </a:rPr>
              <a:t>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Покажи-ка на меня.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636913"/>
            <a:ext cx="4023565" cy="390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05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 – РАМ – ШИМ – ШИМ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147248" cy="55892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На последних словах круг останавливается, и играющие смотрят, на кого указывает рука водящего. Тот, на кого показал водящий, входит в круг и встаёт спина к спине с водящим. Все хором произносят: «Раз, два, три». На счёт «три» стоящие в центре одновременно поворачивают голову. Если они повернули головы в одну сторону, то выполняют задание. После этого первый водящий уходит, а второй занимает его место.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37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 – РАМ – ШИМ – ШИМ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4042792" cy="558924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Если они повернули головы в разные стороны, то никакого задания им не даётся, первый водящий уходит, а второй начинает игру сначала.</a:t>
            </a:r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132856"/>
            <a:ext cx="4191289" cy="407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6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Листья клёна пожелтели,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В страны юга улетели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Быстрокрылые стрижи.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Что за месяц,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Подскажи!</a:t>
            </a:r>
          </a:p>
          <a:p>
            <a:pPr marL="0" indent="0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Август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780928"/>
            <a:ext cx="27051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1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Не летает, не жужжит,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Жук по улице бежит.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И горят в глазах жука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Два блестящих огонька.</a:t>
            </a:r>
          </a:p>
          <a:p>
            <a:pPr marL="0" indent="0">
              <a:buNone/>
            </a:pPr>
            <a:endParaRPr lang="ru-RU" sz="40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Автомашина, автобус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60648"/>
            <a:ext cx="27051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0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Посмотрите, дом стоит,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До краёв водой налит,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Без окошек, но не мрачный,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С четырёх сторон прозрачный.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В этом домике жильцы –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Все умелые пловцы.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Аквариум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538" y="116632"/>
            <a:ext cx="2382301" cy="301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07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На странице букваря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Тридцать три богатыря.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Мудрецов-богатырей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Знает каждый грамотей.</a:t>
            </a:r>
          </a:p>
          <a:p>
            <a:pPr marL="0" indent="0">
              <a:buNone/>
            </a:pPr>
            <a:endParaRPr lang="ru-RU" sz="4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Алфавит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343" y="1412776"/>
            <a:ext cx="27051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7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Стою на крыше –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Всех труб выше</a:t>
            </a:r>
          </a:p>
          <a:p>
            <a:pPr marL="0" indent="0">
              <a:buNone/>
            </a:pPr>
            <a:endParaRPr lang="ru-RU" sz="4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Антенна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140968"/>
            <a:ext cx="27051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8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К нам приехали с бахчи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Полосатые мячи.</a:t>
            </a:r>
          </a:p>
          <a:p>
            <a:pPr marL="0" indent="0">
              <a:buNone/>
            </a:pPr>
            <a:endParaRPr lang="ru-RU" sz="4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Арбуз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924944"/>
            <a:ext cx="27051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7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Считалка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4834880" cy="57332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Прибежала </a:t>
            </a:r>
            <a:r>
              <a:rPr lang="ru-RU" dirty="0" err="1" smtClean="0">
                <a:solidFill>
                  <a:srgbClr val="0070C0"/>
                </a:solidFill>
              </a:rPr>
              <a:t>Аллочка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Где моя считалочка?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Я считалки заучу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И считать всех научу!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Буковка за буковкой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Целый алфавит!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Кто не знает буковок,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Тот не говорит!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Буковка плюс буковка –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Получился слог.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А без слога, знаем мы,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Не бывает слов!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340768"/>
            <a:ext cx="3240360" cy="456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День и ночь стоит на крыше</a:t>
            </a:r>
            <a:endParaRPr lang="ru-RU" sz="4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Это чудо-постовой: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Всё увидит, всё услышит,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Всем поделится со мной!</a:t>
            </a:r>
          </a:p>
          <a:p>
            <a:pPr marL="0" indent="0">
              <a:buNone/>
            </a:pPr>
            <a:endParaRPr lang="ru-RU" sz="4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Антенна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068960"/>
            <a:ext cx="27051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37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В таком порту бывал мой друг,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Где вовсе нет воды вокруг.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Но в этот порт всё время шли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С людьми и грузом корабли.</a:t>
            </a:r>
          </a:p>
          <a:p>
            <a:pPr marL="0" indent="0">
              <a:buNone/>
            </a:pPr>
            <a:endParaRPr lang="ru-RU" sz="4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Аэропорт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963377"/>
            <a:ext cx="2273052" cy="288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0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Физкультминутка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147248" cy="58052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- Аист, аист, длинноногий,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Покажи домой дорогу.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Аист отвечает: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Топай </a:t>
            </a:r>
            <a:r>
              <a:rPr lang="ru-RU" dirty="0">
                <a:solidFill>
                  <a:srgbClr val="0070C0"/>
                </a:solidFill>
              </a:rPr>
              <a:t>п</a:t>
            </a:r>
            <a:r>
              <a:rPr lang="ru-RU" dirty="0" smtClean="0">
                <a:solidFill>
                  <a:srgbClr val="0070C0"/>
                </a:solidFill>
              </a:rPr>
              <a:t>равою ногой,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Топай левою ногой.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Снова – правою ногой,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Снова – левою ногой,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После – правою ногой,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После – левою ногой,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Вот тогда придёшь домой.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61456"/>
            <a:ext cx="471292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92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Считалка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4834880" cy="500141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Аист-птица, аист-птица,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Что тебе ночами снится?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Мне? Болотные опушки!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А ещё?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70C0"/>
                </a:solidFill>
              </a:rPr>
              <a:t>Ещё? Лягушки!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Их ловить – не изловить…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Вот и всё!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Тебе водить!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692696"/>
            <a:ext cx="3467826" cy="577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34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Считалка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483488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0070C0"/>
                </a:solidFill>
              </a:rPr>
              <a:t>Аты</a:t>
            </a:r>
            <a:r>
              <a:rPr lang="ru-RU" dirty="0">
                <a:solidFill>
                  <a:srgbClr val="0070C0"/>
                </a:solidFill>
              </a:rPr>
              <a:t>-баты, шли солдаты, 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70C0"/>
                </a:solidFill>
              </a:rPr>
              <a:t>Аты</a:t>
            </a:r>
            <a:r>
              <a:rPr lang="ru-RU" dirty="0">
                <a:solidFill>
                  <a:srgbClr val="0070C0"/>
                </a:solidFill>
              </a:rPr>
              <a:t>-баты, на базар, 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70C0"/>
                </a:solidFill>
              </a:rPr>
              <a:t>Аты</a:t>
            </a:r>
            <a:r>
              <a:rPr lang="ru-RU" dirty="0">
                <a:solidFill>
                  <a:srgbClr val="0070C0"/>
                </a:solidFill>
              </a:rPr>
              <a:t>-баты, что купили? 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70C0"/>
                </a:solidFill>
              </a:rPr>
              <a:t>Аты</a:t>
            </a:r>
            <a:r>
              <a:rPr lang="ru-RU" dirty="0">
                <a:solidFill>
                  <a:srgbClr val="0070C0"/>
                </a:solidFill>
              </a:rPr>
              <a:t>-баты, самовар. 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70C0"/>
                </a:solidFill>
              </a:rPr>
              <a:t>Аты</a:t>
            </a:r>
            <a:r>
              <a:rPr lang="ru-RU" dirty="0">
                <a:solidFill>
                  <a:srgbClr val="0070C0"/>
                </a:solidFill>
              </a:rPr>
              <a:t>-баты, сколько стоит? 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70C0"/>
                </a:solidFill>
              </a:rPr>
              <a:t>Аты</a:t>
            </a:r>
            <a:r>
              <a:rPr lang="ru-RU" dirty="0">
                <a:solidFill>
                  <a:srgbClr val="0070C0"/>
                </a:solidFill>
              </a:rPr>
              <a:t>-баты, три рубля. 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70C0"/>
                </a:solidFill>
              </a:rPr>
              <a:t>Аты</a:t>
            </a:r>
            <a:r>
              <a:rPr lang="ru-RU" dirty="0">
                <a:solidFill>
                  <a:srgbClr val="0070C0"/>
                </a:solidFill>
              </a:rPr>
              <a:t>-баты, кто выходит? </a:t>
            </a:r>
          </a:p>
          <a:p>
            <a:pPr marL="0" indent="0">
              <a:buNone/>
            </a:pPr>
            <a:r>
              <a:rPr lang="ru-RU" dirty="0" err="1">
                <a:solidFill>
                  <a:srgbClr val="0070C0"/>
                </a:solidFill>
              </a:rPr>
              <a:t>Аты</a:t>
            </a:r>
            <a:r>
              <a:rPr lang="ru-RU" dirty="0">
                <a:solidFill>
                  <a:srgbClr val="0070C0"/>
                </a:solidFill>
              </a:rPr>
              <a:t>-баты, это я! </a:t>
            </a:r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152341"/>
            <a:ext cx="3348957" cy="474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82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Считалка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483488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Катилась </a:t>
            </a:r>
            <a:r>
              <a:rPr lang="ru-RU" dirty="0" err="1" smtClean="0">
                <a:solidFill>
                  <a:srgbClr val="0070C0"/>
                </a:solidFill>
              </a:rPr>
              <a:t>апельсинка</a:t>
            </a:r>
            <a:r>
              <a:rPr lang="ru-RU" dirty="0" smtClean="0">
                <a:solidFill>
                  <a:srgbClr val="0070C0"/>
                </a:solidFill>
              </a:rPr>
              <a:t>,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П</a:t>
            </a:r>
            <a:r>
              <a:rPr lang="ru-RU" dirty="0" smtClean="0">
                <a:solidFill>
                  <a:srgbClr val="0070C0"/>
                </a:solidFill>
              </a:rPr>
              <a:t>о </a:t>
            </a:r>
            <a:r>
              <a:rPr lang="ru-RU" dirty="0">
                <a:solidFill>
                  <a:srgbClr val="0070C0"/>
                </a:solidFill>
              </a:rPr>
              <a:t>имени </a:t>
            </a:r>
            <a:r>
              <a:rPr lang="ru-RU" dirty="0" err="1" smtClean="0">
                <a:solidFill>
                  <a:srgbClr val="0070C0"/>
                </a:solidFill>
              </a:rPr>
              <a:t>Иринка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Уроки </a:t>
            </a:r>
            <a:r>
              <a:rPr lang="ru-RU" dirty="0">
                <a:solidFill>
                  <a:srgbClr val="0070C0"/>
                </a:solidFill>
              </a:rPr>
              <a:t>не </a:t>
            </a:r>
            <a:r>
              <a:rPr lang="ru-RU" dirty="0" smtClean="0">
                <a:solidFill>
                  <a:srgbClr val="0070C0"/>
                </a:solidFill>
              </a:rPr>
              <a:t>учила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И </a:t>
            </a:r>
            <a:r>
              <a:rPr lang="ru-RU" dirty="0">
                <a:solidFill>
                  <a:srgbClr val="0070C0"/>
                </a:solidFill>
              </a:rPr>
              <a:t>двойку </a:t>
            </a:r>
            <a:r>
              <a:rPr lang="ru-RU" dirty="0" smtClean="0">
                <a:solidFill>
                  <a:srgbClr val="0070C0"/>
                </a:solidFill>
              </a:rPr>
              <a:t>получила.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Покатилась назад -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Получила </a:t>
            </a:r>
            <a:r>
              <a:rPr lang="ru-RU" dirty="0">
                <a:solidFill>
                  <a:srgbClr val="0070C0"/>
                </a:solidFill>
              </a:rPr>
              <a:t>ровно пять.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76872"/>
            <a:ext cx="424847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78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Считалка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4834880" cy="5733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Мы делили апельсин,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Много нас, а он один.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Эта долька – для ежа,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Эта долька – для стрижа,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Эта долька – для утят,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Эта долька – для котят,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Эта долька – для бобра.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А для волка … кожура.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Он сердит на нас – беда!!!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Разбегайтесь кто куда.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96752"/>
            <a:ext cx="4094192" cy="409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1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Верёвочка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7272808" cy="295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Держась за руки, постройте букву А.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348880"/>
            <a:ext cx="3844404" cy="3844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4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Актёрское мастерство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064896" cy="2952328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Показать мимикой и жестами аиста.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rgbClr val="0070C0"/>
                </a:solidFill>
              </a:rPr>
              <a:t>Показать мимикой и </a:t>
            </a:r>
            <a:r>
              <a:rPr lang="ru-RU" dirty="0" smtClean="0">
                <a:solidFill>
                  <a:srgbClr val="0070C0"/>
                </a:solidFill>
              </a:rPr>
              <a:t>жестами акулу.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rgbClr val="0070C0"/>
                </a:solidFill>
              </a:rPr>
              <a:t>Показать мимикой и </a:t>
            </a:r>
            <a:r>
              <a:rPr lang="ru-RU" dirty="0" smtClean="0">
                <a:solidFill>
                  <a:srgbClr val="0070C0"/>
                </a:solidFill>
              </a:rPr>
              <a:t>жестами арбуз.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rgbClr val="0070C0"/>
                </a:solidFill>
              </a:rPr>
              <a:t>Показать мимикой и </a:t>
            </a:r>
            <a:r>
              <a:rPr lang="ru-RU" dirty="0" smtClean="0">
                <a:solidFill>
                  <a:srgbClr val="0070C0"/>
                </a:solidFill>
              </a:rPr>
              <a:t>жестами астру.</a:t>
            </a:r>
          </a:p>
          <a:p>
            <a:pPr marL="514350" indent="-514350">
              <a:buAutoNum type="arabicPeriod"/>
            </a:pPr>
            <a:r>
              <a:rPr lang="ru-RU" dirty="0">
                <a:solidFill>
                  <a:srgbClr val="0070C0"/>
                </a:solidFill>
              </a:rPr>
              <a:t>Показать мимикой и </a:t>
            </a:r>
            <a:r>
              <a:rPr lang="ru-RU" dirty="0" smtClean="0">
                <a:solidFill>
                  <a:srgbClr val="0070C0"/>
                </a:solidFill>
              </a:rPr>
              <a:t>жестами автомобиль.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268" y="4581128"/>
            <a:ext cx="2044204" cy="204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32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Кто больше?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1. Назовите слова, в которых звук </a:t>
            </a:r>
            <a:r>
              <a:rPr lang="en-US" dirty="0" smtClean="0">
                <a:solidFill>
                  <a:srgbClr val="0070C0"/>
                </a:solidFill>
              </a:rPr>
              <a:t>[ </a:t>
            </a:r>
            <a:r>
              <a:rPr lang="ru-RU" dirty="0" smtClean="0">
                <a:solidFill>
                  <a:srgbClr val="0070C0"/>
                </a:solidFill>
              </a:rPr>
              <a:t>а </a:t>
            </a:r>
            <a:r>
              <a:rPr lang="en-US" dirty="0" smtClean="0">
                <a:solidFill>
                  <a:srgbClr val="0070C0"/>
                </a:solidFill>
              </a:rPr>
              <a:t>] </a:t>
            </a:r>
            <a:r>
              <a:rPr lang="ru-RU" dirty="0" smtClean="0">
                <a:solidFill>
                  <a:srgbClr val="0070C0"/>
                </a:solidFill>
              </a:rPr>
              <a:t>есть в начале слова.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2. Назовите слова, в которых звук </a:t>
            </a:r>
            <a:r>
              <a:rPr lang="en-US" dirty="0" smtClean="0">
                <a:solidFill>
                  <a:srgbClr val="0070C0"/>
                </a:solidFill>
              </a:rPr>
              <a:t>[ </a:t>
            </a:r>
            <a:r>
              <a:rPr lang="ru-RU" dirty="0" smtClean="0">
                <a:solidFill>
                  <a:srgbClr val="0070C0"/>
                </a:solidFill>
              </a:rPr>
              <a:t>а </a:t>
            </a:r>
            <a:r>
              <a:rPr lang="en-US" dirty="0" smtClean="0">
                <a:solidFill>
                  <a:srgbClr val="0070C0"/>
                </a:solidFill>
              </a:rPr>
              <a:t>] </a:t>
            </a:r>
            <a:r>
              <a:rPr lang="ru-RU" dirty="0" smtClean="0">
                <a:solidFill>
                  <a:srgbClr val="0070C0"/>
                </a:solidFill>
              </a:rPr>
              <a:t>есть в середине слова.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3. Назовите слова, в которых звук </a:t>
            </a:r>
            <a:r>
              <a:rPr lang="en-US" dirty="0" smtClean="0">
                <a:solidFill>
                  <a:srgbClr val="0070C0"/>
                </a:solidFill>
              </a:rPr>
              <a:t>[ </a:t>
            </a:r>
            <a:r>
              <a:rPr lang="ru-RU" dirty="0" smtClean="0">
                <a:solidFill>
                  <a:srgbClr val="0070C0"/>
                </a:solidFill>
              </a:rPr>
              <a:t>а </a:t>
            </a:r>
            <a:r>
              <a:rPr lang="en-US" dirty="0" smtClean="0">
                <a:solidFill>
                  <a:srgbClr val="0070C0"/>
                </a:solidFill>
              </a:rPr>
              <a:t>] </a:t>
            </a:r>
            <a:r>
              <a:rPr lang="ru-RU" dirty="0" smtClean="0">
                <a:solidFill>
                  <a:srgbClr val="0070C0"/>
                </a:solidFill>
              </a:rPr>
              <a:t>есть в конце слова.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457328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25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675</Words>
  <Application>Microsoft Office PowerPoint</Application>
  <PresentationFormat>Экран (4:3)</PresentationFormat>
  <Paragraphs>141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Играем!</vt:lpstr>
      <vt:lpstr>Считалка</vt:lpstr>
      <vt:lpstr>Считалка</vt:lpstr>
      <vt:lpstr>Считалка</vt:lpstr>
      <vt:lpstr>Считалка</vt:lpstr>
      <vt:lpstr>Считалка</vt:lpstr>
      <vt:lpstr>Верёвочка</vt:lpstr>
      <vt:lpstr>Актёрское мастерство</vt:lpstr>
      <vt:lpstr>Кто больше?</vt:lpstr>
      <vt:lpstr>Физкультминутка</vt:lpstr>
      <vt:lpstr>А – РАМ – ШИМ – ШИМ </vt:lpstr>
      <vt:lpstr>А – РАМ – ШИМ – ШИМ </vt:lpstr>
      <vt:lpstr>А – РАМ – ШИМ – ШИМ 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Физкультминутка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22</cp:revision>
  <dcterms:created xsi:type="dcterms:W3CDTF">2016-01-10T14:49:19Z</dcterms:created>
  <dcterms:modified xsi:type="dcterms:W3CDTF">2016-01-18T15:23:19Z</dcterms:modified>
</cp:coreProperties>
</file>