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7" r:id="rId2"/>
    <p:sldId id="260" r:id="rId3"/>
    <p:sldId id="258" r:id="rId4"/>
    <p:sldId id="261" r:id="rId5"/>
    <p:sldId id="262" r:id="rId6"/>
    <p:sldId id="263" r:id="rId7"/>
    <p:sldId id="268" r:id="rId8"/>
    <p:sldId id="269" r:id="rId9"/>
    <p:sldId id="264" r:id="rId10"/>
    <p:sldId id="265" r:id="rId11"/>
    <p:sldId id="266" r:id="rId12"/>
    <p:sldId id="267" r:id="rId13"/>
    <p:sldId id="270" r:id="rId14"/>
    <p:sldId id="271" r:id="rId15"/>
    <p:sldId id="272" r:id="rId16"/>
    <p:sldId id="273" r:id="rId17"/>
    <p:sldId id="274" r:id="rId18"/>
    <p:sldId id="275" r:id="rId19"/>
    <p:sldId id="276" r:id="rId20"/>
    <p:sldId id="280" r:id="rId21"/>
    <p:sldId id="278" r:id="rId22"/>
    <p:sldId id="281" r:id="rId23"/>
    <p:sldId id="279"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F55B66A2-4F33-446A-BFCE-ED2BD27C36D7}" type="datetimeFigureOut">
              <a:rPr lang="ru-RU" smtClean="0"/>
              <a:pPr/>
              <a:t>05.05.2021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92FE5C40-D05A-4BCD-8172-11FCD32AF63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55B66A2-4F33-446A-BFCE-ED2BD27C36D7}" type="datetimeFigureOut">
              <a:rPr lang="ru-RU" smtClean="0"/>
              <a:pPr/>
              <a:t>05.05.2021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2FE5C40-D05A-4BCD-8172-11FCD32AF63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55B66A2-4F33-446A-BFCE-ED2BD27C36D7}" type="datetimeFigureOut">
              <a:rPr lang="ru-RU" smtClean="0"/>
              <a:pPr/>
              <a:t>05.05.2021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2FE5C40-D05A-4BCD-8172-11FCD32AF63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55B66A2-4F33-446A-BFCE-ED2BD27C36D7}" type="datetimeFigureOut">
              <a:rPr lang="ru-RU" smtClean="0"/>
              <a:pPr/>
              <a:t>05.05.2021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2FE5C40-D05A-4BCD-8172-11FCD32AF63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F55B66A2-4F33-446A-BFCE-ED2BD27C36D7}" type="datetimeFigureOut">
              <a:rPr lang="ru-RU" smtClean="0"/>
              <a:pPr/>
              <a:t>05.05.2021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2FE5C40-D05A-4BCD-8172-11FCD32AF63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55B66A2-4F33-446A-BFCE-ED2BD27C36D7}" type="datetimeFigureOut">
              <a:rPr lang="ru-RU" smtClean="0"/>
              <a:pPr/>
              <a:t>05.05.2021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2FE5C40-D05A-4BCD-8172-11FCD32AF63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F55B66A2-4F33-446A-BFCE-ED2BD27C36D7}" type="datetimeFigureOut">
              <a:rPr lang="ru-RU" smtClean="0"/>
              <a:pPr/>
              <a:t>05.05.2021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92FE5C40-D05A-4BCD-8172-11FCD32AF63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F55B66A2-4F33-446A-BFCE-ED2BD27C36D7}" type="datetimeFigureOut">
              <a:rPr lang="ru-RU" smtClean="0"/>
              <a:pPr/>
              <a:t>05.05.2021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92FE5C40-D05A-4BCD-8172-11FCD32AF63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F55B66A2-4F33-446A-BFCE-ED2BD27C36D7}" type="datetimeFigureOut">
              <a:rPr lang="ru-RU" smtClean="0"/>
              <a:pPr/>
              <a:t>05.05.2021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92FE5C40-D05A-4BCD-8172-11FCD32AF63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55B66A2-4F33-446A-BFCE-ED2BD27C36D7}" type="datetimeFigureOut">
              <a:rPr lang="ru-RU" smtClean="0"/>
              <a:pPr/>
              <a:t>05.05.2021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2FE5C40-D05A-4BCD-8172-11FCD32AF63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55B66A2-4F33-446A-BFCE-ED2BD27C36D7}" type="datetimeFigureOut">
              <a:rPr lang="ru-RU" smtClean="0"/>
              <a:pPr/>
              <a:t>05.05.2021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2FE5C40-D05A-4BCD-8172-11FCD32AF639}"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55B66A2-4F33-446A-BFCE-ED2BD27C36D7}" type="datetimeFigureOut">
              <a:rPr lang="ru-RU" smtClean="0"/>
              <a:pPr/>
              <a:t>05.05.2021</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2FE5C40-D05A-4BCD-8172-11FCD32AF63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b="0" dirty="0" smtClean="0">
                <a:solidFill>
                  <a:schemeClr val="tx1"/>
                </a:solidFill>
              </a:rPr>
              <a:t>«</a:t>
            </a:r>
            <a:r>
              <a:rPr lang="ru-RU" sz="6600" b="0" dirty="0" smtClean="0">
                <a:solidFill>
                  <a:schemeClr val="tx1"/>
                </a:solidFill>
              </a:rPr>
              <a:t>Генетика: история и будущее»</a:t>
            </a:r>
            <a:endParaRPr lang="ru-RU" sz="6600" dirty="0">
              <a:solidFill>
                <a:schemeClr val="tx1"/>
              </a:solidFill>
            </a:endParaRPr>
          </a:p>
        </p:txBody>
      </p:sp>
      <p:sp>
        <p:nvSpPr>
          <p:cNvPr id="3" name="Подзаголовок 2"/>
          <p:cNvSpPr>
            <a:spLocks noGrp="1"/>
          </p:cNvSpPr>
          <p:nvPr>
            <p:ph type="subTitle" idx="1"/>
          </p:nvPr>
        </p:nvSpPr>
        <p:spPr>
          <a:xfrm>
            <a:off x="755576" y="4437112"/>
            <a:ext cx="7772400" cy="914400"/>
          </a:xfrm>
        </p:spPr>
        <p:txBody>
          <a:bodyPr>
            <a:normAutofit fontScale="85000" lnSpcReduction="20000"/>
          </a:bodyPr>
          <a:lstStyle/>
          <a:p>
            <a:r>
              <a:rPr lang="ru-RU" b="1" cap="all" dirty="0" smtClean="0"/>
              <a:t>ВСЕРОССИЙСКИЙ УРОК </a:t>
            </a:r>
            <a:r>
              <a:rPr lang="ru-RU" b="1" cap="all" dirty="0" smtClean="0"/>
              <a:t>ГЕНЕТИКИ</a:t>
            </a:r>
          </a:p>
          <a:p>
            <a:endParaRPr lang="ru-RU" b="1" cap="all" dirty="0" smtClean="0"/>
          </a:p>
          <a:p>
            <a:r>
              <a:rPr lang="ru-RU" b="1" cap="all" dirty="0" smtClean="0"/>
              <a:t>Гайфутдинова Ф.Р.</a:t>
            </a:r>
          </a:p>
          <a:p>
            <a:r>
              <a:rPr lang="ru-RU" b="1" cap="all" dirty="0" smtClean="0"/>
              <a:t>Учитель биологии школа 171</a:t>
            </a:r>
            <a:endParaRPr lang="ru-RU" b="1" cap="all" dirty="0" smtClean="0"/>
          </a:p>
          <a:p>
            <a:endParaRPr lang="ru-RU"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a:bodyPr>
          <a:lstStyle/>
          <a:p>
            <a:r>
              <a:rPr lang="ru-RU" dirty="0"/>
              <a:t>К созданию генетически модифицированных организмов люди пришли 50 лет назад, когда стало понятно, что можно переносить произвольно выбранные гены из одного организма в другой. Первая сельскохозяйственная </a:t>
            </a:r>
            <a:r>
              <a:rPr lang="ru-RU" dirty="0" err="1"/>
              <a:t>ГМО-культура</a:t>
            </a:r>
            <a:r>
              <a:rPr lang="ru-RU" dirty="0"/>
              <a:t> была использована в 1992 году, а сегодня выращивают только 30 видов генетически модифицированных растений.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ru-RU" dirty="0" smtClean="0"/>
              <a:t>так</a:t>
            </a:r>
            <a:r>
              <a:rPr lang="ru-RU" dirty="0"/>
              <a:t>, согласно опросу Института статистических исследований и экономики знаний НИУ ВШЭ, в 2011 году 47% россиян согласились с тем, что «Обычные растения — картофель, помидоры и т. п. — не содержат генов, а генетически модифицированные растения — содержат». </a:t>
            </a:r>
          </a:p>
        </p:txBody>
      </p:sp>
      <p:pic>
        <p:nvPicPr>
          <p:cNvPr id="3074" name="Picture 2" descr="C:\Users\Ильнар\Downloads\59.jpg"/>
          <p:cNvPicPr>
            <a:picLocks noChangeAspect="1" noChangeArrowheads="1"/>
          </p:cNvPicPr>
          <p:nvPr/>
        </p:nvPicPr>
        <p:blipFill>
          <a:blip r:embed="rId2" cstate="print"/>
          <a:srcRect/>
          <a:stretch>
            <a:fillRect/>
          </a:stretch>
        </p:blipFill>
        <p:spPr bwMode="auto">
          <a:xfrm>
            <a:off x="7280920" y="188640"/>
            <a:ext cx="1521296" cy="1008112"/>
          </a:xfrm>
          <a:prstGeom prst="rect">
            <a:avLst/>
          </a:prstGeom>
          <a:noFill/>
        </p:spPr>
      </p:pic>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ru-RU" dirty="0"/>
              <a:t>На самом же деле все мы каждый день вкушаем блюда из потомков тех культур, которые были получены при воздействии радиационным излучением или ядовитыми веществами на семена. Такой метод позволял быстро получить спектр мутаций, среди которых могла найтись и желаемая.</a:t>
            </a:r>
          </a:p>
        </p:txBody>
      </p:sp>
      <p:pic>
        <p:nvPicPr>
          <p:cNvPr id="4098" name="Picture 2" descr="C:\Users\Ильнар\Downloads\59.jpg"/>
          <p:cNvPicPr>
            <a:picLocks noChangeAspect="1" noChangeArrowheads="1"/>
          </p:cNvPicPr>
          <p:nvPr/>
        </p:nvPicPr>
        <p:blipFill>
          <a:blip r:embed="rId2" cstate="print"/>
          <a:srcRect/>
          <a:stretch>
            <a:fillRect/>
          </a:stretch>
        </p:blipFill>
        <p:spPr bwMode="auto">
          <a:xfrm>
            <a:off x="7380312" y="188640"/>
            <a:ext cx="1763688" cy="116873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548680"/>
            <a:ext cx="8183880" cy="864096"/>
          </a:xfrm>
        </p:spPr>
        <p:txBody>
          <a:bodyPr>
            <a:normAutofit fontScale="90000"/>
          </a:bodyPr>
          <a:lstStyle/>
          <a:p>
            <a:r>
              <a:rPr lang="ru-RU" dirty="0" smtClean="0"/>
              <a:t>Отрасли будущего: как </a:t>
            </a:r>
            <a:r>
              <a:rPr lang="ru-RU" dirty="0" err="1" smtClean="0"/>
              <a:t>геномика</a:t>
            </a:r>
            <a:r>
              <a:rPr lang="ru-RU" dirty="0" smtClean="0"/>
              <a:t> изменит жизнь людей</a:t>
            </a:r>
            <a:endParaRPr lang="ru-RU" dirty="0"/>
          </a:p>
        </p:txBody>
      </p:sp>
      <p:pic>
        <p:nvPicPr>
          <p:cNvPr id="2050" name="Picture 2" descr="C:\Users\Ильнар\Downloads\59.jpg"/>
          <p:cNvPicPr>
            <a:picLocks noGrp="1" noChangeAspect="1" noChangeArrowheads="1"/>
          </p:cNvPicPr>
          <p:nvPr>
            <p:ph idx="1"/>
          </p:nvPr>
        </p:nvPicPr>
        <p:blipFill>
          <a:blip r:embed="rId2" cstate="print"/>
          <a:srcRect/>
          <a:stretch>
            <a:fillRect/>
          </a:stretch>
        </p:blipFill>
        <p:spPr bwMode="auto">
          <a:xfrm>
            <a:off x="395536" y="1484784"/>
            <a:ext cx="1080120" cy="715760"/>
          </a:xfrm>
          <a:prstGeom prst="rect">
            <a:avLst/>
          </a:prstGeom>
          <a:noFill/>
        </p:spPr>
      </p:pic>
      <p:sp>
        <p:nvSpPr>
          <p:cNvPr id="5" name="Прямоугольник 4"/>
          <p:cNvSpPr/>
          <p:nvPr/>
        </p:nvSpPr>
        <p:spPr>
          <a:xfrm>
            <a:off x="1547664" y="1268761"/>
            <a:ext cx="6984776" cy="4154984"/>
          </a:xfrm>
          <a:prstGeom prst="rect">
            <a:avLst/>
          </a:prstGeom>
        </p:spPr>
        <p:txBody>
          <a:bodyPr wrap="square">
            <a:spAutoFit/>
          </a:bodyPr>
          <a:lstStyle/>
          <a:p>
            <a:r>
              <a:rPr lang="ru-RU" sz="2400" i="1" dirty="0"/>
              <a:t>Общество со скорректированным генетическим кодом. Младенцы, которые еще в утробе матери получают идеальный набор генов и по умолчанию спасены от вероятности наследственных болезней. Отсутствие измен в браке. Минимальный уровень угрозы </a:t>
            </a:r>
            <a:r>
              <a:rPr lang="ru-RU" sz="2400" i="1" dirty="0" smtClean="0"/>
              <a:t>преступности</a:t>
            </a:r>
            <a:r>
              <a:rPr lang="ru-RU" sz="2400" i="1" dirty="0"/>
              <a:t>. Звучит как начало антиутопического романа, не так ли? Кое-что из этого уже становится более чем реальным благодаря </a:t>
            </a:r>
            <a:r>
              <a:rPr lang="ru-RU" sz="2400" i="1" dirty="0" err="1"/>
              <a:t>геномике</a:t>
            </a:r>
            <a:r>
              <a:rPr lang="ru-RU" sz="2400" i="1" dirty="0"/>
              <a:t>.</a:t>
            </a:r>
            <a:endParaRPr lang="ru-RU"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92500" lnSpcReduction="10000"/>
          </a:bodyPr>
          <a:lstStyle/>
          <a:p>
            <a:r>
              <a:rPr lang="ru-RU" dirty="0" err="1"/>
              <a:t>Геномика</a:t>
            </a:r>
            <a:r>
              <a:rPr lang="ru-RU" dirty="0"/>
              <a:t> – это раздел молекулярной генетики. Специализируется эта наука на исследовании наследственного материала организма – генома, который содержит биологическую информацию о функционировании организмов</a:t>
            </a:r>
            <a:r>
              <a:rPr lang="ru-RU" dirty="0" smtClean="0"/>
              <a:t>.</a:t>
            </a:r>
          </a:p>
          <a:p>
            <a:r>
              <a:rPr lang="ru-RU" dirty="0"/>
              <a:t>Ученым удалось узнать огромное количество информации о генах человека и их вариациях. Позже ученые </a:t>
            </a:r>
            <a:r>
              <a:rPr lang="ru-RU" dirty="0" err="1"/>
              <a:t>секвентировали</a:t>
            </a:r>
            <a:r>
              <a:rPr lang="ru-RU" dirty="0"/>
              <a:t> первую самую большую хромосому.</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r>
              <a:rPr lang="ru-RU" dirty="0"/>
              <a:t>Известный редактор генома </a:t>
            </a:r>
            <a:r>
              <a:rPr lang="en-US" dirty="0"/>
              <a:t>CRISPR (clustered regularly interspaced short </a:t>
            </a:r>
            <a:r>
              <a:rPr lang="en-US" dirty="0" err="1"/>
              <a:t>palindromic</a:t>
            </a:r>
            <a:r>
              <a:rPr lang="en-US" dirty="0"/>
              <a:t> repeats) </a:t>
            </a:r>
            <a:r>
              <a:rPr lang="ru-RU" dirty="0"/>
              <a:t>уже исследовал, какие мутации в генах превращают здоровые клетки в меланому</a:t>
            </a:r>
            <a:r>
              <a:rPr lang="ru-RU" dirty="0" smtClean="0"/>
              <a:t>.</a:t>
            </a:r>
          </a:p>
          <a:p>
            <a:r>
              <a:rPr lang="ru-RU" dirty="0"/>
              <a:t>Работа редактора состоит из белка Cas9. Он разрезает ДНК, куда потом будет вставлена ​​необходимая генетическая информация.</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a:t>Благодаря редактору разрабатываются варианты терапии для лечения синдрома Дауна, идет работа над лекарством от лейкоза, лейкемии и др. В будущем редактор генома планируется использовать как трансформатор генетического кода у еще не рожденного ребенка. Будущие родители смогут выбрать все – начиная от цвета глаз и заканчивая ростом своего ребенка. Сейчас это – на стадии исследований. В частности, в США, Израиле, Великобритании и Китае. И на постоянной основе редактор генома еще не используют из-за отсутствия нужного количества информации.</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pPr fontAlgn="base"/>
            <a:r>
              <a:rPr lang="ru-RU" dirty="0"/>
              <a:t>Сегодня благодаря </a:t>
            </a:r>
            <a:r>
              <a:rPr lang="ru-RU" dirty="0" err="1"/>
              <a:t>геномике</a:t>
            </a:r>
            <a:r>
              <a:rPr lang="ru-RU" dirty="0"/>
              <a:t> человек может получить детальный анализ своего генетического кода, узнать склонность к той или иной болезни. Для этого достаточно просто поплевать в пробирку, а не делать длительный ДНК-анализ, как раньше. </a:t>
            </a:r>
          </a:p>
          <a:p>
            <a:pPr fontAlgn="base"/>
            <a:r>
              <a:rPr lang="ru-RU" dirty="0" smtClean="0"/>
              <a:t>Можно узнать кровь </a:t>
            </a:r>
            <a:r>
              <a:rPr lang="ru-RU" dirty="0"/>
              <a:t>каких народов течет в жилах заказчика, каким болезням он может быть подвержен и даже помочь найти родственников со всего мира.</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04664"/>
            <a:ext cx="8183880" cy="1152128"/>
          </a:xfrm>
        </p:spPr>
        <p:txBody>
          <a:bodyPr>
            <a:noAutofit/>
          </a:bodyPr>
          <a:lstStyle/>
          <a:p>
            <a:pPr algn="ct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Среди </a:t>
            </a:r>
            <a:r>
              <a:rPr lang="ru-RU" sz="2400" dirty="0"/>
              <a:t>перспективных и профессий будущего в сфере </a:t>
            </a:r>
            <a:r>
              <a:rPr lang="ru-RU" sz="2400" dirty="0" err="1"/>
              <a:t>геномики</a:t>
            </a:r>
            <a:r>
              <a:rPr lang="ru-RU" sz="2400" dirty="0"/>
              <a:t> можно определить такие:</a:t>
            </a:r>
          </a:p>
        </p:txBody>
      </p:sp>
      <p:sp>
        <p:nvSpPr>
          <p:cNvPr id="3" name="Содержимое 2"/>
          <p:cNvSpPr>
            <a:spLocks noGrp="1"/>
          </p:cNvSpPr>
          <p:nvPr>
            <p:ph idx="1"/>
          </p:nvPr>
        </p:nvSpPr>
        <p:spPr>
          <a:xfrm>
            <a:off x="502920" y="1268760"/>
            <a:ext cx="8183880" cy="4248472"/>
          </a:xfrm>
        </p:spPr>
        <p:txBody>
          <a:bodyPr>
            <a:normAutofit fontScale="62500" lnSpcReduction="20000"/>
          </a:bodyPr>
          <a:lstStyle/>
          <a:p>
            <a:pPr fontAlgn="base"/>
            <a:endParaRPr lang="ru-RU" b="1" dirty="0" smtClean="0"/>
          </a:p>
          <a:p>
            <a:pPr fontAlgn="base"/>
            <a:endParaRPr lang="ru-RU" b="1" dirty="0" smtClean="0"/>
          </a:p>
          <a:p>
            <a:pPr fontAlgn="base"/>
            <a:r>
              <a:rPr lang="ru-RU" b="1" dirty="0" smtClean="0"/>
              <a:t>Генетик</a:t>
            </a:r>
            <a:r>
              <a:rPr lang="ru-RU" dirty="0"/>
              <a:t>. Занимается исследованием особенностей человека, которые достались ему в наследство от родителей, для выявления риска передачи наследственных болезней, разрабатывает методы профилактики и/или их лечения. Помогает будущим родителям спланировать пол ребенка. Специалист-генетик должен иметь профильное образование в одном из направлений, например, биология, </a:t>
            </a:r>
            <a:r>
              <a:rPr lang="ru-RU" dirty="0" err="1"/>
              <a:t>биоинженерия</a:t>
            </a:r>
            <a:r>
              <a:rPr lang="ru-RU" dirty="0"/>
              <a:t>, медицинская биофизика/биохимия.</a:t>
            </a:r>
          </a:p>
          <a:p>
            <a:pPr fontAlgn="base"/>
            <a:r>
              <a:rPr lang="ru-RU" b="1" dirty="0"/>
              <a:t>Генетический консультант.</a:t>
            </a:r>
            <a:r>
              <a:rPr lang="ru-RU" dirty="0"/>
              <a:t> Проводит первичный генетический анализ. Консультирует пациента в особенностях лечения генетических болезней, в частности, подбирает индивидуальную программу питания и лекарств. Специалист этого направления должен иметь профильное образование в одном из направлений: биохимия, биомедицина, микробиология, клеточная и молекулярная биология.</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530352"/>
            <a:ext cx="8183880" cy="4914872"/>
          </a:xfrm>
        </p:spPr>
        <p:txBody>
          <a:bodyPr>
            <a:noAutofit/>
          </a:bodyPr>
          <a:lstStyle/>
          <a:p>
            <a:pPr fontAlgn="base"/>
            <a:r>
              <a:rPr lang="ru-RU" sz="1800" b="1" dirty="0"/>
              <a:t>IT-генетик</a:t>
            </a:r>
            <a:r>
              <a:rPr lang="ru-RU" sz="1800" dirty="0"/>
              <a:t>. Занимается программированием генетического кода. Специалист может вносить изменения как для улучшения здоровья пациента и борьбы с болезнями, так и для внешних изменений человека. «Дизайнер» генома должен иметь профильное образование в одном из направлений: медицинская биофизика/биохимия, микробиология, клеточная и молекулярная биология, биотехнология. А также понимать основы машинного обучения.</a:t>
            </a:r>
          </a:p>
          <a:p>
            <a:pPr fontAlgn="base"/>
            <a:r>
              <a:rPr lang="ru-RU" sz="1800" b="1" dirty="0"/>
              <a:t>Клинический </a:t>
            </a:r>
            <a:r>
              <a:rPr lang="ru-RU" sz="1800" b="1" dirty="0" err="1"/>
              <a:t>биоинформатик</a:t>
            </a:r>
            <a:r>
              <a:rPr lang="ru-RU" sz="1800" dirty="0"/>
              <a:t>. Строит компьютерную модель болезни. Систематизирует и анализирует данные, которые существуют о том или ином заболевании. Обнаруживает общее и отличное для прогнозирования развития заболеваний. Клинический </a:t>
            </a:r>
            <a:r>
              <a:rPr lang="ru-RU" sz="1800" dirty="0" err="1"/>
              <a:t>биоинформатик</a:t>
            </a:r>
            <a:r>
              <a:rPr lang="ru-RU" sz="1800" dirty="0"/>
              <a:t> должен как иметь профильное медицинское образование, так и быть специалистом в IT-отрасли.</a:t>
            </a:r>
          </a:p>
          <a:p>
            <a:pPr fontAlgn="base"/>
            <a:r>
              <a:rPr lang="ru-RU" sz="1800" b="1" dirty="0"/>
              <a:t>Биоэтик.</a:t>
            </a:r>
            <a:r>
              <a:rPr lang="ru-RU" sz="1800" dirty="0"/>
              <a:t> Призван регулировать вопросы корректировки ДНК-кода для предотвращения «генетических войн». Йельский университет уже запустил программу обучения именно по такой специальности.</a:t>
            </a:r>
          </a:p>
          <a:p>
            <a:endParaRPr lang="ru-RU"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36096" y="533400"/>
            <a:ext cx="3074488" cy="1023392"/>
          </a:xfrm>
        </p:spPr>
        <p:txBody>
          <a:bodyPr>
            <a:noAutofit/>
          </a:bodyPr>
          <a:lstStyle/>
          <a:p>
            <a:r>
              <a:rPr lang="ru-RU" sz="2800" b="0" dirty="0"/>
              <a:t>У осинки не родятся </a:t>
            </a:r>
            <a:r>
              <a:rPr lang="ru-RU" sz="2800" b="0" dirty="0" err="1"/>
              <a:t>апельсинки</a:t>
            </a:r>
            <a:r>
              <a:rPr lang="ru-RU" sz="2800" b="0" dirty="0"/>
              <a:t>. </a:t>
            </a:r>
            <a:endParaRPr lang="ru-RU" sz="2800" dirty="0"/>
          </a:p>
        </p:txBody>
      </p:sp>
      <p:sp>
        <p:nvSpPr>
          <p:cNvPr id="4" name="Текст 3"/>
          <p:cNvSpPr>
            <a:spLocks noGrp="1"/>
          </p:cNvSpPr>
          <p:nvPr>
            <p:ph type="body" idx="2"/>
          </p:nvPr>
        </p:nvSpPr>
        <p:spPr/>
        <p:txBody>
          <a:bodyPr>
            <a:normAutofit fontScale="92500" lnSpcReduction="20000"/>
          </a:bodyPr>
          <a:lstStyle/>
          <a:p>
            <a:r>
              <a:rPr lang="ru-RU" sz="1800" dirty="0" smtClean="0"/>
              <a:t>каждый </a:t>
            </a:r>
            <a:r>
              <a:rPr lang="ru-RU" sz="1800" dirty="0"/>
              <a:t>новорожденный будет нести в себе оттиск </a:t>
            </a:r>
            <a:r>
              <a:rPr lang="ru-RU" sz="2000" dirty="0"/>
              <a:t>длинной вереницы своих предков, уходящей во тьму веков. Лотерея наследственности заключается в формировании для каждой половой клетки в организме обоих родителей случайного набора из комбинации генов их родителей</a:t>
            </a:r>
            <a:r>
              <a:rPr lang="ru-RU" dirty="0"/>
              <a:t>. </a:t>
            </a:r>
          </a:p>
        </p:txBody>
      </p:sp>
      <p:sp>
        <p:nvSpPr>
          <p:cNvPr id="3" name="Содержимое 2"/>
          <p:cNvSpPr>
            <a:spLocks noGrp="1"/>
          </p:cNvSpPr>
          <p:nvPr>
            <p:ph sz="half" idx="1"/>
          </p:nvPr>
        </p:nvSpPr>
        <p:spPr/>
        <p:txBody>
          <a:bodyPr>
            <a:normAutofit fontScale="70000" lnSpcReduction="20000"/>
          </a:bodyPr>
          <a:lstStyle/>
          <a:p>
            <a:r>
              <a:rPr lang="ru-RU" dirty="0" smtClean="0"/>
              <a:t>таким </a:t>
            </a:r>
            <a:r>
              <a:rPr lang="ru-RU" dirty="0"/>
              <a:t>образом, для детей одной пары, за исключением случая монозиготных близнецов, невозможно получить один и тот же набор генов. Это обуславливает изменчивость и устойчивость популяции перед всевозможными вызовами. Этим же объясняется такой затейливый способ размножения, свойственный млекопитающим, хотя можно было бы попросту делиться.</a:t>
            </a:r>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normAutofit fontScale="90000"/>
          </a:bodyPr>
          <a:lstStyle/>
          <a:p>
            <a:r>
              <a:rPr lang="ru-RU" dirty="0" smtClean="0"/>
              <a:t>Что такое </a:t>
            </a:r>
            <a:r>
              <a:rPr lang="ru-RU" dirty="0" err="1" smtClean="0"/>
              <a:t>секвенирование</a:t>
            </a:r>
            <a:r>
              <a:rPr lang="ru-RU" dirty="0" smtClean="0"/>
              <a:t> ДНК?</a:t>
            </a:r>
            <a:br>
              <a:rPr lang="ru-RU" dirty="0" smtClean="0"/>
            </a:br>
            <a:endParaRPr lang="ru-RU" dirty="0"/>
          </a:p>
        </p:txBody>
      </p:sp>
      <p:sp>
        <p:nvSpPr>
          <p:cNvPr id="5" name="Подзаголовок 4"/>
          <p:cNvSpPr>
            <a:spLocks noGrp="1"/>
          </p:cNvSpPr>
          <p:nvPr>
            <p:ph type="subTitle" idx="1"/>
          </p:nvPr>
        </p:nvSpPr>
        <p:spPr/>
        <p:txBody>
          <a:bodyPr/>
          <a:lstStyle/>
          <a:p>
            <a:endParaRPr lang="ru-RU"/>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692696"/>
            <a:ext cx="7488832" cy="4247317"/>
          </a:xfrm>
          <a:prstGeom prst="rect">
            <a:avLst/>
          </a:prstGeom>
        </p:spPr>
        <p:txBody>
          <a:bodyPr wrap="square">
            <a:spAutoFit/>
          </a:bodyPr>
          <a:lstStyle/>
          <a:p>
            <a:r>
              <a:rPr lang="ru-RU" dirty="0" err="1" smtClean="0"/>
              <a:t>Секвенирование</a:t>
            </a:r>
            <a:r>
              <a:rPr lang="ru-RU" dirty="0" smtClean="0"/>
              <a:t> генов внесло вклад в проект «Геном человека» и способствовало картированию генома человека в 2003 году</a:t>
            </a:r>
          </a:p>
          <a:p>
            <a:r>
              <a:rPr lang="ru-RU" dirty="0" smtClean="0"/>
              <a:t> В судебной медицине </a:t>
            </a:r>
            <a:r>
              <a:rPr lang="ru-RU" dirty="0" err="1" smtClean="0"/>
              <a:t>секвенирование</a:t>
            </a:r>
            <a:r>
              <a:rPr lang="ru-RU" dirty="0" smtClean="0"/>
              <a:t> ДНК позволило идентифицировать людей, которые демонстрируют уникальные последовательности ДНК и идентифицируют преступников. </a:t>
            </a:r>
          </a:p>
          <a:p>
            <a:r>
              <a:rPr lang="ru-RU" dirty="0" smtClean="0"/>
              <a:t>В медицине </a:t>
            </a:r>
            <a:r>
              <a:rPr lang="ru-RU" dirty="0" err="1" smtClean="0"/>
              <a:t>секвенирование</a:t>
            </a:r>
            <a:r>
              <a:rPr lang="ru-RU" dirty="0" smtClean="0"/>
              <a:t> ДНК может использоваться для обнаружения генов, ответственных за генетические и другие заболевания, поиска дефектных генов и замены их правильными генами. </a:t>
            </a:r>
          </a:p>
          <a:p>
            <a:r>
              <a:rPr lang="ru-RU" dirty="0" smtClean="0"/>
              <a:t>В сельском хозяйстве информация о </a:t>
            </a:r>
            <a:r>
              <a:rPr lang="ru-RU" dirty="0" err="1" smtClean="0"/>
              <a:t>секвенировании</a:t>
            </a:r>
            <a:r>
              <a:rPr lang="ru-RU" dirty="0" smtClean="0"/>
              <a:t> ДНК некоторых микроорганизмов используется для получения </a:t>
            </a:r>
            <a:r>
              <a:rPr lang="ru-RU" dirty="0" err="1" smtClean="0"/>
              <a:t>трансгенных</a:t>
            </a:r>
            <a:r>
              <a:rPr lang="ru-RU" dirty="0" smtClean="0"/>
              <a:t> культур с экономически желаемыми характеристиками.</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Что такое ПЦР?</a:t>
            </a:r>
            <a:br>
              <a:rPr lang="ru-RU" dirty="0" smtClean="0"/>
            </a:b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74345"/>
            <a:ext cx="6840760" cy="4524315"/>
          </a:xfrm>
          <a:prstGeom prst="rect">
            <a:avLst/>
          </a:prstGeom>
        </p:spPr>
        <p:txBody>
          <a:bodyPr wrap="square">
            <a:spAutoFit/>
          </a:bodyPr>
          <a:lstStyle/>
          <a:p>
            <a:r>
              <a:rPr lang="ru-RU" dirty="0" smtClean="0"/>
              <a:t>ПЦР – высокоточный метод диагностики и одно из самых главных открытий в области биологии за последние десятилетия. </a:t>
            </a:r>
            <a:r>
              <a:rPr lang="ru-RU" dirty="0" err="1" smtClean="0"/>
              <a:t>ПЦР-анализ</a:t>
            </a:r>
            <a:r>
              <a:rPr lang="ru-RU" dirty="0" smtClean="0"/>
              <a:t> применяется уже почти 40 лет и считается наиболее точным и чувствительным способом диагностики инфекционных заболеваний.</a:t>
            </a:r>
            <a:br>
              <a:rPr lang="ru-RU" dirty="0" smtClean="0"/>
            </a:br>
            <a:r>
              <a:rPr lang="ru-RU" dirty="0" smtClean="0"/>
              <a:t/>
            </a:r>
            <a:br>
              <a:rPr lang="ru-RU" dirty="0" smtClean="0"/>
            </a:br>
            <a:r>
              <a:rPr lang="ru-RU" dirty="0" smtClean="0"/>
              <a:t>ПЦР – уникальный и универсальный метод, тест используется не только в клинической лабораторной диагностике, но также в биологии, криминалистике, археологии и многих других научных областях. Все, что нужно для проведения анализа – небольшое количество любого биоматериала пациента.</a:t>
            </a:r>
          </a:p>
          <a:p>
            <a:endParaRPr lang="ru-RU" dirty="0" smtClean="0"/>
          </a:p>
          <a:p>
            <a:endParaRPr lang="ru-RU" dirty="0" smtClean="0"/>
          </a:p>
          <a:p>
            <a:endParaRPr lang="ru-RU" dirty="0"/>
          </a:p>
        </p:txBody>
      </p:sp>
      <p:sp>
        <p:nvSpPr>
          <p:cNvPr id="4" name="Прямоугольник 3"/>
          <p:cNvSpPr/>
          <p:nvPr/>
        </p:nvSpPr>
        <p:spPr>
          <a:xfrm>
            <a:off x="2286000" y="4293096"/>
            <a:ext cx="4572000" cy="1477328"/>
          </a:xfrm>
          <a:prstGeom prst="rect">
            <a:avLst/>
          </a:prstGeom>
        </p:spPr>
        <p:txBody>
          <a:bodyPr wrap="square">
            <a:spAutoFit/>
          </a:bodyPr>
          <a:lstStyle/>
          <a:p>
            <a:r>
              <a:rPr lang="ru-RU" dirty="0" smtClean="0"/>
              <a:t>ПЦР – </a:t>
            </a:r>
            <a:r>
              <a:rPr lang="ru-RU" dirty="0" err="1" smtClean="0"/>
              <a:t>полимеразная</a:t>
            </a:r>
            <a:r>
              <a:rPr lang="ru-RU" dirty="0" smtClean="0"/>
              <a:t> цепная реакция. Метод основан на обнаружении даже небольших концентраций искомого элемента диагностики.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b="1" dirty="0"/>
              <a:t>Мифы о генетике</a:t>
            </a:r>
            <a:br>
              <a:rPr lang="ru-RU" b="1" dirty="0"/>
            </a:br>
            <a:endParaRPr lang="ru-RU" dirty="0"/>
          </a:p>
        </p:txBody>
      </p:sp>
      <p:sp>
        <p:nvSpPr>
          <p:cNvPr id="3" name="Содержимое 2"/>
          <p:cNvSpPr>
            <a:spLocks noGrp="1"/>
          </p:cNvSpPr>
          <p:nvPr>
            <p:ph type="subTitle" idx="1"/>
          </p:nvPr>
        </p:nvSpPr>
        <p:spPr/>
        <p:txBody>
          <a:bodyPr/>
          <a:lstStyle/>
          <a:p>
            <a:r>
              <a:rPr lang="ru-RU" b="1" dirty="0"/>
              <a:t>Генетический детерминизм</a:t>
            </a:r>
            <a:endParaRPr lang="ru-RU" dirty="0"/>
          </a:p>
        </p:txBody>
      </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3050"/>
            <a:ext cx="3744416" cy="563662"/>
          </a:xfrm>
        </p:spPr>
        <p:txBody>
          <a:bodyPr>
            <a:normAutofit/>
          </a:bodyPr>
          <a:lstStyle/>
          <a:p>
            <a:r>
              <a:rPr lang="ru-RU" sz="2800" dirty="0"/>
              <a:t>Норма реакции</a:t>
            </a:r>
          </a:p>
        </p:txBody>
      </p:sp>
      <p:sp>
        <p:nvSpPr>
          <p:cNvPr id="4" name="Текст 3"/>
          <p:cNvSpPr>
            <a:spLocks noGrp="1"/>
          </p:cNvSpPr>
          <p:nvPr>
            <p:ph type="body" idx="2"/>
          </p:nvPr>
        </p:nvSpPr>
        <p:spPr/>
        <p:txBody>
          <a:bodyPr>
            <a:normAutofit fontScale="85000" lnSpcReduction="20000"/>
          </a:bodyPr>
          <a:lstStyle/>
          <a:p>
            <a:r>
              <a:rPr lang="ru-RU" sz="2000" dirty="0"/>
              <a:t>Тот диапазон (в данном случае по росту), в котором заложенные генетически задатки могут раскрыться под влиянием среды, называется нормой реакции. Уже само существование такого термина намекает, что раскрытие фенотипических признаков, изначально обусловленных генами, во многом определяется именно средовыми факторами.</a:t>
            </a:r>
          </a:p>
          <a:p>
            <a:r>
              <a:rPr lang="ru-RU" sz="2000" dirty="0"/>
              <a:t> </a:t>
            </a:r>
          </a:p>
          <a:p>
            <a:endParaRPr lang="ru-RU" dirty="0"/>
          </a:p>
        </p:txBody>
      </p:sp>
      <p:sp>
        <p:nvSpPr>
          <p:cNvPr id="3" name="Содержимое 2"/>
          <p:cNvSpPr>
            <a:spLocks noGrp="1"/>
          </p:cNvSpPr>
          <p:nvPr>
            <p:ph sz="half" idx="1"/>
          </p:nvPr>
        </p:nvSpPr>
        <p:spPr/>
        <p:txBody>
          <a:bodyPr>
            <a:normAutofit fontScale="62500" lnSpcReduction="20000"/>
          </a:bodyPr>
          <a:lstStyle/>
          <a:p>
            <a:r>
              <a:rPr lang="ru-RU" dirty="0"/>
              <a:t>Влияние средовых факторов во многом определяет развитие потенциала, заложенного генетикой. Возьмем для примера рост взрослого человека. Пусть его биологические родители будут могучими членами олимпийских сборных по баскетболу. Гарантирует ли такая наследственность, что их ребенок вырастет выше двух метров? Необязательно, ведь очень многое будет определяться не только генетическим материалом, но и процессом протекания беременности, а затем условиями, в которых ребенок будет расти. </a:t>
            </a: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b="1" dirty="0"/>
              <a:t>Расшифровка генома — все точки над </a:t>
            </a:r>
            <a:r>
              <a:rPr lang="ru-RU" b="1" dirty="0" err="1"/>
              <a:t>i</a:t>
            </a:r>
            <a:endParaRPr lang="ru-RU" dirty="0"/>
          </a:p>
        </p:txBody>
      </p:sp>
      <p:sp>
        <p:nvSpPr>
          <p:cNvPr id="6" name="Содержимое 5"/>
          <p:cNvSpPr>
            <a:spLocks noGrp="1"/>
          </p:cNvSpPr>
          <p:nvPr>
            <p:ph idx="1"/>
          </p:nvPr>
        </p:nvSpPr>
        <p:spPr/>
        <p:txBody>
          <a:bodyPr>
            <a:normAutofit fontScale="85000" lnSpcReduction="10000"/>
          </a:bodyPr>
          <a:lstStyle/>
          <a:p>
            <a:r>
              <a:rPr lang="ru-RU" dirty="0"/>
              <a:t>Геном человека впервые был расшифрован в 2003 году. Сегодня расшифровать свой геном за несколько сотен долларов может любой желающий, что дает, в свою очередь, возможность составления обширной картотеки по многим тысячам людей. Безусловно, в будущем накопление таких данных приведет к тому, что отдельные участки генома будут сопоставлены с теми или иными фенотипическими признаками, предрасположенностью к болезням и даже паттернами поведения. </a:t>
            </a: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Природа поведения</a:t>
            </a:r>
            <a:endParaRPr lang="ru-RU" dirty="0"/>
          </a:p>
        </p:txBody>
      </p:sp>
      <p:sp>
        <p:nvSpPr>
          <p:cNvPr id="3" name="Содержимое 2"/>
          <p:cNvSpPr>
            <a:spLocks noGrp="1"/>
          </p:cNvSpPr>
          <p:nvPr>
            <p:ph idx="1"/>
          </p:nvPr>
        </p:nvSpPr>
        <p:spPr/>
        <p:txBody>
          <a:bodyPr>
            <a:normAutofit fontScale="47500" lnSpcReduction="20000"/>
          </a:bodyPr>
          <a:lstStyle/>
          <a:p>
            <a:r>
              <a:rPr lang="ru-RU" sz="4000" dirty="0"/>
              <a:t>Единственный открытый ген поведения отвечает за циркадные ритмы, связанные с обращением Земли вокруг своей оси. Любой живой организм на нашей планете на генетическом уровне рассчитывает, что в сутках именно 24 часа. Этот ген поведения обуславливает стремление дневных животных спать ночью, а ночных — днем. При этом, как показывают научные изыскания, у людей существует полиморфизм этого гена, то есть наличие среди нас «жаворонков» и «сов» определяется именно генетически. Во многих других вопросах, судя по имеющимся научным данным, пенять стоит не на непостижимую природу, а на свой самостоятельный выбор, за который иной раз приходится краснеть.</a:t>
            </a:r>
          </a:p>
          <a:p>
            <a:r>
              <a:rPr lang="ru-RU" sz="4000" dirty="0"/>
              <a:t> </a:t>
            </a:r>
          </a:p>
          <a:p>
            <a:endParaRPr lang="ru-RU"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260648"/>
            <a:ext cx="8183880" cy="792088"/>
          </a:xfrm>
        </p:spPr>
        <p:txBody>
          <a:bodyPr>
            <a:normAutofit/>
          </a:bodyPr>
          <a:lstStyle/>
          <a:p>
            <a:r>
              <a:rPr lang="ru-RU" b="1" dirty="0"/>
              <a:t>Ген безволия</a:t>
            </a:r>
            <a:endParaRPr lang="ru-RU" dirty="0"/>
          </a:p>
        </p:txBody>
      </p:sp>
      <p:sp>
        <p:nvSpPr>
          <p:cNvPr id="3" name="Содержимое 2"/>
          <p:cNvSpPr>
            <a:spLocks noGrp="1"/>
          </p:cNvSpPr>
          <p:nvPr>
            <p:ph idx="1"/>
          </p:nvPr>
        </p:nvSpPr>
        <p:spPr>
          <a:xfrm>
            <a:off x="502920" y="908720"/>
            <a:ext cx="8183880" cy="4536504"/>
          </a:xfrm>
        </p:spPr>
        <p:txBody>
          <a:bodyPr>
            <a:normAutofit lnSpcReduction="10000"/>
          </a:bodyPr>
          <a:lstStyle/>
          <a:p>
            <a:r>
              <a:rPr lang="ru-RU" dirty="0"/>
              <a:t>Известный «зефирный эксперимент», проведенный 60 лет назад под руководством психолога </a:t>
            </a:r>
            <a:r>
              <a:rPr lang="ru-RU" dirty="0" err="1"/>
              <a:t>Уолтера</a:t>
            </a:r>
            <a:r>
              <a:rPr lang="ru-RU" dirty="0"/>
              <a:t> Мишеля над детьми сотрудников </a:t>
            </a:r>
            <a:r>
              <a:rPr lang="ru-RU" dirty="0" err="1"/>
              <a:t>Стэнфордского</a:t>
            </a:r>
            <a:r>
              <a:rPr lang="ru-RU" dirty="0"/>
              <a:t> университета, показал, что только треть детей способна выдержать 20 минут, сидя в одиночестве перед тарелкой с зефиром, ради эфемерной возможности получить вдвое больше зефира по возвращении экспериментатора в комнату.</a:t>
            </a: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a:t>Соблазн наступления приятного события вызывает в нас гормональный всплеск и бурю эмоций. За это ответственна древняя область головного мозга — </a:t>
            </a:r>
            <a:r>
              <a:rPr lang="ru-RU" dirty="0" err="1"/>
              <a:t>лимбическая</a:t>
            </a:r>
            <a:r>
              <a:rPr lang="ru-RU" dirty="0"/>
              <a:t> кора, формирование которой происходило еще тогда, когда времени на продолжительные размышления особо не было. Тех, кто имел склонность к неторопливым умственным упражнениям, съедали более быстрые собратья по доисторическому зоопарку. Благодаря такому наследству наши эмоции работают значительно быстрее разума, что позволяет сбежать от чего-то страшного и потенциально опасного быстрее, чем мы успеваем осознать, что же именно обратило нас в бегство.</a:t>
            </a: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Только ГМО-</a:t>
            </a:r>
            <a:r>
              <a:rPr lang="en-US" b="1" dirty="0"/>
              <a:t>free </a:t>
            </a:r>
            <a:r>
              <a:rPr lang="ru-RU" b="1" dirty="0"/>
              <a:t>продукты!</a:t>
            </a:r>
            <a:endParaRPr lang="ru-RU" dirty="0"/>
          </a:p>
        </p:txBody>
      </p:sp>
      <p:sp>
        <p:nvSpPr>
          <p:cNvPr id="3" name="Содержимое 2"/>
          <p:cNvSpPr>
            <a:spLocks noGrp="1"/>
          </p:cNvSpPr>
          <p:nvPr>
            <p:ph idx="1"/>
          </p:nvPr>
        </p:nvSpPr>
        <p:spPr/>
        <p:txBody>
          <a:bodyPr/>
          <a:lstStyle/>
          <a:p>
            <a:r>
              <a:rPr lang="ru-RU" dirty="0"/>
              <a:t>Кажется, селекцией человек занимается со времен неолита. Отбор тех культур растений и выведение тех пород животных, которые дают наибольший урожай и больше мяса, оказываются вкуснее и менее восприимчивы к погодным невзгодам, — это и есть селекция.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TotalTime>
  <Words>1281</Words>
  <Application>Microsoft Office PowerPoint</Application>
  <PresentationFormat>Экран (4:3)</PresentationFormat>
  <Paragraphs>53</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Аспект</vt:lpstr>
      <vt:lpstr>«Генетика: история и будущее»</vt:lpstr>
      <vt:lpstr>У осинки не родятся апельсинки. </vt:lpstr>
      <vt:lpstr>Мифы о генетике </vt:lpstr>
      <vt:lpstr>Норма реакции</vt:lpstr>
      <vt:lpstr>Расшифровка генома — все точки над i</vt:lpstr>
      <vt:lpstr>Природа поведения</vt:lpstr>
      <vt:lpstr>Ген безволия</vt:lpstr>
      <vt:lpstr>Слайд 8</vt:lpstr>
      <vt:lpstr>Только ГМО-free продукты!</vt:lpstr>
      <vt:lpstr>Слайд 10</vt:lpstr>
      <vt:lpstr>Слайд 11</vt:lpstr>
      <vt:lpstr>Слайд 12</vt:lpstr>
      <vt:lpstr>Отрасли будущего: как геномика изменит жизнь людей</vt:lpstr>
      <vt:lpstr>Слайд 14</vt:lpstr>
      <vt:lpstr>Слайд 15</vt:lpstr>
      <vt:lpstr>Слайд 16</vt:lpstr>
      <vt:lpstr>Слайд 17</vt:lpstr>
      <vt:lpstr>     Среди перспективных и профессий будущего в сфере геномики можно определить такие:</vt:lpstr>
      <vt:lpstr>Слайд 19</vt:lpstr>
      <vt:lpstr>Что такое секвенирование ДНК? </vt:lpstr>
      <vt:lpstr>Слайд 21</vt:lpstr>
      <vt:lpstr>Что такое ПЦР? </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Мифы о генетике</dc:title>
  <dc:creator>Ильнар</dc:creator>
  <cp:lastModifiedBy>Ильнар</cp:lastModifiedBy>
  <cp:revision>30</cp:revision>
  <dcterms:created xsi:type="dcterms:W3CDTF">2021-04-28T12:26:05Z</dcterms:created>
  <dcterms:modified xsi:type="dcterms:W3CDTF">2021-05-05T13:47:20Z</dcterms:modified>
</cp:coreProperties>
</file>