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57"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10.09.2016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10.09.2016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10.09.2016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10.09.2016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10.09.2016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10.09.2016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10.09.2016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10.09.2016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692696"/>
            <a:ext cx="7772400" cy="1470025"/>
          </a:xfrm>
        </p:spPr>
        <p:txBody>
          <a:bodyPr>
            <a:normAutofit fontScale="90000"/>
          </a:bodyPr>
          <a:lstStyle/>
          <a:p>
            <a:r>
              <a:rPr lang="ru-RU" dirty="0"/>
              <a:t>Фенологические наблюдения за сезонными изменениями в природе. </a:t>
            </a:r>
          </a:p>
        </p:txBody>
      </p:sp>
      <p:sp>
        <p:nvSpPr>
          <p:cNvPr id="3" name="Подзаголовок 2"/>
          <p:cNvSpPr>
            <a:spLocks noGrp="1"/>
          </p:cNvSpPr>
          <p:nvPr>
            <p:ph type="subTitle" idx="1"/>
          </p:nvPr>
        </p:nvSpPr>
        <p:spPr/>
        <p:txBody>
          <a:bodyPr/>
          <a:lstStyle/>
          <a:p>
            <a:endParaRPr lang="ru-RU"/>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2420888"/>
            <a:ext cx="8208912" cy="4437112"/>
          </a:xfrm>
          <a:prstGeom prst="rect">
            <a:avLst/>
          </a:prstGeom>
        </p:spPr>
      </p:pic>
    </p:spTree>
    <p:extLst>
      <p:ext uri="{BB962C8B-B14F-4D97-AF65-F5344CB8AC3E}">
        <p14:creationId xmlns:p14="http://schemas.microsoft.com/office/powerpoint/2010/main" val="2882866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8" name="Заголовок 5"/>
          <p:cNvGrpSpPr>
            <a:grpSpLocks noGrp="1"/>
          </p:cNvGrpSpPr>
          <p:nvPr/>
        </p:nvGrpSpPr>
        <p:grpSpPr bwMode="auto">
          <a:xfrm>
            <a:off x="444500" y="261938"/>
            <a:ext cx="8255000" cy="1176337"/>
            <a:chOff x="280" y="165"/>
            <a:chExt cx="5200" cy="741"/>
          </a:xfrm>
        </p:grpSpPr>
        <p:pic>
          <p:nvPicPr>
            <p:cNvPr id="34819" name="Заголовок 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 y="165"/>
              <a:ext cx="5200" cy="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miter lim="800000"/>
                  <a:headEnd/>
                  <a:tailEnd/>
                </a14:hiddenLine>
              </a:ext>
            </a:extLst>
          </p:spPr>
        </p:pic>
        <p:sp>
          <p:nvSpPr>
            <p:cNvPr id="34820" name="Text Box 2"/>
            <p:cNvSpPr txBox="1">
              <a:spLocks noChangeArrowheads="1"/>
            </p:cNvSpPr>
            <p:nvPr/>
          </p:nvSpPr>
          <p:spPr bwMode="auto">
            <a:xfrm>
              <a:off x="288" y="173"/>
              <a:ext cx="5184" cy="727"/>
            </a:xfrm>
            <a:prstGeom prst="rect">
              <a:avLst/>
            </a:prstGeom>
            <a:solidFill>
              <a:schemeClr val="bg1"/>
            </a:solidFill>
            <a:ln>
              <a:noFill/>
            </a:ln>
            <a:extLst>
              <a:ext uri="{91240B29-F687-4F45-9708-019B960494DF}">
                <a14:hiddenLine xmlns:a14="http://schemas.microsoft.com/office/drawing/2010/main" w="9525">
                  <a:solidFill>
                    <a:schemeClr val="bg1"/>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ru-RU" sz="4000" b="1" dirty="0">
                  <a:solidFill>
                    <a:srgbClr val="002060"/>
                  </a:solidFill>
                  <a:latin typeface="Times New Roman" pitchFamily="18" charset="0"/>
                </a:rPr>
                <a:t>Характеристика </a:t>
              </a:r>
              <a:r>
                <a:rPr lang="ru-RU" sz="4000" b="1" dirty="0" err="1">
                  <a:solidFill>
                    <a:srgbClr val="002060"/>
                  </a:solidFill>
                  <a:latin typeface="Times New Roman" pitchFamily="18" charset="0"/>
                </a:rPr>
                <a:t>подсезонов</a:t>
              </a:r>
              <a:r>
                <a:rPr lang="ru-RU" sz="4000" b="1" dirty="0">
                  <a:solidFill>
                    <a:srgbClr val="002060"/>
                  </a:solidFill>
                  <a:latin typeface="Times New Roman" pitchFamily="18" charset="0"/>
                </a:rPr>
                <a:t> осени</a:t>
              </a:r>
            </a:p>
          </p:txBody>
        </p:sp>
      </p:grpSp>
      <p:grpSp>
        <p:nvGrpSpPr>
          <p:cNvPr id="34821" name="Содержимое 6"/>
          <p:cNvGrpSpPr>
            <a:grpSpLocks noGrp="1"/>
          </p:cNvGrpSpPr>
          <p:nvPr/>
        </p:nvGrpSpPr>
        <p:grpSpPr bwMode="auto">
          <a:xfrm>
            <a:off x="395288" y="1916113"/>
            <a:ext cx="8388350" cy="4176712"/>
            <a:chOff x="238" y="987"/>
            <a:chExt cx="5284" cy="2922"/>
          </a:xfrm>
        </p:grpSpPr>
        <p:pic>
          <p:nvPicPr>
            <p:cNvPr id="34822" name="Содержимое 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 y="987"/>
              <a:ext cx="5284" cy="2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3" name="Text Box 5"/>
            <p:cNvSpPr txBox="1">
              <a:spLocks noChangeArrowheads="1"/>
            </p:cNvSpPr>
            <p:nvPr/>
          </p:nvSpPr>
          <p:spPr bwMode="auto">
            <a:xfrm>
              <a:off x="288" y="1035"/>
              <a:ext cx="5184" cy="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just">
                <a:spcBef>
                  <a:spcPct val="20000"/>
                </a:spcBef>
                <a:buFont typeface="Arial" charset="0"/>
                <a:buNone/>
              </a:pPr>
              <a:r>
                <a:rPr lang="ru-RU" dirty="0">
                  <a:latin typeface="Times New Roman" pitchFamily="18" charset="0"/>
                </a:rPr>
                <a:t>Живая природа подготавливается к встрече зимы. Жизнедеятельность растений затухает, зелень приобретает мертвенную окраску.</a:t>
              </a:r>
            </a:p>
            <a:p>
              <a:pPr algn="just">
                <a:spcBef>
                  <a:spcPct val="20000"/>
                </a:spcBef>
                <a:buFont typeface="Arial" charset="0"/>
                <a:buNone/>
              </a:pPr>
              <a:r>
                <a:rPr lang="ru-RU" dirty="0">
                  <a:latin typeface="Times New Roman" pitchFamily="18" charset="0"/>
                </a:rPr>
                <a:t>Сезон распадается на четыре периода: </a:t>
              </a:r>
              <a:r>
                <a:rPr lang="ru-RU" b="1" dirty="0">
                  <a:solidFill>
                    <a:srgbClr val="002060"/>
                  </a:solidFill>
                  <a:latin typeface="Times New Roman" pitchFamily="18" charset="0"/>
                </a:rPr>
                <a:t>начало осени, золотая осень, глубокая осень, предзимье.</a:t>
              </a:r>
            </a:p>
            <a:p>
              <a:pPr algn="just">
                <a:spcBef>
                  <a:spcPct val="20000"/>
                </a:spcBef>
                <a:buFont typeface="Arial" charset="0"/>
                <a:buChar char="•"/>
              </a:pPr>
              <a:r>
                <a:rPr lang="ru-RU" b="1" dirty="0">
                  <a:solidFill>
                    <a:srgbClr val="002060"/>
                  </a:solidFill>
                  <a:latin typeface="Times New Roman" pitchFamily="18" charset="0"/>
                </a:rPr>
                <a:t>Начало осени</a:t>
              </a:r>
              <a:r>
                <a:rPr lang="ru-RU" dirty="0">
                  <a:solidFill>
                    <a:srgbClr val="002060"/>
                  </a:solidFill>
                  <a:latin typeface="Times New Roman" pitchFamily="18" charset="0"/>
                </a:rPr>
                <a:t> </a:t>
              </a:r>
              <a:r>
                <a:rPr lang="ru-RU" dirty="0">
                  <a:latin typeface="Times New Roman" pitchFamily="18" charset="0"/>
                </a:rPr>
                <a:t>настает с расцвеченных листьев березы, липы и вяза и продолжается до </a:t>
              </a:r>
              <a:r>
                <a:rPr lang="ru-RU" dirty="0" err="1">
                  <a:latin typeface="Times New Roman" pitchFamily="18" charset="0"/>
                </a:rPr>
                <a:t>запестрения</a:t>
              </a:r>
              <a:r>
                <a:rPr lang="ru-RU" dirty="0">
                  <a:latin typeface="Times New Roman" pitchFamily="18" charset="0"/>
                </a:rPr>
                <a:t> листвы. В этот период созревают плоды ольхи, клена, липы, ясеня, дуба.</a:t>
              </a:r>
            </a:p>
            <a:p>
              <a:pPr algn="just">
                <a:spcBef>
                  <a:spcPct val="20000"/>
                </a:spcBef>
                <a:buFont typeface="Arial" charset="0"/>
                <a:buChar char="•"/>
              </a:pPr>
              <a:r>
                <a:rPr lang="ru-RU" b="1" dirty="0">
                  <a:solidFill>
                    <a:srgbClr val="002060"/>
                  </a:solidFill>
                  <a:latin typeface="Times New Roman" pitchFamily="18" charset="0"/>
                </a:rPr>
                <a:t>Золотая осень</a:t>
              </a:r>
              <a:r>
                <a:rPr lang="ru-RU" dirty="0">
                  <a:solidFill>
                    <a:srgbClr val="002060"/>
                  </a:solidFill>
                  <a:latin typeface="Times New Roman" pitchFamily="18" charset="0"/>
                </a:rPr>
                <a:t> </a:t>
              </a:r>
              <a:r>
                <a:rPr lang="ru-RU" dirty="0">
                  <a:latin typeface="Times New Roman" pitchFamily="18" charset="0"/>
                </a:rPr>
                <a:t>– пора яркой осенней раскраски листвы, ее валового отпада. Оголяются липы, клены, осины.</a:t>
              </a:r>
            </a:p>
            <a:p>
              <a:pPr algn="just">
                <a:spcBef>
                  <a:spcPct val="20000"/>
                </a:spcBef>
                <a:buFont typeface="Arial" charset="0"/>
                <a:buChar char="•"/>
              </a:pPr>
              <a:r>
                <a:rPr lang="ru-RU" b="1" dirty="0">
                  <a:solidFill>
                    <a:srgbClr val="002060"/>
                  </a:solidFill>
                  <a:latin typeface="Times New Roman" pitchFamily="18" charset="0"/>
                </a:rPr>
                <a:t>Глубокая осень</a:t>
              </a:r>
              <a:r>
                <a:rPr lang="ru-RU" dirty="0">
                  <a:solidFill>
                    <a:srgbClr val="002060"/>
                  </a:solidFill>
                  <a:latin typeface="Times New Roman" pitchFamily="18" charset="0"/>
                </a:rPr>
                <a:t> </a:t>
              </a:r>
              <a:r>
                <a:rPr lang="ru-RU" dirty="0">
                  <a:latin typeface="Times New Roman" pitchFamily="18" charset="0"/>
                </a:rPr>
                <a:t>длится с завершения листопада березы и осины до выпадения первого снега.</a:t>
              </a:r>
            </a:p>
            <a:p>
              <a:pPr algn="just">
                <a:spcBef>
                  <a:spcPct val="20000"/>
                </a:spcBef>
                <a:buFont typeface="Arial" charset="0"/>
                <a:buChar char="•"/>
              </a:pPr>
              <a:r>
                <a:rPr lang="ru-RU" b="1" dirty="0">
                  <a:solidFill>
                    <a:srgbClr val="002060"/>
                  </a:solidFill>
                  <a:latin typeface="Times New Roman" pitchFamily="18" charset="0"/>
                </a:rPr>
                <a:t>Предзимье</a:t>
              </a:r>
              <a:r>
                <a:rPr lang="ru-RU" dirty="0">
                  <a:latin typeface="Times New Roman" pitchFamily="18" charset="0"/>
                </a:rPr>
                <a:t> – от первого выпавшего снега до ледостава и санного пути.</a:t>
              </a:r>
            </a:p>
          </p:txBody>
        </p:sp>
      </p:grpSp>
    </p:spTree>
    <p:extLst>
      <p:ext uri="{BB962C8B-B14F-4D97-AF65-F5344CB8AC3E}">
        <p14:creationId xmlns:p14="http://schemas.microsoft.com/office/powerpoint/2010/main" val="347008007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Заголовок 1"/>
          <p:cNvSpPr>
            <a:spLocks noGrp="1"/>
          </p:cNvSpPr>
          <p:nvPr>
            <p:ph type="title" idx="4294967295"/>
          </p:nvPr>
        </p:nvSpPr>
        <p:spPr>
          <a:xfrm>
            <a:off x="457200" y="274638"/>
            <a:ext cx="8229600" cy="1011237"/>
          </a:xfrm>
          <a:solidFill>
            <a:schemeClr val="bg1"/>
          </a:solidFill>
        </p:spPr>
        <p:txBody>
          <a:bodyPr/>
          <a:lstStyle/>
          <a:p>
            <a:r>
              <a:rPr lang="ru-RU" sz="2800" b="1">
                <a:latin typeface="Times New Roman" pitchFamily="18" charset="0"/>
              </a:rPr>
              <a:t>Изменения в жизни растений осенью</a:t>
            </a:r>
            <a:endParaRPr lang="ru-RU" sz="2800">
              <a:latin typeface="Times New Roman" pitchFamily="18" charset="0"/>
            </a:endParaRPr>
          </a:p>
        </p:txBody>
      </p:sp>
      <p:sp>
        <p:nvSpPr>
          <p:cNvPr id="35843" name="Содержимое 2"/>
          <p:cNvSpPr>
            <a:spLocks noGrp="1"/>
          </p:cNvSpPr>
          <p:nvPr>
            <p:ph idx="4294967295"/>
          </p:nvPr>
        </p:nvSpPr>
        <p:spPr>
          <a:xfrm>
            <a:off x="755650" y="1916113"/>
            <a:ext cx="7561263" cy="4513262"/>
          </a:xfrm>
        </p:spPr>
        <p:txBody>
          <a:bodyPr/>
          <a:lstStyle/>
          <a:p>
            <a:pPr algn="just"/>
            <a:r>
              <a:rPr lang="ru-RU" sz="1800">
                <a:latin typeface="Times New Roman" pitchFamily="18" charset="0"/>
              </a:rPr>
              <a:t>Средняя суточная температура воздуха </a:t>
            </a:r>
            <a:r>
              <a:rPr lang="ru-RU" sz="1800" b="1">
                <a:solidFill>
                  <a:srgbClr val="422ED6"/>
                </a:solidFill>
                <a:latin typeface="Times New Roman" pitchFamily="18" charset="0"/>
              </a:rPr>
              <a:t>ниже 15 градусов</a:t>
            </a:r>
            <a:r>
              <a:rPr lang="ru-RU" sz="1800">
                <a:latin typeface="Times New Roman" pitchFamily="18" charset="0"/>
              </a:rPr>
              <a:t>.</a:t>
            </a:r>
          </a:p>
          <a:p>
            <a:pPr algn="just"/>
            <a:r>
              <a:rPr lang="ru-RU" sz="1800">
                <a:latin typeface="Times New Roman" pitchFamily="18" charset="0"/>
              </a:rPr>
              <a:t>Начинается листопад, орешника (лещины) –  </a:t>
            </a:r>
            <a:r>
              <a:rPr lang="ru-RU" sz="1800" b="1">
                <a:solidFill>
                  <a:srgbClr val="422ED6"/>
                </a:solidFill>
                <a:latin typeface="Times New Roman" pitchFamily="18" charset="0"/>
              </a:rPr>
              <a:t>25 сентября</a:t>
            </a:r>
            <a:r>
              <a:rPr lang="ru-RU" sz="1800">
                <a:latin typeface="Times New Roman" pitchFamily="18" charset="0"/>
              </a:rPr>
              <a:t>;</a:t>
            </a:r>
          </a:p>
          <a:p>
            <a:pPr algn="just"/>
            <a:r>
              <a:rPr lang="ru-RU" sz="1800">
                <a:latin typeface="Times New Roman" pitchFamily="18" charset="0"/>
              </a:rPr>
              <a:t>Изменилась окраска листьев рябины, липы, березы –  </a:t>
            </a:r>
            <a:r>
              <a:rPr lang="ru-RU" sz="1800" b="1">
                <a:solidFill>
                  <a:srgbClr val="422ED6"/>
                </a:solidFill>
                <a:latin typeface="Times New Roman" pitchFamily="18" charset="0"/>
              </a:rPr>
              <a:t>1-14 октября;</a:t>
            </a:r>
          </a:p>
          <a:p>
            <a:pPr algn="just"/>
            <a:r>
              <a:rPr lang="ru-RU" sz="1800">
                <a:latin typeface="Times New Roman" pitchFamily="18" charset="0"/>
              </a:rPr>
              <a:t>Начинается листопад осины – </a:t>
            </a:r>
            <a:r>
              <a:rPr lang="ru-RU" sz="1800" b="1">
                <a:solidFill>
                  <a:srgbClr val="422ED6"/>
                </a:solidFill>
                <a:latin typeface="Times New Roman" pitchFamily="18" charset="0"/>
              </a:rPr>
              <a:t>19 сентября;</a:t>
            </a:r>
          </a:p>
          <a:p>
            <a:pPr algn="just"/>
            <a:r>
              <a:rPr lang="ru-RU" sz="1800">
                <a:latin typeface="Times New Roman" pitchFamily="18" charset="0"/>
              </a:rPr>
              <a:t>Изменилась окраска листьев клена – </a:t>
            </a:r>
            <a:r>
              <a:rPr lang="ru-RU" sz="1800" b="1">
                <a:solidFill>
                  <a:srgbClr val="422ED6"/>
                </a:solidFill>
                <a:latin typeface="Times New Roman" pitchFamily="18" charset="0"/>
              </a:rPr>
              <a:t>20 сентября;</a:t>
            </a:r>
          </a:p>
          <a:p>
            <a:pPr algn="just"/>
            <a:r>
              <a:rPr lang="ru-RU" sz="1800">
                <a:latin typeface="Times New Roman" pitchFamily="18" charset="0"/>
              </a:rPr>
              <a:t>Полный листопад вяза – </a:t>
            </a:r>
            <a:r>
              <a:rPr lang="ru-RU" sz="1800" b="1">
                <a:solidFill>
                  <a:srgbClr val="422ED6"/>
                </a:solidFill>
                <a:latin typeface="Times New Roman" pitchFamily="18" charset="0"/>
              </a:rPr>
              <a:t>20 сентября;</a:t>
            </a:r>
          </a:p>
          <a:p>
            <a:pPr algn="just"/>
            <a:r>
              <a:rPr lang="ru-RU" sz="1800">
                <a:latin typeface="Times New Roman" pitchFamily="18" charset="0"/>
              </a:rPr>
              <a:t>Изменилась окраска листьев осины, яблони –  </a:t>
            </a:r>
            <a:r>
              <a:rPr lang="ru-RU" sz="1800" b="1">
                <a:solidFill>
                  <a:srgbClr val="422ED6"/>
                </a:solidFill>
                <a:latin typeface="Times New Roman" pitchFamily="18" charset="0"/>
              </a:rPr>
              <a:t>3-4 октября;</a:t>
            </a:r>
          </a:p>
          <a:p>
            <a:pPr algn="just"/>
            <a:r>
              <a:rPr lang="ru-RU" sz="1800">
                <a:latin typeface="Times New Roman" pitchFamily="18" charset="0"/>
              </a:rPr>
              <a:t>Полный листопад  черемухи, липы –  </a:t>
            </a:r>
            <a:r>
              <a:rPr lang="ru-RU" sz="1800" b="1">
                <a:solidFill>
                  <a:srgbClr val="422ED6"/>
                </a:solidFill>
                <a:latin typeface="Times New Roman" pitchFamily="18" charset="0"/>
              </a:rPr>
              <a:t>14-24 октября;</a:t>
            </a:r>
          </a:p>
          <a:p>
            <a:pPr algn="just"/>
            <a:r>
              <a:rPr lang="ru-RU" sz="1800">
                <a:latin typeface="Times New Roman" pitchFamily="18" charset="0"/>
              </a:rPr>
              <a:t>Конец листопада клена, березы – </a:t>
            </a:r>
            <a:r>
              <a:rPr lang="ru-RU" sz="1800" b="1">
                <a:solidFill>
                  <a:srgbClr val="422ED6"/>
                </a:solidFill>
                <a:latin typeface="Times New Roman" pitchFamily="18" charset="0"/>
              </a:rPr>
              <a:t>24-30 октября;</a:t>
            </a:r>
            <a:endParaRPr lang="ru-RU" sz="1800" b="1">
              <a:solidFill>
                <a:srgbClr val="422ED6"/>
              </a:solidFill>
            </a:endParaRPr>
          </a:p>
        </p:txBody>
      </p:sp>
    </p:spTree>
    <p:extLst>
      <p:ext uri="{BB962C8B-B14F-4D97-AF65-F5344CB8AC3E}">
        <p14:creationId xmlns:p14="http://schemas.microsoft.com/office/powerpoint/2010/main" val="344329986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9" name="Рисунок 1" descr="клен круп план.jpg"/>
          <p:cNvPicPr>
            <a:picLocks noGrp="1" noChangeAspect="1"/>
          </p:cNvPicPr>
          <p:nvPr isPhoto="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TextBox 2"/>
          <p:cNvSpPr txBox="1">
            <a:spLocks noChangeArrowheads="1"/>
          </p:cNvSpPr>
          <p:nvPr/>
        </p:nvSpPr>
        <p:spPr bwMode="auto">
          <a:xfrm>
            <a:off x="250825" y="4941888"/>
            <a:ext cx="8643938" cy="1739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just"/>
            <a:r>
              <a:rPr lang="ru-RU" b="1">
                <a:solidFill>
                  <a:srgbClr val="FF0000"/>
                </a:solidFill>
                <a:latin typeface="Times New Roman" pitchFamily="18" charset="0"/>
              </a:rPr>
              <a:t>Золотая осень</a:t>
            </a:r>
            <a:r>
              <a:rPr lang="ru-RU" b="1">
                <a:latin typeface="Times New Roman" pitchFamily="18" charset="0"/>
              </a:rPr>
              <a:t>. Природа как бы притихает накануне больших перемен. Во второй декаде сентября начинают изменять окраску листы клен, липа, береза. По мере того как в листовой ткани разрушается ярко-зеленый пигмент хлорофилл, снаружи листа все заметнее проявляются желтые и оранжевые красящие вещества – ксантофилл и каротин. Именно они окрашивают листву в легкие цветистые тона.</a:t>
            </a:r>
            <a:r>
              <a:rPr lang="ru-RU">
                <a:latin typeface="Calibri" pitchFamily="34" charset="0"/>
              </a:rPr>
              <a:t> </a:t>
            </a:r>
          </a:p>
        </p:txBody>
      </p:sp>
    </p:spTree>
    <p:extLst>
      <p:ext uri="{BB962C8B-B14F-4D97-AF65-F5344CB8AC3E}">
        <p14:creationId xmlns:p14="http://schemas.microsoft.com/office/powerpoint/2010/main" val="34818029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Рисунок 1" descr="береза кр планом.jpg"/>
          <p:cNvPicPr>
            <a:picLocks noGrp="1" noChangeAspect="1"/>
          </p:cNvPicPr>
          <p:nvPr isPhoto="1"/>
        </p:nvPicPr>
        <p:blipFill>
          <a:blip r:embed="rId2">
            <a:extLst>
              <a:ext uri="{28A0092B-C50C-407E-A947-70E740481C1C}">
                <a14:useLocalDpi xmlns:a14="http://schemas.microsoft.com/office/drawing/2010/main" val="0"/>
              </a:ext>
            </a:extLst>
          </a:blip>
          <a:srcRect/>
          <a:stretch>
            <a:fillRect/>
          </a:stretch>
        </p:blipFill>
        <p:spPr bwMode="auto">
          <a:xfrm>
            <a:off x="0" y="0"/>
            <a:ext cx="9144000"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TextBox 2"/>
          <p:cNvSpPr txBox="1">
            <a:spLocks noChangeArrowheads="1"/>
          </p:cNvSpPr>
          <p:nvPr/>
        </p:nvSpPr>
        <p:spPr bwMode="auto">
          <a:xfrm>
            <a:off x="0" y="5157788"/>
            <a:ext cx="9144000" cy="15589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just"/>
            <a:r>
              <a:rPr lang="ru-RU" sz="1600" b="1">
                <a:latin typeface="Times New Roman" pitchFamily="18" charset="0"/>
              </a:rPr>
              <a:t>Листопад у разных видов деревьев и кустарников начинается не одновременно. Раньше всех начинает ронять листья липа, береза. Листопад березы начинается  с 19 сентября. Листопад – приспособительное свойство растений. В холодном климате – это приспособление к морозной зиме. С листьями деревья избавляются от вредных продуктов обмена веществ, а питательные вещества и необходимые питательные вещества переходят из листьев во внутренние части растения.</a:t>
            </a:r>
          </a:p>
        </p:txBody>
      </p:sp>
    </p:spTree>
    <p:extLst>
      <p:ext uri="{BB962C8B-B14F-4D97-AF65-F5344CB8AC3E}">
        <p14:creationId xmlns:p14="http://schemas.microsoft.com/office/powerpoint/2010/main" val="471761021"/>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Рисунок 1" descr="кадр осени.jpg"/>
          <p:cNvPicPr>
            <a:picLocks noGrp="1" noChangeAspect="1"/>
          </p:cNvPicPr>
          <p:nvPr isPhoto="1"/>
        </p:nvPicPr>
        <p:blipFill>
          <a:blip r:embed="rId2">
            <a:extLst>
              <a:ext uri="{28A0092B-C50C-407E-A947-70E740481C1C}">
                <a14:useLocalDpi xmlns:a14="http://schemas.microsoft.com/office/drawing/2010/main" val="0"/>
              </a:ext>
            </a:extLst>
          </a:blip>
          <a:srcRect/>
          <a:stretch>
            <a:fillRect/>
          </a:stretch>
        </p:blipFill>
        <p:spPr bwMode="auto">
          <a:xfrm>
            <a:off x="0" y="0"/>
            <a:ext cx="9144000" cy="714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5" name="TextBox 2"/>
          <p:cNvSpPr txBox="1">
            <a:spLocks noChangeArrowheads="1"/>
          </p:cNvSpPr>
          <p:nvPr/>
        </p:nvSpPr>
        <p:spPr bwMode="auto">
          <a:xfrm>
            <a:off x="142875" y="5357813"/>
            <a:ext cx="8858250" cy="15589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just"/>
            <a:r>
              <a:rPr lang="ru-RU" sz="1600" b="1">
                <a:latin typeface="Times New Roman" pitchFamily="18" charset="0"/>
              </a:rPr>
              <a:t>Каждое наше многолетнее растение наследственно закрепило сроки листопада, которое колеблются по годам лишь под действием меняющихся внешних условий. Листопад предохраняет деревья от снегопада. Останься листья на дереве, при первом обильном выпадении снега многие ветки и сучья обломились бы. Клен, осина, вяз, черемуха сбрасывают листья до перехода суточной температуры воздуха через 5 градусов. Полный листопад  клена, березы, осины наступает 24-30 октября.</a:t>
            </a:r>
          </a:p>
        </p:txBody>
      </p:sp>
    </p:spTree>
    <p:extLst>
      <p:ext uri="{BB962C8B-B14F-4D97-AF65-F5344CB8AC3E}">
        <p14:creationId xmlns:p14="http://schemas.microsoft.com/office/powerpoint/2010/main" val="179313171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Отметить дату</a:t>
            </a:r>
            <a:endParaRPr lang="ru-RU" dirty="0"/>
          </a:p>
        </p:txBody>
      </p:sp>
      <p:sp>
        <p:nvSpPr>
          <p:cNvPr id="3" name="Объект 2"/>
          <p:cNvSpPr>
            <a:spLocks noGrp="1"/>
          </p:cNvSpPr>
          <p:nvPr>
            <p:ph idx="1"/>
          </p:nvPr>
        </p:nvSpPr>
        <p:spPr/>
        <p:txBody>
          <a:bodyPr>
            <a:normAutofit fontScale="77500" lnSpcReduction="20000"/>
          </a:bodyPr>
          <a:lstStyle/>
          <a:p>
            <a:r>
              <a:rPr lang="ru-RU" dirty="0"/>
              <a:t>1	Начало наблюдений	 </a:t>
            </a:r>
          </a:p>
          <a:p>
            <a:r>
              <a:rPr lang="ru-RU" dirty="0"/>
              <a:t>2	Начало изменения окраски листьев	 </a:t>
            </a:r>
          </a:p>
          <a:p>
            <a:r>
              <a:rPr lang="ru-RU" dirty="0"/>
              <a:t>3	Половина листьев на деревьях изменили цвет	 </a:t>
            </a:r>
          </a:p>
          <a:p>
            <a:r>
              <a:rPr lang="ru-RU" dirty="0"/>
              <a:t>4	Ветки полностью освободились от листьев	 </a:t>
            </a:r>
          </a:p>
          <a:p>
            <a:r>
              <a:rPr lang="ru-RU" dirty="0"/>
              <a:t>5	Начало первых заморозков, отрицательная температура по ночам	 </a:t>
            </a:r>
          </a:p>
          <a:p>
            <a:r>
              <a:rPr lang="ru-RU" dirty="0"/>
              <a:t>6	Цветение </a:t>
            </a:r>
            <a:r>
              <a:rPr lang="ru-RU" dirty="0" err="1"/>
              <a:t>осеннецветущих</a:t>
            </a:r>
            <a:r>
              <a:rPr lang="ru-RU" dirty="0"/>
              <a:t> травянистых растений	 </a:t>
            </a:r>
          </a:p>
          <a:p>
            <a:r>
              <a:rPr lang="ru-RU" dirty="0"/>
              <a:t>7	Созревание плодов на деревьях и кустарниках	 </a:t>
            </a:r>
          </a:p>
          <a:p>
            <a:r>
              <a:rPr lang="ru-RU" dirty="0"/>
              <a:t>8	Увядание трав	 </a:t>
            </a:r>
          </a:p>
          <a:p>
            <a:r>
              <a:rPr lang="ru-RU" dirty="0"/>
              <a:t>9	Окончание наблюдений	</a:t>
            </a:r>
          </a:p>
          <a:p>
            <a:endParaRPr lang="ru-RU" dirty="0"/>
          </a:p>
        </p:txBody>
      </p:sp>
    </p:spTree>
    <p:extLst>
      <p:ext uri="{BB962C8B-B14F-4D97-AF65-F5344CB8AC3E}">
        <p14:creationId xmlns:p14="http://schemas.microsoft.com/office/powerpoint/2010/main" val="10147626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СДЕЛАТЬ </a:t>
            </a:r>
            <a:r>
              <a:rPr lang="ru-RU" dirty="0" smtClean="0"/>
              <a:t>РИСУНКИ</a:t>
            </a:r>
            <a:r>
              <a:rPr lang="ru-RU" smtClean="0"/>
              <a:t>, ПОДДЕЛКИ ИЛИ </a:t>
            </a:r>
            <a:r>
              <a:rPr lang="ru-RU" dirty="0"/>
              <a:t>ПРЕЗЕНТАЦИЮ С ФОТОГРАФИЯМИ</a:t>
            </a: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0" y="2148681"/>
            <a:ext cx="6096000" cy="3429000"/>
          </a:xfrm>
        </p:spPr>
      </p:pic>
    </p:spTree>
    <p:extLst>
      <p:ext uri="{BB962C8B-B14F-4D97-AF65-F5344CB8AC3E}">
        <p14:creationId xmlns:p14="http://schemas.microsoft.com/office/powerpoint/2010/main" val="207520010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420</Words>
  <Application>Microsoft Office PowerPoint</Application>
  <PresentationFormat>Экран (4:3)</PresentationFormat>
  <Paragraphs>32</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Фенологические наблюдения за сезонными изменениями в природе. </vt:lpstr>
      <vt:lpstr>Презентация PowerPoint</vt:lpstr>
      <vt:lpstr>Изменения в жизни растений осенью</vt:lpstr>
      <vt:lpstr>Презентация PowerPoint</vt:lpstr>
      <vt:lpstr>Презентация PowerPoint</vt:lpstr>
      <vt:lpstr>Презентация PowerPoint</vt:lpstr>
      <vt:lpstr>Отметить дату</vt:lpstr>
      <vt:lpstr>СДЕЛАТЬ РИСУНКИ, ПОДДЕЛКИ ИЛИ ПРЕЗЕНТАЦИЮ С ФОТОГРАФИЯМИ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Фенологические наблюдения за сезонными изменениями в природе. </dc:title>
  <dc:creator>Antosha</dc:creator>
  <cp:lastModifiedBy>Antosha</cp:lastModifiedBy>
  <cp:revision>2</cp:revision>
  <dcterms:created xsi:type="dcterms:W3CDTF">2016-09-10T17:55:35Z</dcterms:created>
  <dcterms:modified xsi:type="dcterms:W3CDTF">2016-09-10T19:54:45Z</dcterms:modified>
</cp:coreProperties>
</file>