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263" r:id="rId3"/>
    <p:sldId id="269" r:id="rId4"/>
    <p:sldId id="270" r:id="rId5"/>
    <p:sldId id="271" r:id="rId6"/>
    <p:sldId id="272" r:id="rId7"/>
    <p:sldId id="274" r:id="rId8"/>
    <p:sldId id="258" r:id="rId9"/>
    <p:sldId id="275" r:id="rId10"/>
    <p:sldId id="282" r:id="rId11"/>
    <p:sldId id="277" r:id="rId12"/>
    <p:sldId id="278" r:id="rId13"/>
    <p:sldId id="267" r:id="rId14"/>
    <p:sldId id="279" r:id="rId15"/>
    <p:sldId id="280" r:id="rId16"/>
    <p:sldId id="273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9642" autoAdjust="0"/>
  </p:normalViewPr>
  <p:slideViewPr>
    <p:cSldViewPr>
      <p:cViewPr varScale="1">
        <p:scale>
          <a:sx n="73" d="100"/>
          <a:sy n="73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590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647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76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91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416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46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2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856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76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2439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268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DDB893F-6627-4579-B05F-CEBD56BAAF16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773230-61C8-4038-BCEF-87C35F03F4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291" y="1124744"/>
            <a:ext cx="8293181" cy="2376264"/>
          </a:xfrm>
        </p:spPr>
        <p:txBody>
          <a:bodyPr/>
          <a:lstStyle/>
          <a:p>
            <a:r>
              <a:rPr lang="ru-RU" sz="2800" b="1" dirty="0" smtClean="0"/>
              <a:t>ИНТЕЛЛЕКТУАЛЬНЫЕ ИГРЫ КАК СРЕДСТВО РАЗВИТИЯ  </a:t>
            </a:r>
            <a:br>
              <a:rPr lang="ru-RU" sz="2800" b="1" dirty="0" smtClean="0"/>
            </a:br>
            <a:r>
              <a:rPr lang="ru-RU" sz="2800" b="1" dirty="0" smtClean="0"/>
              <a:t>ЭЛЕМЕНТАРНЫХ МАТЕМАТИЧЕСКИХ ПРЕДСТАВЛЕНИЙ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077072"/>
            <a:ext cx="5936704" cy="864096"/>
          </a:xfrm>
        </p:spPr>
        <p:txBody>
          <a:bodyPr/>
          <a:lstStyle/>
          <a:p>
            <a:pPr algn="r"/>
            <a:r>
              <a:rPr lang="ru-RU" sz="1800" dirty="0" smtClean="0"/>
              <a:t>Воспитатель:  </a:t>
            </a:r>
            <a:r>
              <a:rPr lang="ru-RU" sz="1800" dirty="0" err="1" smtClean="0"/>
              <a:t>Худяева</a:t>
            </a:r>
            <a:r>
              <a:rPr lang="ru-RU" sz="1800" dirty="0" smtClean="0"/>
              <a:t> Н.И.</a:t>
            </a:r>
          </a:p>
          <a:p>
            <a:pPr algn="r"/>
            <a:endParaRPr lang="ru-RU" sz="18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1475656" y="5301208"/>
            <a:ext cx="593670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/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/>
              <a:t>2020год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0" y="188640"/>
            <a:ext cx="896448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/>
              <a:t>Муниципальное  казённое     дошкольное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/>
              <a:t> «Детский сад комбинированного вида №23 «Аленушка»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7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87016" y="2996952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46085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611560" y="188640"/>
            <a:ext cx="7600950" cy="466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Игры на ориентировку в пространстве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23528" y="764704"/>
            <a:ext cx="8229600" cy="525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6525" algn="ctr">
              <a:lnSpc>
                <a:spcPct val="90000"/>
              </a:lnSpc>
              <a:spcBef>
                <a:spcPts val="475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sz="1900" b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Задачи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Расширить и закрепить пространственные представления детей в процессе всех видов деятельности.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Помочь детям овладеть пространственными представлениями: слева, справа, вверху, внизу, впереди, сзади, далеко, близко.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Научить детей ориентироваться в специально созданных пространственных ситуациях и определять свое место по заданному условию. 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Упражнять детей в овладении умением определять словом положение того или иного предмета по отношению к другому.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Учить употреблять слова для обозначения положения предметов.</a:t>
            </a:r>
          </a:p>
          <a:p>
            <a:pPr marL="130175">
              <a:lnSpc>
                <a:spcPct val="90000"/>
              </a:lnSpc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«Встань так, чтобы справа от тебя был шкаф, а сзади - стул. Сядь так, чтобы впереди тебя сидела 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Настя, </a:t>
            </a: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а сзади 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– Алеша » </a:t>
            </a:r>
            <a:endParaRPr lang="ru-RU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36575" lvl="1" indent="0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«Справа от куклы стоит заяц, слева от куклы - пирамида»</a:t>
            </a:r>
          </a:p>
          <a:p>
            <a:pPr marL="536575" lvl="1" indent="0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«Найди похожую»</a:t>
            </a:r>
          </a:p>
          <a:p>
            <a:pPr marL="536575" lvl="1" indent="0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«Расскажи про свой узор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»</a:t>
            </a:r>
            <a:endParaRPr lang="ru-RU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36575" lvl="1" indent="0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«Художник»</a:t>
            </a:r>
          </a:p>
          <a:p>
            <a:pPr marL="536575" lvl="1" indent="0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«Комната для Незнайки» </a:t>
            </a: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 многие другие игры.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971600" y="188640"/>
            <a:ext cx="712470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Игры с геометрическими фигурами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899592" y="1052736"/>
            <a:ext cx="7124700" cy="4052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6525" algn="ctr">
              <a:spcBef>
                <a:spcPts val="525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sz="21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Задачи</a:t>
            </a:r>
          </a:p>
          <a:p>
            <a:pPr marL="130175"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Закрепить  знания о форме геометрических фигур.</a:t>
            </a:r>
          </a:p>
          <a:p>
            <a:pPr marL="130175"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Развивать внимание, память, мышление и воображение у детей.</a:t>
            </a:r>
          </a:p>
          <a:p>
            <a:pPr marL="130175"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Учить детей анализируют свои фигуры.</a:t>
            </a:r>
          </a:p>
          <a:p>
            <a:pPr marL="130175">
              <a:spcBef>
                <a:spcPts val="450"/>
              </a:spcBef>
              <a:buFont typeface="Arial" charset="0"/>
              <a:buChar char="•"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Находить сходства и различия в решении конструктивного замысла. </a:t>
            </a:r>
          </a:p>
          <a:p>
            <a:pPr marL="536575" lvl="1" indent="0"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"Какую геометрическую фигуру напоминает 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" </a:t>
            </a:r>
            <a:endParaRPr lang="ru-RU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36575" lvl="1" indent="0"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"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Лото»</a:t>
            </a:r>
          </a:p>
          <a:p>
            <a:pPr marL="536575" lvl="1" indent="0"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«Игры с блоками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Дьенеша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»</a:t>
            </a:r>
          </a:p>
          <a:p>
            <a:pPr marL="536575" lvl="1" indent="0"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«Игры с кубиками Никитина»</a:t>
            </a:r>
            <a:endParaRPr lang="ru-RU" dirty="0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36575" lvl="1" indent="0">
              <a:spcBef>
                <a:spcPts val="450"/>
              </a:spcBef>
              <a:buClrTx/>
              <a:buFontTx/>
              <a:buNone/>
              <a:tabLst>
                <a:tab pos="136525" algn="l"/>
                <a:tab pos="584200" algn="l"/>
                <a:tab pos="1033463" algn="l"/>
                <a:tab pos="1482725" algn="l"/>
                <a:tab pos="1931988" algn="l"/>
                <a:tab pos="2381250" algn="l"/>
                <a:tab pos="2830513" algn="l"/>
                <a:tab pos="3279775" algn="l"/>
                <a:tab pos="3729038" algn="l"/>
                <a:tab pos="4178300" algn="l"/>
                <a:tab pos="4627563" algn="l"/>
                <a:tab pos="5076825" algn="l"/>
                <a:tab pos="5526088" algn="l"/>
                <a:tab pos="5975350" algn="l"/>
                <a:tab pos="6424613" algn="l"/>
                <a:tab pos="6873875" algn="l"/>
                <a:tab pos="7323138" algn="l"/>
                <a:tab pos="7772400" algn="l"/>
                <a:tab pos="8221663" algn="l"/>
                <a:tab pos="8670925" algn="l"/>
                <a:tab pos="9120188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"Геометрическая 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мозаика» </a:t>
            </a:r>
            <a:r>
              <a:rPr 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и другие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8242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Игры на плоскостное и объемное моделирование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" name="Picture 9" descr="C:\Users\1\Desktop\65444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653136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051720" y="764704"/>
            <a:ext cx="489654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012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699792" y="0"/>
            <a:ext cx="3657600" cy="581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Интеграция</a:t>
            </a:r>
            <a:r>
              <a:rPr lang="ru-RU" sz="3200" dirty="0">
                <a:solidFill>
                  <a:srgbClr val="404040"/>
                </a:solidFill>
                <a:latin typeface="Verdana" pitchFamily="32" charset="0"/>
              </a:rPr>
              <a:t> </a:t>
            </a: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971600" y="1124744"/>
            <a:ext cx="712470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   </a:t>
            </a:r>
            <a:r>
              <a:rPr lang="ru-RU" sz="2000" dirty="0">
                <a:latin typeface="Times New Roman" pitchFamily="16" charset="0"/>
                <a:cs typeface="Times New Roman" pitchFamily="16" charset="0"/>
              </a:rPr>
              <a:t>Дидактические игры по математике могут использоваться в различной деятельности: в играх, в труде, на занятиях и повседневной жизни. При организации ознакомления с действительностью и при обогащении словаря детей с нарушением зрения надо помнить об особенностях зрительных возможностей, так как не все предметы и явления доступны им для непосредственного визуального восприятия.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815481"/>
            <a:ext cx="4800327" cy="404251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914400" y="152400"/>
            <a:ext cx="712470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Вывод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9600" y="914400"/>
            <a:ext cx="8305800" cy="136247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547688" indent="-404813" algn="just">
              <a:spcBef>
                <a:spcPts val="45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b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          </a:t>
            </a:r>
            <a:r>
              <a:rPr lang="ru-RU" dirty="0">
                <a:latin typeface="Times New Roman" pitchFamily="16" charset="0"/>
                <a:cs typeface="Times New Roman" pitchFamily="16" charset="0"/>
              </a:rPr>
              <a:t>Дидактические игры необходимы в обучении и воспитании детей. Они повышают эффективность педагогического процесса,  способствуют развитию памяти, мышления у детей, оказывая огромное влияние на умственное развитие ребенка.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09236" y="1947348"/>
            <a:ext cx="3716753" cy="423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971600" y="0"/>
            <a:ext cx="712470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МАТЕМАТИЧЕСКИЕ УГОЛКИ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3672408" cy="221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0093" y="1052737"/>
            <a:ext cx="4274395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2941231" cy="189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52736"/>
            <a:ext cx="413995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697059"/>
            <a:ext cx="4158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Спасибо за внимание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9606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1" y="1052736"/>
            <a:ext cx="66247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b="1" i="1" dirty="0" smtClean="0"/>
              <a:t>Дидактическая </a:t>
            </a:r>
            <a:r>
              <a:rPr lang="ru-RU" sz="2400" b="1" i="1" dirty="0"/>
              <a:t>игра </a:t>
            </a:r>
            <a:r>
              <a:rPr lang="ru-RU" sz="2400" dirty="0"/>
              <a:t>является ценным средством воспитания умственной активности детей. Она активизирует психические процессы, вызывает у детей живой интерес к процессу познания. В ней ребята охотно преодолевают значительные трудности, тренируют свои силы, развивают способности и умения. Игра помогает сделать любой учебный материал увлекательным, вызывает у детей глубокое удовлетворение, создаёт рабочее настроение, облегчает процесс усвоения знаний.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58053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9612" y="548680"/>
            <a:ext cx="69910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Правила организации интеллектуальных</a:t>
            </a:r>
          </a:p>
          <a:p>
            <a:pPr algn="ctr"/>
            <a:r>
              <a:rPr lang="ru-RU" sz="2800" b="1" dirty="0" smtClean="0"/>
              <a:t> и логических игр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27683" y="2060848"/>
            <a:ext cx="60549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400" dirty="0" smtClean="0"/>
              <a:t>Объяснение правил игры, ознакомление с общими способами действий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dirty="0" smtClean="0"/>
              <a:t>Совместная игра с ребенком, подгруппой детей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dirty="0" smtClean="0"/>
              <a:t>Создание элементарной проблемно-поисковой ситуации в совместной с ребенком игровой деятельности </a:t>
            </a:r>
          </a:p>
          <a:p>
            <a:pPr marL="285750" indent="-285750"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0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980728"/>
            <a:ext cx="7559675" cy="4986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536" y="0"/>
            <a:ext cx="828092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Значение дидактических игр в развитии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0"/>
            <a:ext cx="8485188" cy="5876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4704"/>
            <a:ext cx="7493000" cy="5413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971600" y="0"/>
            <a:ext cx="7124700" cy="923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Классификация дидактических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971600" y="188640"/>
            <a:ext cx="7124700" cy="685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на количество и счет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908720"/>
            <a:ext cx="8763000" cy="4937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547688" indent="-404813"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500" b="1" dirty="0">
                <a:solidFill>
                  <a:srgbClr val="404040"/>
                </a:solidFill>
                <a:latin typeface="Times New Roman" pitchFamily="18" charset="0"/>
                <a:ea typeface="Microsoft YaHei" charset="-122"/>
                <a:cs typeface="Times New Roman" pitchFamily="18" charset="0"/>
              </a:rPr>
              <a:t>           Задачи: </a:t>
            </a:r>
          </a:p>
          <a:p>
            <a:pPr marL="541338" indent="-406400">
              <a:lnSpc>
                <a:spcPct val="80000"/>
              </a:lnSpc>
              <a:spcBef>
                <a:spcPts val="400"/>
              </a:spcBef>
              <a:buFont typeface="Arial" charset="0"/>
              <a:buChar char="•"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        Учить свободно оперировать числами в пределах 10 и сопровождать словами свои действия.</a:t>
            </a:r>
          </a:p>
          <a:p>
            <a:pPr marL="541338" indent="-406400">
              <a:lnSpc>
                <a:spcPct val="80000"/>
              </a:lnSpc>
              <a:spcBef>
                <a:spcPts val="400"/>
              </a:spcBef>
              <a:buFont typeface="Arial" charset="0"/>
              <a:buChar char="•"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        Помочь усвоить порядок следования чисел натурального ряда, упражнять в прямом и обратном счете.</a:t>
            </a:r>
          </a:p>
          <a:p>
            <a:pPr marL="541338" indent="-406400">
              <a:lnSpc>
                <a:spcPct val="80000"/>
              </a:lnSpc>
              <a:spcBef>
                <a:spcPts val="400"/>
              </a:spcBef>
              <a:buFont typeface="Arial" charset="0"/>
              <a:buChar char="•"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        Развивать у детей внимание, память, мышление.</a:t>
            </a:r>
          </a:p>
          <a:p>
            <a:pPr marL="547688" indent="-404813">
              <a:lnSpc>
                <a:spcPct val="80000"/>
              </a:lnSpc>
              <a:spcBef>
                <a:spcPts val="35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endParaRPr lang="ru-RU" sz="1400" b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"Какой цифры не стало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?»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"Сколько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?»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	"Путаница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?»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"Исправь 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ошибку»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"Убираем 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цифры»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	"Назови соседей»</a:t>
            </a: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"Считай, не ошибись!" </a:t>
            </a: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"Задумай 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число»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"Число, как тебя зовут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?»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	"Составь </a:t>
            </a:r>
            <a:r>
              <a:rPr lang="ru-RU" sz="1600" b="1" i="1" dirty="0" smtClean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цифру»</a:t>
            </a:r>
            <a:endParaRPr lang="ru-RU" sz="1600" b="1" i="1" dirty="0">
              <a:solidFill>
                <a:srgbClr val="40404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47688" indent="-404813">
              <a:lnSpc>
                <a:spcPct val="80000"/>
              </a:lnSpc>
              <a:spcBef>
                <a:spcPts val="400"/>
              </a:spcBef>
              <a:buClrTx/>
              <a:buFontTx/>
              <a:buNone/>
              <a:tabLst>
                <a:tab pos="547688" algn="l"/>
                <a:tab pos="995363" algn="l"/>
                <a:tab pos="1444625" algn="l"/>
                <a:tab pos="1893888" algn="l"/>
                <a:tab pos="2343150" algn="l"/>
                <a:tab pos="2792413" algn="l"/>
                <a:tab pos="3241675" algn="l"/>
                <a:tab pos="3690938" algn="l"/>
                <a:tab pos="4140200" algn="l"/>
                <a:tab pos="4589463" algn="l"/>
                <a:tab pos="5038725" algn="l"/>
                <a:tab pos="5487988" algn="l"/>
                <a:tab pos="5937250" algn="l"/>
                <a:tab pos="6386513" algn="l"/>
                <a:tab pos="6835775" algn="l"/>
                <a:tab pos="7285038" algn="l"/>
                <a:tab pos="7734300" algn="l"/>
                <a:tab pos="8183563" algn="l"/>
                <a:tab pos="8632825" algn="l"/>
                <a:tab pos="9082088" algn="l"/>
                <a:tab pos="9531350" algn="l"/>
              </a:tabLst>
            </a:pPr>
            <a:r>
              <a:rPr lang="ru-RU" sz="1600" b="1" i="1" dirty="0">
                <a:solidFill>
                  <a:srgbClr val="404040"/>
                </a:solidFill>
                <a:latin typeface="Times New Roman" pitchFamily="16" charset="0"/>
                <a:cs typeface="Times New Roman" pitchFamily="16" charset="0"/>
              </a:rPr>
              <a:t> 	"Кто первый назовет, которой игрушки не стало?"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31640" y="67598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ознакомление с цифрами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00506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ознакомление с цветом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4611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50231" y="3710609"/>
            <a:ext cx="2016224" cy="346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0779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0865" y="188640"/>
            <a:ext cx="3787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Игры на величину</a:t>
            </a:r>
            <a:endParaRPr lang="ru-RU" sz="3600" dirty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836712"/>
            <a:ext cx="8686800" cy="22622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</a:rPr>
              <a:t>Задачи:</a:t>
            </a:r>
          </a:p>
          <a:p>
            <a:pPr>
              <a:lnSpc>
                <a:spcPct val="115000"/>
              </a:lnSpc>
              <a:spcAft>
                <a:spcPts val="1000"/>
              </a:spcAft>
              <a:buSzPct val="55000"/>
              <a:buFont typeface="Symbol" pitchFamily="16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Учить детей сравнивать предметы по величине (размер, длина, высота, ширина), используя слова: шире – уже, длиннее - короче, выше - ниже, больше – меньше. Учить путем наложения и на «глаз» сравнивать контрастные предметы.</a:t>
            </a:r>
          </a:p>
          <a:p>
            <a:pPr>
              <a:lnSpc>
                <a:spcPct val="115000"/>
              </a:lnSpc>
              <a:spcAft>
                <a:spcPts val="1000"/>
              </a:spcAft>
              <a:buSzPct val="55000"/>
              <a:buFont typeface="Symbol" pitchFamily="16" charset="2"/>
              <a:buChar char="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6" charset="0"/>
              </a:rPr>
              <a:t>Развивать умение анализировать, сравнивать, классифицировать предметы по 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величине</a:t>
            </a:r>
            <a:endParaRPr 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7544" y="3140968"/>
            <a:ext cx="5791200" cy="309379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6" charset="0"/>
              </a:rPr>
              <a:t>«Больше - меньше»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6" charset="0"/>
              </a:rPr>
              <a:t>«Карандаши по толщине»</a:t>
            </a:r>
            <a:endParaRPr lang="ru-RU" b="1" i="1" dirty="0">
              <a:solidFill>
                <a:srgbClr val="000000"/>
              </a:solidFill>
              <a:latin typeface="Times New Roman" pitchFamily="1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6" charset="0"/>
              </a:rPr>
              <a:t>«Мой размер»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6" charset="0"/>
              </a:rPr>
              <a:t>«Елочки по высоте»</a:t>
            </a:r>
            <a:endParaRPr lang="ru-RU" b="1" i="1" dirty="0">
              <a:solidFill>
                <a:srgbClr val="000000"/>
              </a:solidFill>
              <a:latin typeface="Times New Roman" pitchFamily="16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6" charset="0"/>
              </a:rPr>
              <a:t>«Разложи по размеру»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6" charset="0"/>
              </a:rPr>
              <a:t>«Чудесный мешочек»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 i="1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3068960"/>
            <a:ext cx="3384376" cy="266429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_02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shablon_02</Template>
  <TotalTime>453</TotalTime>
  <Words>566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shablon_02</vt:lpstr>
      <vt:lpstr>ИНТЕЛЛЕКТУАЛЬНЫЕ ИГРЫ КАК СРЕДСТВО РАЗВИТИЯ   ЭЛЕМЕНТАРНЫХ МАТЕМАТИЧЕСКИХ ПРЕДСТАВЛЕНИЙ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евгений худяев</cp:lastModifiedBy>
  <cp:revision>46</cp:revision>
  <dcterms:created xsi:type="dcterms:W3CDTF">2016-04-12T17:38:22Z</dcterms:created>
  <dcterms:modified xsi:type="dcterms:W3CDTF">2020-02-12T15:10:01Z</dcterms:modified>
</cp:coreProperties>
</file>