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74" r:id="rId5"/>
    <p:sldId id="275" r:id="rId6"/>
    <p:sldId id="269" r:id="rId7"/>
    <p:sldId id="259" r:id="rId8"/>
    <p:sldId id="261" r:id="rId9"/>
    <p:sldId id="260" r:id="rId10"/>
    <p:sldId id="262" r:id="rId11"/>
    <p:sldId id="263" r:id="rId12"/>
    <p:sldId id="264" r:id="rId13"/>
    <p:sldId id="265" r:id="rId14"/>
    <p:sldId id="266" r:id="rId15"/>
    <p:sldId id="277" r:id="rId16"/>
    <p:sldId id="267" r:id="rId17"/>
    <p:sldId id="268" r:id="rId18"/>
    <p:sldId id="276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40451-A99F-422B-9B03-018BB1BBBD81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70938-2313-4905-A6DC-4D75B6005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143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5AE10E-D0DC-41B2-A188-26980EF30385}" type="slidenum">
              <a:rPr lang="fr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fr-C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1628800"/>
            <a:ext cx="9865096" cy="1512168"/>
          </a:xfrm>
        </p:spPr>
        <p:txBody>
          <a:bodyPr>
            <a:noAutofit/>
          </a:bodyPr>
          <a:lstStyle/>
          <a:p>
            <a:r>
              <a:rPr lang="ru-RU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И ЕЕ ОСНОВНЫЕ УЧАСТНИКИ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072874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Подготовил: </a:t>
            </a:r>
            <a:r>
              <a:rPr lang="ru-RU" b="1" dirty="0" err="1" smtClean="0">
                <a:solidFill>
                  <a:schemeClr val="tx1"/>
                </a:solidFill>
              </a:rPr>
              <a:t>Мячев</a:t>
            </a:r>
            <a:r>
              <a:rPr lang="ru-RU" b="1" dirty="0" smtClean="0">
                <a:solidFill>
                  <a:schemeClr val="tx1"/>
                </a:solidFill>
              </a:rPr>
              <a:t> Р.Н., учитель истории и обществознания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9" t="10656" r="77884" b="74496"/>
          <a:stretch/>
        </p:blipFill>
        <p:spPr bwMode="auto">
          <a:xfrm>
            <a:off x="41579" y="11440"/>
            <a:ext cx="1601258" cy="1086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5134" y="231343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«Средняя общеобразовательная школа № 10»</a:t>
            </a:r>
          </a:p>
        </p:txBody>
      </p:sp>
    </p:spTree>
    <p:extLst>
      <p:ext uri="{BB962C8B-B14F-4D97-AF65-F5344CB8AC3E}">
        <p14:creationId xmlns:p14="http://schemas.microsoft.com/office/powerpoint/2010/main" val="129333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942"/>
            <a:ext cx="9036496" cy="18888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удовлетворения потребностей нужны блага.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5"/>
            <a:ext cx="8856984" cy="4464496"/>
          </a:xfrm>
        </p:spPr>
        <p:txBody>
          <a:bodyPr>
            <a:normAutofit lnSpcReduction="1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Блага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средства, удовлетворяющие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39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4584" y="260648"/>
            <a:ext cx="10245166" cy="108012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потребляют экономические блага в виде продуктов или услуг. 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45032" y="1340768"/>
            <a:ext cx="9289032" cy="5400600"/>
          </a:xfrm>
        </p:spPr>
        <p:txBody>
          <a:bodyPr>
            <a:normAutofit fontScale="77500" lnSpcReduction="20000"/>
          </a:bodyPr>
          <a:lstStyle/>
          <a:p>
            <a:r>
              <a:rPr lang="ru-RU" sz="4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</a:t>
            </a:r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 это  продукт,  произведённый  </a:t>
            </a:r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обмена  и  потребляемый не самим производителем, а лицом, купившим этот продукт (например, куртка, телефон, компьютер).</a:t>
            </a:r>
          </a:p>
          <a:p>
            <a:r>
              <a:rPr lang="ru-RU" sz="4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Услуга</a:t>
            </a:r>
            <a:r>
              <a:rPr lang="ru-RU" sz="4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 это  деятельность,  удовлетворяющая  невещественные потребности  людей  и  обладающая  определённой  ценностью  (например, образование, киносеанс, транспортные услуги).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79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-243408"/>
            <a:ext cx="9793088" cy="93610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благ по признакам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61065"/>
            <a:ext cx="8554834" cy="6196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347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0"/>
            <a:ext cx="9793088" cy="93610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благ по признакам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704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47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7585"/>
            <a:ext cx="8686800" cy="17330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5" t="22515" r="11303" b="11738"/>
          <a:stretch/>
        </p:blipFill>
        <p:spPr bwMode="auto">
          <a:xfrm>
            <a:off x="78444" y="1124744"/>
            <a:ext cx="9036496" cy="5982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71" t="64142" r="22484" b="23994"/>
          <a:stretch/>
        </p:blipFill>
        <p:spPr bwMode="auto">
          <a:xfrm>
            <a:off x="0" y="0"/>
            <a:ext cx="9134872" cy="1389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556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2786050" y="2571744"/>
            <a:ext cx="3643338" cy="1584325"/>
          </a:xfrm>
          <a:prstGeom prst="ellipse">
            <a:avLst/>
          </a:prstGeom>
          <a:solidFill>
            <a:srgbClr val="C00000"/>
          </a:soli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Сферы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ЭКОНОМИКИ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428596" y="2285992"/>
            <a:ext cx="292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ПРОИЗВОДСТВО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5857884" y="2357430"/>
            <a:ext cx="2928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РАСПРЕДЕЛЕНИЕ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214282" y="3643314"/>
            <a:ext cx="2928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ОБМЕН</a:t>
            </a: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6215062" y="3714752"/>
            <a:ext cx="292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ПОТРЕБЛЕНИЕ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3000396" cy="196245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105" name="Picture 9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1" y="329801"/>
            <a:ext cx="3000396" cy="198498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106" name="Picture 10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143380"/>
            <a:ext cx="2214578" cy="239887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107" name="Picture 11" descr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357694"/>
            <a:ext cx="2500330" cy="213920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98260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00" grpId="0"/>
      <p:bldP spid="4101" grpId="0"/>
      <p:bldP spid="41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120" y="101002"/>
            <a:ext cx="8229600" cy="5715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Факторы производства (ресурсы)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39" y="663340"/>
            <a:ext cx="5846210" cy="6194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94"/>
          <a:stretch/>
        </p:blipFill>
        <p:spPr bwMode="auto">
          <a:xfrm>
            <a:off x="6156176" y="620688"/>
            <a:ext cx="2531927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721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2475"/>
            <a:ext cx="9036496" cy="534074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6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ограниченности ресурсов — </a:t>
            </a: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проблема  экономики. </a:t>
            </a:r>
          </a:p>
        </p:txBody>
      </p:sp>
    </p:spTree>
    <p:extLst>
      <p:ext uri="{BB962C8B-B14F-4D97-AF65-F5344CB8AC3E}">
        <p14:creationId xmlns:p14="http://schemas.microsoft.com/office/powerpoint/2010/main" val="33012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triot-dnipro.ru/files/2011/03/19/prava/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5648" y="3771120"/>
            <a:ext cx="3168352" cy="308688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1266" name="Picture 2" descr="http://www.hsn.ru/assets/images/all_head/IMG_04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61048"/>
            <a:ext cx="4534861" cy="299695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57158" y="1000108"/>
            <a:ext cx="8401080" cy="557214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Прозводитель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1571612"/>
            <a:ext cx="3528392" cy="20162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тот, кто участвует в создании товаров или указании услуг.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00562" y="1643050"/>
            <a:ext cx="4464496" cy="20002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тот, кто использует товары и услуги для удовлетворения своих потребностей.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1071546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Потребитель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/>
          <a:lstStyle/>
          <a:p>
            <a:pPr algn="ctr"/>
            <a:r>
              <a:rPr lang="ru-RU" b="1" dirty="0"/>
              <a:t>Участники экономики:</a:t>
            </a:r>
          </a:p>
        </p:txBody>
      </p:sp>
      <p:pic>
        <p:nvPicPr>
          <p:cNvPr id="14" name="Picture 18" descr="ag00029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8640"/>
            <a:ext cx="1331640" cy="1055973"/>
          </a:xfrm>
          <a:prstGeom prst="rect">
            <a:avLst/>
          </a:prstGeom>
          <a:noFill/>
        </p:spPr>
      </p:pic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428596" y="3500438"/>
            <a:ext cx="822960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n-ea"/>
                <a:cs typeface="+mn-cs"/>
              </a:rPr>
              <a:t>назовите, что между ними общего, в чем различия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6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108520" y="1124744"/>
            <a:ext cx="9130898" cy="5544616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Блага, удовлетворяющие потребности, могут быть свободными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ограниченными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 экономических  благ требуются ресурсы: труд,  земля,  ка-питал, предпринимательство.  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экономики: потребности безграничны,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доступные ресурсы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ограничены.</a:t>
            </a:r>
          </a:p>
        </p:txBody>
      </p:sp>
    </p:spTree>
    <p:extLst>
      <p:ext uri="{BB962C8B-B14F-4D97-AF65-F5344CB8AC3E}">
        <p14:creationId xmlns:p14="http://schemas.microsoft.com/office/powerpoint/2010/main" val="176951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«Вспомним»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083352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удовлетворить все потребности человека</a:t>
            </a:r>
            <a:r>
              <a:rPr lang="ru-RU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27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748464" cy="540060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хозяйство называется натуральным? </a:t>
            </a:r>
            <a:endParaRPr lang="en-US" sz="5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чём причина его господства  на  протяжении  столетий?  </a:t>
            </a:r>
            <a:endParaRPr lang="en-US" sz="5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 </a:t>
            </a:r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  пришло  на  смену  натуральному?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15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71538" y="214290"/>
            <a:ext cx="6858048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ЭКОНОМИКА – искусство ведения домашнего хозяйства (греч.)</a:t>
            </a: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000100" y="1857364"/>
            <a:ext cx="2952750" cy="1223963"/>
          </a:xfrm>
          <a:prstGeom prst="ellipse">
            <a:avLst/>
          </a:prstGeom>
          <a:gradFill rotWithShape="1">
            <a:gsLst>
              <a:gs pos="0">
                <a:srgbClr val="E0BED9"/>
              </a:gs>
              <a:gs pos="50000">
                <a:schemeClr val="bg1"/>
              </a:gs>
              <a:gs pos="100000">
                <a:srgbClr val="E0BED9"/>
              </a:gs>
            </a:gsLst>
            <a:lin ang="5400000" scaled="1"/>
          </a:gra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НАУКА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5143504" y="1857364"/>
            <a:ext cx="2952750" cy="1223962"/>
          </a:xfrm>
          <a:prstGeom prst="ellipse">
            <a:avLst/>
          </a:prstGeom>
          <a:gradFill rotWithShape="1">
            <a:gsLst>
              <a:gs pos="0">
                <a:srgbClr val="DCCCC6"/>
              </a:gs>
              <a:gs pos="50000">
                <a:schemeClr val="bg1"/>
              </a:gs>
              <a:gs pos="100000">
                <a:srgbClr val="DCCCC6"/>
              </a:gs>
            </a:gsLst>
            <a:lin ang="5400000" scaled="1"/>
          </a:gra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ХОЗЯЙСТВО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714348" y="3143249"/>
            <a:ext cx="3357586" cy="2000264"/>
          </a:xfrm>
          <a:prstGeom prst="rect">
            <a:avLst/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00100" y="3143248"/>
            <a:ext cx="271462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наука о хозяйстве, способах его ведения людьми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4929190" y="3143248"/>
            <a:ext cx="3500462" cy="2071702"/>
          </a:xfrm>
          <a:prstGeom prst="rect">
            <a:avLst/>
          </a:prstGeom>
          <a:solidFill>
            <a:srgbClr val="DDDDDD"/>
          </a:solidFill>
          <a:ln w="952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929190" y="3143248"/>
            <a:ext cx="335758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отношения  между людьми в процессе производства и обмена товаров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2214546" y="1357298"/>
            <a:ext cx="428628" cy="428628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357950" y="1357298"/>
            <a:ext cx="428628" cy="428628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8929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7" grpId="0" animBg="1"/>
      <p:bldP spid="307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765175"/>
          </a:xfrm>
        </p:spPr>
        <p:txBody>
          <a:bodyPr>
            <a:noAutofit/>
          </a:bodyPr>
          <a:lstStyle/>
          <a:p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Формы хозяйства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51520" y="1340768"/>
            <a:ext cx="4320480" cy="720080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7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Натуральное</a:t>
            </a:r>
            <a:endParaRPr lang="ru-RU" sz="4000" dirty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716016" y="1268760"/>
            <a:ext cx="4166432" cy="864096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7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Товарное</a:t>
            </a:r>
            <a:endParaRPr lang="ru-RU" sz="4000" b="1" dirty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buNone/>
            </a:pP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1"/>
            <a:ext cx="1512817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645024"/>
            <a:ext cx="2088232" cy="2047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/>
          <a:srcRect t="27403"/>
          <a:stretch>
            <a:fillRect/>
          </a:stretch>
        </p:blipFill>
        <p:spPr bwMode="auto">
          <a:xfrm>
            <a:off x="4067944" y="2420888"/>
            <a:ext cx="2016224" cy="2098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420888"/>
            <a:ext cx="2438240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725144"/>
            <a:ext cx="2448272" cy="1682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3275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4968552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наука,  устанавливающая,  как с помощью доступных ресурсов наиболее полно удовлетворить жизненные потребности людей.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59088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464" y="3646798"/>
            <a:ext cx="486053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90" y="3662527"/>
            <a:ext cx="4836945" cy="3224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69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58655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выражают  необходимость  иметь  что-либо  для  осуществления жизнедеятельности и развития личности.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70564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7301" y="116632"/>
            <a:ext cx="10120655" cy="650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82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5236" y="33657"/>
            <a:ext cx="9159236" cy="34143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 человека  растут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безгранично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у человека удовлетворены одни потребности, у него возникают новые.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2" t="44514" r="1367" b="5763"/>
          <a:stretch/>
        </p:blipFill>
        <p:spPr bwMode="auto">
          <a:xfrm>
            <a:off x="15990" y="3447977"/>
            <a:ext cx="9128010" cy="341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539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318</Words>
  <Application>Microsoft Office PowerPoint</Application>
  <PresentationFormat>Экран (4:3)</PresentationFormat>
  <Paragraphs>46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ЭКОНОМИКА И ЕЕ ОСНОВНЫЕ УЧАСТНИКИ</vt:lpstr>
      <vt:lpstr>«Вспомним»</vt:lpstr>
      <vt:lpstr>Презентация PowerPoint</vt:lpstr>
      <vt:lpstr>Презентация PowerPoint</vt:lpstr>
      <vt:lpstr>Формы хозяйства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удовлетворения потребностей нужны блага. </vt:lpstr>
      <vt:lpstr>Люди потребляют экономические блага в виде продуктов или услуг.  </vt:lpstr>
      <vt:lpstr>Классификация благ по признакам</vt:lpstr>
      <vt:lpstr>Классификация благ по признакам</vt:lpstr>
      <vt:lpstr>Презентация PowerPoint</vt:lpstr>
      <vt:lpstr>Презентация PowerPoint</vt:lpstr>
      <vt:lpstr>Факторы производства (ресурсы)</vt:lpstr>
      <vt:lpstr>Презентация PowerPoint</vt:lpstr>
      <vt:lpstr>Участники экономики: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   CФЕРА   ОБЩЕСТВЕННОЙ   ЖИЗНИ</dc:title>
  <dc:creator>roman</dc:creator>
  <cp:lastModifiedBy>roman</cp:lastModifiedBy>
  <cp:revision>35</cp:revision>
  <dcterms:created xsi:type="dcterms:W3CDTF">2021-11-07T17:37:57Z</dcterms:created>
  <dcterms:modified xsi:type="dcterms:W3CDTF">2022-10-01T17:12:45Z</dcterms:modified>
</cp:coreProperties>
</file>