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3" r:id="rId2"/>
    <p:sldId id="258" r:id="rId3"/>
    <p:sldId id="259" r:id="rId4"/>
    <p:sldId id="260" r:id="rId5"/>
    <p:sldId id="262" r:id="rId6"/>
    <p:sldId id="267" r:id="rId7"/>
    <p:sldId id="265" r:id="rId8"/>
    <p:sldId id="261" r:id="rId9"/>
    <p:sldId id="268" r:id="rId10"/>
    <p:sldId id="269" r:id="rId11"/>
    <p:sldId id="270" r:id="rId1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71" autoAdjust="0"/>
  </p:normalViewPr>
  <p:slideViewPr>
    <p:cSldViewPr>
      <p:cViewPr varScale="1">
        <p:scale>
          <a:sx n="107" d="100"/>
          <a:sy n="107" d="100"/>
        </p:scale>
        <p:origin x="173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84164A7-8EC1-4A1E-BDA0-DC00F470889C}" type="datetimeFigureOut">
              <a:rPr lang="ru-RU"/>
              <a:pPr>
                <a:defRPr/>
              </a:pPr>
              <a:t>28.09.2022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49FF47A7-4906-4A46-9C50-8D569DD7FA6A}" type="slidenum">
              <a:rPr lang="ru-RU"/>
              <a:pPr>
                <a:defRPr/>
              </a:pPr>
              <a:t>‹#›</a:t>
            </a:fld>
            <a:endParaRPr lang="ru-RU"/>
          </a:p>
        </p:txBody>
      </p:sp>
    </p:spTree>
    <p:extLst>
      <p:ext uri="{BB962C8B-B14F-4D97-AF65-F5344CB8AC3E}">
        <p14:creationId xmlns:p14="http://schemas.microsoft.com/office/powerpoint/2010/main" val="19352769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4B43D12-7A23-40F3-8601-9CE180587D0F}" type="slidenum">
              <a:rPr lang="ru-RU" smtClean="0"/>
              <a:pPr eaLnBrk="1" hangingPunct="1"/>
              <a:t>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BF247530-B8A7-44F4-A90D-F7BE170C5736}" type="datetimeFigureOut">
              <a:rPr lang="ru-RU"/>
              <a:pPr>
                <a:defRPr/>
              </a:pPr>
              <a:t>28.09.2022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CE46727-D642-485C-B500-0A6C6CCB7C3E}" type="slidenum">
              <a:rPr lang="ru-RU"/>
              <a:pPr>
                <a:defRPr/>
              </a:pPr>
              <a:t>‹#›</a:t>
            </a:fld>
            <a:endParaRPr lang="ru-RU"/>
          </a:p>
        </p:txBody>
      </p:sp>
    </p:spTree>
    <p:extLst>
      <p:ext uri="{BB962C8B-B14F-4D97-AF65-F5344CB8AC3E}">
        <p14:creationId xmlns:p14="http://schemas.microsoft.com/office/powerpoint/2010/main" val="2751417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F6E2466D-F452-44E4-8EE2-048925BB1EB3}" type="datetimeFigureOut">
              <a:rPr lang="ru-RU"/>
              <a:pPr>
                <a:defRPr/>
              </a:pPr>
              <a:t>28.09.2022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A9E4BB3-B4BB-4D2D-9BD5-7DE527E78304}" type="slidenum">
              <a:rPr lang="ru-RU"/>
              <a:pPr>
                <a:defRPr/>
              </a:pPr>
              <a:t>‹#›</a:t>
            </a:fld>
            <a:endParaRPr lang="ru-RU"/>
          </a:p>
        </p:txBody>
      </p:sp>
    </p:spTree>
    <p:extLst>
      <p:ext uri="{BB962C8B-B14F-4D97-AF65-F5344CB8AC3E}">
        <p14:creationId xmlns:p14="http://schemas.microsoft.com/office/powerpoint/2010/main" val="1051595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549F1345-2000-42CB-9DFA-940F1EE9A49E}" type="datetimeFigureOut">
              <a:rPr lang="ru-RU"/>
              <a:pPr>
                <a:defRPr/>
              </a:pPr>
              <a:t>28.09.2022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DD19AA0-F203-4421-B093-D30C1F9358F9}" type="slidenum">
              <a:rPr lang="ru-RU"/>
              <a:pPr>
                <a:defRPr/>
              </a:pPr>
              <a:t>‹#›</a:t>
            </a:fld>
            <a:endParaRPr lang="ru-RU"/>
          </a:p>
        </p:txBody>
      </p:sp>
    </p:spTree>
    <p:extLst>
      <p:ext uri="{BB962C8B-B14F-4D97-AF65-F5344CB8AC3E}">
        <p14:creationId xmlns:p14="http://schemas.microsoft.com/office/powerpoint/2010/main" val="379876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59B3E29C-AE48-4D1F-BB5D-B4FF14F1A4F1}" type="datetimeFigureOut">
              <a:rPr lang="ru-RU"/>
              <a:pPr>
                <a:defRPr/>
              </a:pPr>
              <a:t>28.09.2022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1819D45-4CDF-4486-89EF-05EDF303405F}" type="slidenum">
              <a:rPr lang="ru-RU"/>
              <a:pPr>
                <a:defRPr/>
              </a:pPr>
              <a:t>‹#›</a:t>
            </a:fld>
            <a:endParaRPr lang="ru-RU"/>
          </a:p>
        </p:txBody>
      </p:sp>
    </p:spTree>
    <p:extLst>
      <p:ext uri="{BB962C8B-B14F-4D97-AF65-F5344CB8AC3E}">
        <p14:creationId xmlns:p14="http://schemas.microsoft.com/office/powerpoint/2010/main" val="2182567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C2623BDF-0B04-4BD0-8615-F60171BE9F28}" type="datetimeFigureOut">
              <a:rPr lang="ru-RU"/>
              <a:pPr>
                <a:defRPr/>
              </a:pPr>
              <a:t>28.09.2022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CEECA51-C8D8-4CD6-8E05-49C078FFDD7A}" type="slidenum">
              <a:rPr lang="ru-RU"/>
              <a:pPr>
                <a:defRPr/>
              </a:pPr>
              <a:t>‹#›</a:t>
            </a:fld>
            <a:endParaRPr lang="ru-RU"/>
          </a:p>
        </p:txBody>
      </p:sp>
    </p:spTree>
    <p:extLst>
      <p:ext uri="{BB962C8B-B14F-4D97-AF65-F5344CB8AC3E}">
        <p14:creationId xmlns:p14="http://schemas.microsoft.com/office/powerpoint/2010/main" val="3199369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FFFDC215-F2FC-451B-90D2-0DF340BC82A1}" type="datetimeFigureOut">
              <a:rPr lang="ru-RU"/>
              <a:pPr>
                <a:defRPr/>
              </a:pPr>
              <a:t>28.09.2022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0B400D9-8CD6-4C76-8CAB-DBDB45F7F69F}" type="slidenum">
              <a:rPr lang="ru-RU"/>
              <a:pPr>
                <a:defRPr/>
              </a:pPr>
              <a:t>‹#›</a:t>
            </a:fld>
            <a:endParaRPr lang="ru-RU"/>
          </a:p>
        </p:txBody>
      </p:sp>
    </p:spTree>
    <p:extLst>
      <p:ext uri="{BB962C8B-B14F-4D97-AF65-F5344CB8AC3E}">
        <p14:creationId xmlns:p14="http://schemas.microsoft.com/office/powerpoint/2010/main" val="570980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C731967C-8DBB-439C-8E6D-A7BEA884C6DF}" type="datetimeFigureOut">
              <a:rPr lang="ru-RU"/>
              <a:pPr>
                <a:defRPr/>
              </a:pPr>
              <a:t>28.09.2022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E1BD54AB-2470-4C55-901F-E2B5139E9F8F}" type="slidenum">
              <a:rPr lang="ru-RU"/>
              <a:pPr>
                <a:defRPr/>
              </a:pPr>
              <a:t>‹#›</a:t>
            </a:fld>
            <a:endParaRPr lang="ru-RU"/>
          </a:p>
        </p:txBody>
      </p:sp>
    </p:spTree>
    <p:extLst>
      <p:ext uri="{BB962C8B-B14F-4D97-AF65-F5344CB8AC3E}">
        <p14:creationId xmlns:p14="http://schemas.microsoft.com/office/powerpoint/2010/main" val="3584055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86CD6EAF-78C9-4EE5-8CAC-69F2B00E82BD}" type="datetimeFigureOut">
              <a:rPr lang="ru-RU"/>
              <a:pPr>
                <a:defRPr/>
              </a:pPr>
              <a:t>28.09.2022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98A8F95C-0E13-4B57-A4D7-B7B479334C52}" type="slidenum">
              <a:rPr lang="ru-RU"/>
              <a:pPr>
                <a:defRPr/>
              </a:pPr>
              <a:t>‹#›</a:t>
            </a:fld>
            <a:endParaRPr lang="ru-RU"/>
          </a:p>
        </p:txBody>
      </p:sp>
    </p:spTree>
    <p:extLst>
      <p:ext uri="{BB962C8B-B14F-4D97-AF65-F5344CB8AC3E}">
        <p14:creationId xmlns:p14="http://schemas.microsoft.com/office/powerpoint/2010/main" val="3389051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56151FD-148E-4DF5-A07F-764BAB9707F9}" type="datetimeFigureOut">
              <a:rPr lang="ru-RU"/>
              <a:pPr>
                <a:defRPr/>
              </a:pPr>
              <a:t>28.09.2022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35CFAD1A-E245-45F5-9C15-B50DE14FF1E0}" type="slidenum">
              <a:rPr lang="ru-RU"/>
              <a:pPr>
                <a:defRPr/>
              </a:pPr>
              <a:t>‹#›</a:t>
            </a:fld>
            <a:endParaRPr lang="ru-RU"/>
          </a:p>
        </p:txBody>
      </p:sp>
    </p:spTree>
    <p:extLst>
      <p:ext uri="{BB962C8B-B14F-4D97-AF65-F5344CB8AC3E}">
        <p14:creationId xmlns:p14="http://schemas.microsoft.com/office/powerpoint/2010/main" val="773206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60641EAE-41DD-4CD8-BE53-445F182CB37E}" type="datetimeFigureOut">
              <a:rPr lang="ru-RU"/>
              <a:pPr>
                <a:defRPr/>
              </a:pPr>
              <a:t>28.09.2022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5D98167-5704-4F23-8087-A6E12B91C767}" type="slidenum">
              <a:rPr lang="ru-RU"/>
              <a:pPr>
                <a:defRPr/>
              </a:pPr>
              <a:t>‹#›</a:t>
            </a:fld>
            <a:endParaRPr lang="ru-RU"/>
          </a:p>
        </p:txBody>
      </p:sp>
    </p:spTree>
    <p:extLst>
      <p:ext uri="{BB962C8B-B14F-4D97-AF65-F5344CB8AC3E}">
        <p14:creationId xmlns:p14="http://schemas.microsoft.com/office/powerpoint/2010/main" val="3709552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CDED1B91-71CA-425C-A8D0-59E64BB1666D}" type="datetimeFigureOut">
              <a:rPr lang="ru-RU"/>
              <a:pPr>
                <a:defRPr/>
              </a:pPr>
              <a:t>28.09.2022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C3260B6-6B13-4EA7-9945-2445303CA057}" type="slidenum">
              <a:rPr lang="ru-RU"/>
              <a:pPr>
                <a:defRPr/>
              </a:pPr>
              <a:t>‹#›</a:t>
            </a:fld>
            <a:endParaRPr lang="ru-RU"/>
          </a:p>
        </p:txBody>
      </p:sp>
    </p:spTree>
    <p:extLst>
      <p:ext uri="{BB962C8B-B14F-4D97-AF65-F5344CB8AC3E}">
        <p14:creationId xmlns:p14="http://schemas.microsoft.com/office/powerpoint/2010/main" val="424115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A9ED8ADD-5083-494F-9A61-FBAC1670DB4C}" type="datetimeFigureOut">
              <a:rPr lang="ru-RU"/>
              <a:pPr>
                <a:defRPr/>
              </a:pPr>
              <a:t>28.09.2022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6A0FF224-55BB-4BF0-A542-1649E9407DD8}"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wmf"/><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Прямоугольник 1"/>
          <p:cNvSpPr>
            <a:spLocks noChangeArrowheads="1"/>
          </p:cNvSpPr>
          <p:nvPr/>
        </p:nvSpPr>
        <p:spPr bwMode="auto">
          <a:xfrm>
            <a:off x="-152400" y="1219200"/>
            <a:ext cx="4572000" cy="4708525"/>
          </a:xfrm>
          <a:prstGeom prst="rect">
            <a:avLst/>
          </a:prstGeom>
          <a:noFill/>
          <a:ln w="9525">
            <a:noFill/>
            <a:miter lim="800000"/>
            <a:headEnd/>
            <a:tailEnd/>
          </a:ln>
        </p:spPr>
        <p:txBody>
          <a:bodyPr>
            <a:spAutoFit/>
          </a:bodyPr>
          <a:lstStyle/>
          <a:p>
            <a:pPr algn="ctr">
              <a:defRPr/>
            </a:pPr>
            <a:r>
              <a:rPr lang="en-US" altLang="ja-JP" sz="2000" b="1" i="1" dirty="0" err="1">
                <a:solidFill>
                  <a:schemeClr val="accent1">
                    <a:lumMod val="50000"/>
                  </a:schemeClr>
                </a:solidFill>
                <a:latin typeface="+mn-lt"/>
              </a:rPr>
              <a:t>Не</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давайте</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близким</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на</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ночь</a:t>
            </a:r>
            <a:r>
              <a:rPr lang="en-US" altLang="ja-JP" sz="2000" b="1" i="1" dirty="0">
                <a:solidFill>
                  <a:schemeClr val="accent1">
                    <a:lumMod val="50000"/>
                  </a:schemeClr>
                </a:solidFill>
                <a:latin typeface="+mn-lt"/>
              </a:rPr>
              <a:t> </a:t>
            </a:r>
            <a:br>
              <a:rPr lang="en-US" altLang="ja-JP" sz="2000" b="1" i="1" dirty="0">
                <a:solidFill>
                  <a:schemeClr val="accent1">
                    <a:lumMod val="50000"/>
                  </a:schemeClr>
                </a:solidFill>
                <a:latin typeface="+mn-lt"/>
              </a:rPr>
            </a:br>
            <a:br>
              <a:rPr lang="en-US" altLang="ja-JP" sz="2000" b="1" i="1" dirty="0">
                <a:solidFill>
                  <a:schemeClr val="accent1">
                    <a:lumMod val="50000"/>
                  </a:schemeClr>
                </a:solidFill>
                <a:latin typeface="+mn-lt"/>
              </a:rPr>
            </a:br>
            <a:r>
              <a:rPr lang="en-US" altLang="ja-JP" sz="2000" b="1" i="1" dirty="0" err="1">
                <a:solidFill>
                  <a:schemeClr val="accent1">
                    <a:lumMod val="50000"/>
                  </a:schemeClr>
                </a:solidFill>
                <a:latin typeface="+mn-lt"/>
              </a:rPr>
              <a:t>Школьный</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свой</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дневник</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читать</a:t>
            </a:r>
            <a:r>
              <a:rPr lang="en-US" altLang="ja-JP" sz="2000" b="1" i="1" dirty="0">
                <a:solidFill>
                  <a:schemeClr val="accent1">
                    <a:lumMod val="50000"/>
                  </a:schemeClr>
                </a:solidFill>
                <a:latin typeface="+mn-lt"/>
              </a:rPr>
              <a:t>,</a:t>
            </a:r>
            <a:br>
              <a:rPr lang="en-US" altLang="ja-JP" sz="2000" b="1" i="1" dirty="0">
                <a:solidFill>
                  <a:schemeClr val="accent1">
                    <a:lumMod val="50000"/>
                  </a:schemeClr>
                </a:solidFill>
                <a:latin typeface="+mn-lt"/>
              </a:rPr>
            </a:br>
            <a:br>
              <a:rPr lang="en-US" altLang="ja-JP" sz="2000" b="1" i="1" dirty="0">
                <a:solidFill>
                  <a:schemeClr val="accent1">
                    <a:lumMod val="50000"/>
                  </a:schemeClr>
                </a:solidFill>
                <a:latin typeface="+mn-lt"/>
              </a:rPr>
            </a:br>
            <a:r>
              <a:rPr lang="en-US" altLang="ja-JP" sz="2000" b="1" i="1" dirty="0" err="1">
                <a:solidFill>
                  <a:schemeClr val="accent1">
                    <a:lumMod val="50000"/>
                  </a:schemeClr>
                </a:solidFill>
                <a:latin typeface="+mn-lt"/>
              </a:rPr>
              <a:t>Будут</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их</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потом</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кошмары</a:t>
            </a:r>
            <a:r>
              <a:rPr lang="en-US" altLang="ja-JP" sz="2000" b="1" i="1" dirty="0">
                <a:solidFill>
                  <a:schemeClr val="accent1">
                    <a:lumMod val="50000"/>
                  </a:schemeClr>
                </a:solidFill>
                <a:latin typeface="+mn-lt"/>
              </a:rPr>
              <a:t> </a:t>
            </a:r>
            <a:br>
              <a:rPr lang="en-US" altLang="ja-JP" sz="2000" b="1" i="1" dirty="0">
                <a:solidFill>
                  <a:schemeClr val="accent1">
                    <a:lumMod val="50000"/>
                  </a:schemeClr>
                </a:solidFill>
                <a:latin typeface="+mn-lt"/>
              </a:rPr>
            </a:br>
            <a:br>
              <a:rPr lang="en-US" altLang="ja-JP" sz="2000" b="1" i="1" dirty="0">
                <a:solidFill>
                  <a:schemeClr val="accent1">
                    <a:lumMod val="50000"/>
                  </a:schemeClr>
                </a:solidFill>
                <a:latin typeface="+mn-lt"/>
              </a:rPr>
            </a:br>
            <a:r>
              <a:rPr lang="en-US" altLang="ja-JP" sz="2000" b="1" i="1" dirty="0" err="1">
                <a:solidFill>
                  <a:schemeClr val="accent1">
                    <a:lumMod val="50000"/>
                  </a:schemeClr>
                </a:solidFill>
                <a:latin typeface="+mn-lt"/>
              </a:rPr>
              <a:t>Часто</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мучить</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по</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ночам</a:t>
            </a:r>
            <a:r>
              <a:rPr lang="en-US" altLang="ja-JP" sz="2000" b="1" i="1" dirty="0">
                <a:solidFill>
                  <a:schemeClr val="accent1">
                    <a:lumMod val="50000"/>
                  </a:schemeClr>
                </a:solidFill>
                <a:latin typeface="+mn-lt"/>
              </a:rPr>
              <a:t>. </a:t>
            </a:r>
            <a:br>
              <a:rPr lang="en-US" altLang="ja-JP" sz="2000" b="1" i="1" dirty="0">
                <a:solidFill>
                  <a:schemeClr val="accent1">
                    <a:lumMod val="50000"/>
                  </a:schemeClr>
                </a:solidFill>
                <a:latin typeface="+mn-lt"/>
              </a:rPr>
            </a:br>
            <a:br>
              <a:rPr lang="en-US" altLang="ja-JP" sz="2000" b="1" i="1" dirty="0">
                <a:solidFill>
                  <a:schemeClr val="accent1">
                    <a:lumMod val="50000"/>
                  </a:schemeClr>
                </a:solidFill>
                <a:latin typeface="+mn-lt"/>
              </a:rPr>
            </a:br>
            <a:r>
              <a:rPr lang="en-US" altLang="ja-JP" sz="2000" b="1" i="1" dirty="0" err="1">
                <a:solidFill>
                  <a:schemeClr val="accent1">
                    <a:lumMod val="50000"/>
                  </a:schemeClr>
                </a:solidFill>
                <a:latin typeface="+mn-lt"/>
              </a:rPr>
              <a:t>Станет</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мама</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заикаться</a:t>
            </a:r>
            <a:r>
              <a:rPr lang="en-US" altLang="ja-JP" sz="2000" b="1" i="1" dirty="0">
                <a:solidFill>
                  <a:schemeClr val="accent1">
                    <a:lumMod val="50000"/>
                  </a:schemeClr>
                </a:solidFill>
                <a:latin typeface="+mn-lt"/>
              </a:rPr>
              <a:t>.</a:t>
            </a:r>
            <a:br>
              <a:rPr lang="en-US" altLang="ja-JP" sz="2000" b="1" i="1" dirty="0">
                <a:solidFill>
                  <a:schemeClr val="accent1">
                    <a:lumMod val="50000"/>
                  </a:schemeClr>
                </a:solidFill>
                <a:latin typeface="+mn-lt"/>
              </a:rPr>
            </a:br>
            <a:br>
              <a:rPr lang="en-US" altLang="ja-JP" sz="2000" b="1" i="1" dirty="0">
                <a:solidFill>
                  <a:schemeClr val="accent1">
                    <a:lumMod val="50000"/>
                  </a:schemeClr>
                </a:solidFill>
                <a:latin typeface="+mn-lt"/>
              </a:rPr>
            </a:br>
            <a:r>
              <a:rPr lang="en-US" altLang="ja-JP" sz="2000" b="1" i="1" dirty="0" err="1">
                <a:solidFill>
                  <a:schemeClr val="accent1">
                    <a:lumMod val="50000"/>
                  </a:schemeClr>
                </a:solidFill>
                <a:latin typeface="+mn-lt"/>
              </a:rPr>
              <a:t>Папа</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дергаться</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начнет</a:t>
            </a:r>
            <a:r>
              <a:rPr lang="en-US" altLang="ja-JP" sz="2000" b="1" i="1" dirty="0">
                <a:solidFill>
                  <a:schemeClr val="accent1">
                    <a:lumMod val="50000"/>
                  </a:schemeClr>
                </a:solidFill>
                <a:latin typeface="+mn-lt"/>
              </a:rPr>
              <a:t>!</a:t>
            </a:r>
            <a:br>
              <a:rPr lang="en-US" altLang="ja-JP" sz="2000" b="1" i="1" dirty="0">
                <a:solidFill>
                  <a:schemeClr val="accent1">
                    <a:lumMod val="50000"/>
                  </a:schemeClr>
                </a:solidFill>
                <a:latin typeface="+mn-lt"/>
              </a:rPr>
            </a:br>
            <a:br>
              <a:rPr lang="en-US" altLang="ja-JP" sz="2000" b="1" i="1" dirty="0">
                <a:solidFill>
                  <a:schemeClr val="accent1">
                    <a:lumMod val="50000"/>
                  </a:schemeClr>
                </a:solidFill>
                <a:latin typeface="+mn-lt"/>
              </a:rPr>
            </a:br>
            <a:r>
              <a:rPr lang="en-US" altLang="ja-JP" sz="2000" b="1" i="1" dirty="0" err="1">
                <a:solidFill>
                  <a:schemeClr val="accent1">
                    <a:lumMod val="50000"/>
                  </a:schemeClr>
                </a:solidFill>
                <a:latin typeface="+mn-lt"/>
              </a:rPr>
              <a:t>Доктора</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такое</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чтенье</a:t>
            </a:r>
            <a:r>
              <a:rPr lang="en-US" altLang="ja-JP" sz="2000" b="1" i="1" dirty="0">
                <a:solidFill>
                  <a:schemeClr val="accent1">
                    <a:lumMod val="50000"/>
                  </a:schemeClr>
                </a:solidFill>
                <a:latin typeface="+mn-lt"/>
              </a:rPr>
              <a:t> </a:t>
            </a:r>
            <a:br>
              <a:rPr lang="en-US" altLang="ja-JP" sz="2000" b="1" i="1" dirty="0">
                <a:solidFill>
                  <a:schemeClr val="accent1">
                    <a:lumMod val="50000"/>
                  </a:schemeClr>
                </a:solidFill>
                <a:latin typeface="+mn-lt"/>
              </a:rPr>
            </a:br>
            <a:br>
              <a:rPr lang="en-US" altLang="ja-JP" sz="2000" b="1" i="1" dirty="0">
                <a:solidFill>
                  <a:schemeClr val="accent1">
                    <a:lumMod val="50000"/>
                  </a:schemeClr>
                </a:solidFill>
                <a:latin typeface="+mn-lt"/>
              </a:rPr>
            </a:br>
            <a:r>
              <a:rPr lang="en-US" altLang="ja-JP" sz="2000" b="1" i="1" dirty="0" err="1">
                <a:solidFill>
                  <a:schemeClr val="accent1">
                    <a:lumMod val="50000"/>
                  </a:schemeClr>
                </a:solidFill>
                <a:latin typeface="+mn-lt"/>
              </a:rPr>
              <a:t>Запрещают</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перед</a:t>
            </a:r>
            <a:r>
              <a:rPr lang="en-US" altLang="ja-JP" sz="2000" b="1" i="1" dirty="0">
                <a:solidFill>
                  <a:schemeClr val="accent1">
                    <a:lumMod val="50000"/>
                  </a:schemeClr>
                </a:solidFill>
                <a:latin typeface="+mn-lt"/>
              </a:rPr>
              <a:t> </a:t>
            </a:r>
            <a:r>
              <a:rPr lang="en-US" altLang="ja-JP" sz="2000" b="1" i="1" dirty="0" err="1">
                <a:solidFill>
                  <a:schemeClr val="accent1">
                    <a:lumMod val="50000"/>
                  </a:schemeClr>
                </a:solidFill>
                <a:latin typeface="+mn-lt"/>
              </a:rPr>
              <a:t>сном</a:t>
            </a:r>
            <a:r>
              <a:rPr lang="en-US" altLang="ja-JP" sz="2000" b="1" i="1" dirty="0">
                <a:solidFill>
                  <a:schemeClr val="accent1">
                    <a:lumMod val="50000"/>
                  </a:schemeClr>
                </a:solidFill>
                <a:latin typeface="+mn-lt"/>
              </a:rPr>
              <a:t> </a:t>
            </a:r>
          </a:p>
        </p:txBody>
      </p:sp>
      <p:pic>
        <p:nvPicPr>
          <p:cNvPr id="12292" name="Picture 4"/>
          <p:cNvPicPr>
            <a:picLocks noChangeAspect="1" noChangeArrowheads="1"/>
          </p:cNvPicPr>
          <p:nvPr/>
        </p:nvPicPr>
        <p:blipFill>
          <a:blip r:embed="rId2" cstate="print"/>
          <a:srcRect/>
          <a:stretch>
            <a:fillRect/>
          </a:stretch>
        </p:blipFill>
        <p:spPr bwMode="auto">
          <a:xfrm rot="472807">
            <a:off x="3891008" y="3891115"/>
            <a:ext cx="3581400" cy="2540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Picture 2"/>
          <p:cNvPicPr>
            <a:picLocks noChangeAspect="1" noChangeArrowheads="1"/>
          </p:cNvPicPr>
          <p:nvPr/>
        </p:nvPicPr>
        <p:blipFill>
          <a:blip r:embed="rId3" cstate="print"/>
          <a:srcRect/>
          <a:stretch>
            <a:fillRect/>
          </a:stretch>
        </p:blipFill>
        <p:spPr bwMode="auto">
          <a:xfrm>
            <a:off x="7611319" y="3124200"/>
            <a:ext cx="1532681" cy="15296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2294" name="Picture 6"/>
          <p:cNvPicPr>
            <a:picLocks noChangeAspect="1" noChangeArrowheads="1"/>
          </p:cNvPicPr>
          <p:nvPr/>
        </p:nvPicPr>
        <p:blipFill>
          <a:blip r:embed="rId4" cstate="print"/>
          <a:srcRect/>
          <a:stretch>
            <a:fillRect/>
          </a:stretch>
        </p:blipFill>
        <p:spPr bwMode="auto">
          <a:xfrm rot="20844156">
            <a:off x="4152067" y="993869"/>
            <a:ext cx="3794290" cy="218646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nodeType="with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wheel(4)">
                                      <p:cBhvr>
                                        <p:cTn id="7" dur="2000"/>
                                        <p:tgtEl>
                                          <p:spTgt spid="122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blinds(horizontal)">
                                      <p:cBhvr>
                                        <p:cTn id="12"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Прямоугольник 1"/>
          <p:cNvSpPr>
            <a:spLocks noChangeArrowheads="1"/>
          </p:cNvSpPr>
          <p:nvPr/>
        </p:nvSpPr>
        <p:spPr bwMode="auto">
          <a:xfrm>
            <a:off x="152400" y="914400"/>
            <a:ext cx="8534400" cy="5508625"/>
          </a:xfrm>
          <a:prstGeom prst="rect">
            <a:avLst/>
          </a:prstGeom>
          <a:noFill/>
          <a:ln w="9525">
            <a:noFill/>
            <a:miter lim="800000"/>
            <a:headEnd/>
            <a:tailEnd/>
          </a:ln>
        </p:spPr>
        <p:txBody>
          <a:bodyPr>
            <a:spAutoFit/>
          </a:bodyPr>
          <a:lstStyle/>
          <a:p>
            <a:pPr algn="ctr">
              <a:defRPr/>
            </a:pPr>
            <a:r>
              <a:rPr lang="ru-RU" altLang="ja-JP" sz="3200" b="1" i="1" dirty="0">
                <a:solidFill>
                  <a:schemeClr val="accent1">
                    <a:lumMod val="50000"/>
                  </a:schemeClr>
                </a:solidFill>
                <a:latin typeface="+mn-lt"/>
              </a:rPr>
              <a:t>Правила работы с дневником:</a:t>
            </a:r>
          </a:p>
          <a:p>
            <a:pPr algn="ctr">
              <a:defRPr/>
            </a:pPr>
            <a:br>
              <a:rPr lang="ru-RU" sz="3200" dirty="0"/>
            </a:br>
            <a:r>
              <a:rPr lang="ru-RU" altLang="ja-JP" b="1" i="1" dirty="0">
                <a:solidFill>
                  <a:schemeClr val="accent1">
                    <a:lumMod val="50000"/>
                  </a:schemeClr>
                </a:solidFill>
                <a:latin typeface="+mn-lt"/>
              </a:rPr>
              <a:t>1.  Делать записи в дневнике так, чтобы другим людям, читающим его, было приятно читать.</a:t>
            </a:r>
            <a:br>
              <a:rPr lang="ru-RU" altLang="ja-JP" b="1" i="1" dirty="0">
                <a:solidFill>
                  <a:schemeClr val="accent1">
                    <a:lumMod val="50000"/>
                  </a:schemeClr>
                </a:solidFill>
                <a:latin typeface="+mn-lt"/>
              </a:rPr>
            </a:br>
            <a:r>
              <a:rPr lang="ru-RU" altLang="ja-JP" b="1" i="1" dirty="0">
                <a:solidFill>
                  <a:schemeClr val="accent1">
                    <a:lumMod val="50000"/>
                  </a:schemeClr>
                </a:solidFill>
                <a:latin typeface="+mn-lt"/>
              </a:rPr>
              <a:t>2. Учащийся должен заполнить лицевую сторону обложки, записать названия предметов, фамилии, имена и отчества учителей, преподающих их. В дневнике должно быть записано расписание звонков.</a:t>
            </a:r>
          </a:p>
          <a:p>
            <a:pPr>
              <a:defRPr/>
            </a:pPr>
            <a:r>
              <a:rPr lang="ru-RU" altLang="ja-JP" b="1" i="1" dirty="0">
                <a:solidFill>
                  <a:schemeClr val="accent1">
                    <a:lumMod val="50000"/>
                  </a:schemeClr>
                </a:solidFill>
                <a:latin typeface="+mn-lt"/>
              </a:rPr>
              <a:t> 3. Написать расписание занятий, включая факультативы и внеклассные мероприятия. Заполняя дневник, не забудьте проставить число и месяц. </a:t>
            </a:r>
          </a:p>
          <a:p>
            <a:pPr>
              <a:defRPr/>
            </a:pPr>
            <a:r>
              <a:rPr lang="ru-RU" altLang="ja-JP" b="1" i="1" dirty="0">
                <a:solidFill>
                  <a:schemeClr val="accent1">
                    <a:lumMod val="50000"/>
                  </a:schemeClr>
                </a:solidFill>
                <a:latin typeface="+mn-lt"/>
              </a:rPr>
              <a:t>4. Ученик ежедневно должен записывать домашние задания, предназначенные для самостоятельной работы, в графы того дня, на который они заданы.</a:t>
            </a:r>
          </a:p>
          <a:p>
            <a:pPr>
              <a:defRPr/>
            </a:pPr>
            <a:r>
              <a:rPr lang="ru-RU" altLang="ja-JP" b="1" i="1" dirty="0">
                <a:solidFill>
                  <a:schemeClr val="accent1">
                    <a:lumMod val="50000"/>
                  </a:schemeClr>
                </a:solidFill>
                <a:latin typeface="+mn-lt"/>
              </a:rPr>
              <a:t> 5.Стараться не допускать грамматических ошибок в записях в дневнике.</a:t>
            </a:r>
          </a:p>
          <a:p>
            <a:pPr>
              <a:defRPr/>
            </a:pPr>
            <a:r>
              <a:rPr lang="ru-RU" altLang="ja-JP" b="1" i="1" dirty="0">
                <a:solidFill>
                  <a:schemeClr val="accent1">
                    <a:lumMod val="50000"/>
                  </a:schemeClr>
                </a:solidFill>
                <a:latin typeface="+mn-lt"/>
              </a:rPr>
              <a:t> 6. Содержать дневник в чистоте, чтобы было приятно взять его в руки.</a:t>
            </a:r>
          </a:p>
          <a:p>
            <a:pPr>
              <a:defRPr/>
            </a:pPr>
            <a:r>
              <a:rPr lang="ru-RU" altLang="ja-JP" b="1" i="1">
                <a:solidFill>
                  <a:schemeClr val="accent1">
                    <a:lumMod val="50000"/>
                  </a:schemeClr>
                </a:solidFill>
                <a:latin typeface="+mn-lt"/>
              </a:rPr>
              <a:t>7.Всегда </a:t>
            </a:r>
            <a:r>
              <a:rPr lang="ru-RU" altLang="ja-JP" b="1" i="1" dirty="0">
                <a:solidFill>
                  <a:schemeClr val="accent1">
                    <a:lumMod val="50000"/>
                  </a:schemeClr>
                </a:solidFill>
                <a:latin typeface="+mn-lt"/>
              </a:rPr>
              <a:t>своевременно и без лишних напоминаний предъявлять его для подписи родителям.</a:t>
            </a:r>
            <a:br>
              <a:rPr lang="ru-RU" altLang="ja-JP" b="1" i="1" dirty="0">
                <a:solidFill>
                  <a:schemeClr val="accent1">
                    <a:lumMod val="50000"/>
                  </a:schemeClr>
                </a:solidFill>
                <a:latin typeface="+mn-lt"/>
              </a:rPr>
            </a:br>
            <a:r>
              <a:rPr lang="ru-RU" altLang="ja-JP" b="1" i="1" dirty="0">
                <a:solidFill>
                  <a:schemeClr val="accent1">
                    <a:lumMod val="50000"/>
                  </a:schemeClr>
                </a:solidFill>
                <a:latin typeface="+mn-lt"/>
              </a:rPr>
              <a:t>8. Не забывать и намеренно не оставлять его дома, чтобы</a:t>
            </a:r>
            <a:br>
              <a:rPr lang="ru-RU" altLang="ja-JP" b="1" i="1" dirty="0">
                <a:solidFill>
                  <a:schemeClr val="accent1">
                    <a:lumMod val="50000"/>
                  </a:schemeClr>
                </a:solidFill>
                <a:latin typeface="+mn-lt"/>
              </a:rPr>
            </a:br>
            <a:r>
              <a:rPr lang="ru-RU" altLang="ja-JP" b="1" i="1" dirty="0">
                <a:solidFill>
                  <a:schemeClr val="accent1">
                    <a:lumMod val="50000"/>
                  </a:schemeClr>
                </a:solidFill>
                <a:latin typeface="+mn-lt"/>
              </a:rPr>
              <a:t>избежать плохих отметок в дневнике.</a:t>
            </a:r>
            <a:br>
              <a:rPr lang="ru-RU" altLang="ja-JP" b="1" i="1" dirty="0">
                <a:solidFill>
                  <a:schemeClr val="accent1">
                    <a:lumMod val="50000"/>
                  </a:schemeClr>
                </a:solidFill>
                <a:latin typeface="+mn-lt"/>
              </a:rPr>
            </a:br>
            <a:endParaRPr lang="ru-RU" altLang="ja-JP" b="1" i="1" dirty="0">
              <a:solidFill>
                <a:schemeClr val="accent1">
                  <a:lumMod val="50000"/>
                </a:schemeClr>
              </a:solidFill>
              <a:latin typeface="+mn-lt"/>
            </a:endParaRPr>
          </a:p>
        </p:txBody>
      </p:sp>
      <p:pic>
        <p:nvPicPr>
          <p:cNvPr id="13315" name="Picture 2" descr="D:\мама\заполнение дневника\283211b.jpg"/>
          <p:cNvPicPr>
            <a:picLocks noChangeAspect="1" noChangeArrowheads="1"/>
          </p:cNvPicPr>
          <p:nvPr/>
        </p:nvPicPr>
        <p:blipFill>
          <a:blip r:embed="rId2"/>
          <a:srcRect/>
          <a:stretch>
            <a:fillRect/>
          </a:stretch>
        </p:blipFill>
        <p:spPr bwMode="auto">
          <a:xfrm>
            <a:off x="6680200" y="5181600"/>
            <a:ext cx="2133600" cy="1600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nodeType="with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heel(4)">
                                      <p:cBhvr>
                                        <p:cTn id="7" dur="2000"/>
                                        <p:tgtEl>
                                          <p:spTgt spid="13315"/>
                                        </p:tgtEl>
                                      </p:cBhvr>
                                    </p:animEffect>
                                  </p:childTnLst>
                                </p:cTn>
                              </p:par>
                              <p:par>
                                <p:cTn id="8" presetID="22" presetClass="entr" presetSubtype="4" fill="hold" nodeType="withEffect">
                                  <p:stCondLst>
                                    <p:cond delay="0"/>
                                  </p:stCondLst>
                                  <p:childTnLst>
                                    <p:set>
                                      <p:cBhvr>
                                        <p:cTn id="9" dur="1" fill="hold">
                                          <p:stCondLst>
                                            <p:cond delay="0"/>
                                          </p:stCondLst>
                                        </p:cTn>
                                        <p:tgtEl>
                                          <p:spTgt spid="13314">
                                            <p:txEl>
                                              <p:pRg st="0" end="0"/>
                                            </p:txEl>
                                          </p:spTgt>
                                        </p:tgtEl>
                                        <p:attrNameLst>
                                          <p:attrName>style.visibility</p:attrName>
                                        </p:attrNameLst>
                                      </p:cBhvr>
                                      <p:to>
                                        <p:strVal val="visible"/>
                                      </p:to>
                                    </p:set>
                                    <p:animEffect transition="in" filter="wipe(down)">
                                      <p:cBhvr>
                                        <p:cTn id="10" dur="500"/>
                                        <p:tgtEl>
                                          <p:spTgt spid="13314">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3314">
                                            <p:txEl>
                                              <p:pRg st="1" end="1"/>
                                            </p:txEl>
                                          </p:spTgt>
                                        </p:tgtEl>
                                        <p:attrNameLst>
                                          <p:attrName>style.visibility</p:attrName>
                                        </p:attrNameLst>
                                      </p:cBhvr>
                                      <p:to>
                                        <p:strVal val="visible"/>
                                      </p:to>
                                    </p:set>
                                    <p:animEffect transition="in" filter="blinds(horizontal)">
                                      <p:cBhvr>
                                        <p:cTn id="15" dur="500"/>
                                        <p:tgtEl>
                                          <p:spTgt spid="13314">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314">
                                            <p:txEl>
                                              <p:pRg st="2" end="2"/>
                                            </p:txEl>
                                          </p:spTgt>
                                        </p:tgtEl>
                                        <p:attrNameLst>
                                          <p:attrName>style.visibility</p:attrName>
                                        </p:attrNameLst>
                                      </p:cBhvr>
                                      <p:to>
                                        <p:strVal val="visible"/>
                                      </p:to>
                                    </p:set>
                                    <p:animEffect transition="in" filter="blinds(horizontal)">
                                      <p:cBhvr>
                                        <p:cTn id="20" dur="500"/>
                                        <p:tgtEl>
                                          <p:spTgt spid="13314">
                                            <p:txEl>
                                              <p:pRg st="2" end="2"/>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13314">
                                            <p:txEl>
                                              <p:pRg st="3" end="3"/>
                                            </p:txEl>
                                          </p:spTgt>
                                        </p:tgtEl>
                                        <p:attrNameLst>
                                          <p:attrName>style.visibility</p:attrName>
                                        </p:attrNameLst>
                                      </p:cBhvr>
                                      <p:to>
                                        <p:strVal val="visible"/>
                                      </p:to>
                                    </p:set>
                                    <p:animEffect transition="in" filter="blinds(horizontal)">
                                      <p:cBhvr>
                                        <p:cTn id="23" dur="500"/>
                                        <p:tgtEl>
                                          <p:spTgt spid="13314">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3314">
                                            <p:txEl>
                                              <p:pRg st="4" end="4"/>
                                            </p:txEl>
                                          </p:spTgt>
                                        </p:tgtEl>
                                        <p:attrNameLst>
                                          <p:attrName>style.visibility</p:attrName>
                                        </p:attrNameLst>
                                      </p:cBhvr>
                                      <p:to>
                                        <p:strVal val="visible"/>
                                      </p:to>
                                    </p:set>
                                    <p:animEffect transition="in" filter="blinds(horizontal)">
                                      <p:cBhvr>
                                        <p:cTn id="28" dur="500"/>
                                        <p:tgtEl>
                                          <p:spTgt spid="13314">
                                            <p:txEl>
                                              <p:pRg st="4" end="4"/>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13314">
                                            <p:txEl>
                                              <p:pRg st="5" end="5"/>
                                            </p:txEl>
                                          </p:spTgt>
                                        </p:tgtEl>
                                        <p:attrNameLst>
                                          <p:attrName>style.visibility</p:attrName>
                                        </p:attrNameLst>
                                      </p:cBhvr>
                                      <p:to>
                                        <p:strVal val="visible"/>
                                      </p:to>
                                    </p:set>
                                    <p:animEffect transition="in" filter="blinds(horizontal)">
                                      <p:cBhvr>
                                        <p:cTn id="31" dur="500"/>
                                        <p:tgtEl>
                                          <p:spTgt spid="13314">
                                            <p:txEl>
                                              <p:pRg st="5" end="5"/>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13314">
                                            <p:txEl>
                                              <p:pRg st="6" end="6"/>
                                            </p:txEl>
                                          </p:spTgt>
                                        </p:tgtEl>
                                        <p:attrNameLst>
                                          <p:attrName>style.visibility</p:attrName>
                                        </p:attrNameLst>
                                      </p:cBhvr>
                                      <p:to>
                                        <p:strVal val="visible"/>
                                      </p:to>
                                    </p:set>
                                    <p:animEffect transition="in" filter="blinds(horizontal)">
                                      <p:cBhvr>
                                        <p:cTn id="36" dur="500"/>
                                        <p:tgtEl>
                                          <p:spTgt spid="133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мама\заполнение дневника\Dnevnik.jpg"/>
          <p:cNvPicPr>
            <a:picLocks noChangeAspect="1" noChangeArrowheads="1"/>
          </p:cNvPicPr>
          <p:nvPr/>
        </p:nvPicPr>
        <p:blipFill>
          <a:blip r:embed="rId2" cstate="print"/>
          <a:srcRect t="1471" r="13518"/>
          <a:stretch>
            <a:fillRect/>
          </a:stretch>
        </p:blipFill>
        <p:spPr bwMode="auto">
          <a:xfrm>
            <a:off x="152400" y="1143000"/>
            <a:ext cx="7162800" cy="5105400"/>
          </a:xfrm>
          <a:prstGeom prst="rect">
            <a:avLst/>
          </a:prstGeom>
          <a:ln>
            <a:noFill/>
          </a:ln>
          <a:effectLst>
            <a:softEdge rad="11250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7349~1\AppData\Local\Temp\Rar$DI72.000\9K4jOwv0_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4400"/>
            <a:ext cx="66040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Прямоугольник 6"/>
          <p:cNvSpPr>
            <a:spLocks noChangeArrowheads="1"/>
          </p:cNvSpPr>
          <p:nvPr/>
        </p:nvSpPr>
        <p:spPr bwMode="auto">
          <a:xfrm>
            <a:off x="3810000" y="1524000"/>
            <a:ext cx="2895600" cy="923925"/>
          </a:xfrm>
          <a:prstGeom prst="rect">
            <a:avLst/>
          </a:prstGeom>
          <a:noFill/>
          <a:ln w="9525">
            <a:noFill/>
            <a:miter lim="800000"/>
            <a:headEnd/>
            <a:tailEnd/>
          </a:ln>
        </p:spPr>
        <p:txBody>
          <a:bodyPr>
            <a:spAutoFit/>
          </a:bodyPr>
          <a:lstStyle/>
          <a:p>
            <a:pPr>
              <a:defRPr/>
            </a:pPr>
            <a:r>
              <a:rPr lang="ru-RU" b="1" dirty="0">
                <a:solidFill>
                  <a:schemeClr val="tx2">
                    <a:lumMod val="50000"/>
                  </a:schemeClr>
                </a:solidFill>
              </a:rPr>
              <a:t>Так что же такое дневник? </a:t>
            </a:r>
            <a:br>
              <a:rPr lang="ru-RU" b="1" dirty="0">
                <a:solidFill>
                  <a:schemeClr val="tx2">
                    <a:lumMod val="50000"/>
                  </a:schemeClr>
                </a:solidFill>
              </a:rPr>
            </a:br>
            <a:endParaRPr lang="ru-RU" dirty="0">
              <a:solidFill>
                <a:schemeClr val="tx2">
                  <a:lumMod val="50000"/>
                </a:schemeClr>
              </a:solidFill>
            </a:endParaRPr>
          </a:p>
        </p:txBody>
      </p:sp>
      <p:sp>
        <p:nvSpPr>
          <p:cNvPr id="3076" name="Прямоугольник 7"/>
          <p:cNvSpPr>
            <a:spLocks noChangeArrowheads="1"/>
          </p:cNvSpPr>
          <p:nvPr/>
        </p:nvSpPr>
        <p:spPr bwMode="auto">
          <a:xfrm>
            <a:off x="4191000" y="2895600"/>
            <a:ext cx="1828800" cy="1046163"/>
          </a:xfrm>
          <a:prstGeom prst="rect">
            <a:avLst/>
          </a:prstGeom>
          <a:noFill/>
          <a:ln w="9525">
            <a:noFill/>
            <a:miter lim="800000"/>
            <a:headEnd/>
            <a:tailEnd/>
          </a:ln>
        </p:spPr>
        <p:txBody>
          <a:bodyPr>
            <a:spAutoFit/>
          </a:bodyPr>
          <a:lstStyle/>
          <a:p>
            <a:pPr algn="ctr">
              <a:defRPr/>
            </a:pPr>
            <a:r>
              <a:rPr lang="ru-RU" sz="1400" dirty="0"/>
              <a:t> </a:t>
            </a:r>
            <a:r>
              <a:rPr lang="ru-RU" sz="1200" dirty="0">
                <a:solidFill>
                  <a:schemeClr val="accent1">
                    <a:lumMod val="50000"/>
                  </a:schemeClr>
                </a:solidFill>
              </a:rPr>
              <a:t>Хронологическая запись каких-либо событий из жизни одного человека    или</a:t>
            </a:r>
          </a:p>
          <a:p>
            <a:pPr algn="ctr">
              <a:defRPr/>
            </a:pPr>
            <a:r>
              <a:rPr lang="ru-RU" sz="1200" dirty="0">
                <a:solidFill>
                  <a:schemeClr val="accent1">
                    <a:lumMod val="50000"/>
                  </a:schemeClr>
                </a:solidFill>
              </a:rPr>
              <a:t> коллектива.</a:t>
            </a:r>
          </a:p>
        </p:txBody>
      </p:sp>
      <p:sp>
        <p:nvSpPr>
          <p:cNvPr id="3077" name="Прямоугольник 8"/>
          <p:cNvSpPr>
            <a:spLocks noChangeArrowheads="1"/>
          </p:cNvSpPr>
          <p:nvPr/>
        </p:nvSpPr>
        <p:spPr bwMode="auto">
          <a:xfrm>
            <a:off x="3733800" y="4191000"/>
            <a:ext cx="2209800" cy="1570038"/>
          </a:xfrm>
          <a:prstGeom prst="rect">
            <a:avLst/>
          </a:prstGeom>
          <a:noFill/>
          <a:ln w="9525">
            <a:noFill/>
            <a:miter lim="800000"/>
            <a:headEnd/>
            <a:tailEnd/>
          </a:ln>
        </p:spPr>
        <p:txBody>
          <a:bodyPr>
            <a:spAutoFit/>
          </a:bodyPr>
          <a:lstStyle/>
          <a:p>
            <a:pPr>
              <a:defRPr/>
            </a:pPr>
            <a:r>
              <a:rPr lang="ru-RU" sz="1200" dirty="0">
                <a:solidFill>
                  <a:schemeClr val="accent1">
                    <a:lumMod val="50000"/>
                  </a:schemeClr>
                </a:solidFill>
              </a:rPr>
              <a:t>Литературная форма повествования, последовательно излагающая</a:t>
            </a:r>
            <a:br>
              <a:rPr lang="ru-RU" sz="1200" dirty="0">
                <a:solidFill>
                  <a:schemeClr val="accent1">
                    <a:lumMod val="50000"/>
                  </a:schemeClr>
                </a:solidFill>
              </a:rPr>
            </a:br>
            <a:r>
              <a:rPr lang="ru-RU" sz="1200" dirty="0">
                <a:solidFill>
                  <a:schemeClr val="accent1">
                    <a:lumMod val="50000"/>
                  </a:schemeClr>
                </a:solidFill>
              </a:rPr>
              <a:t>события личной или общественной жизни человека, от имени которого</a:t>
            </a:r>
            <a:br>
              <a:rPr lang="ru-RU" sz="1200" dirty="0">
                <a:solidFill>
                  <a:schemeClr val="accent1">
                    <a:lumMod val="50000"/>
                  </a:schemeClr>
                </a:solidFill>
              </a:rPr>
            </a:br>
            <a:r>
              <a:rPr lang="ru-RU" sz="1200" dirty="0">
                <a:solidFill>
                  <a:schemeClr val="accent1">
                    <a:lumMod val="50000"/>
                  </a:schemeClr>
                </a:solidFill>
              </a:rPr>
              <a:t>ведётся рассказ. </a:t>
            </a:r>
          </a:p>
        </p:txBody>
      </p:sp>
      <p:pic>
        <p:nvPicPr>
          <p:cNvPr id="3078" name="Picture 6"/>
          <p:cNvPicPr>
            <a:picLocks noChangeAspect="1" noChangeArrowheads="1"/>
          </p:cNvPicPr>
          <p:nvPr/>
        </p:nvPicPr>
        <p:blipFill>
          <a:blip r:embed="rId3">
            <a:extLst>
              <a:ext uri="{28A0092B-C50C-407E-A947-70E740481C1C}">
                <a14:useLocalDpi xmlns:a14="http://schemas.microsoft.com/office/drawing/2010/main" val="0"/>
              </a:ext>
            </a:extLst>
          </a:blip>
          <a:srcRect l="11024" r="11810"/>
          <a:stretch>
            <a:fillRect/>
          </a:stretch>
        </p:blipFill>
        <p:spPr bwMode="auto">
          <a:xfrm>
            <a:off x="6615113" y="1828800"/>
            <a:ext cx="2528887"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wipe(down)">
                                      <p:cBhvr>
                                        <p:cTn id="7" dur="500"/>
                                        <p:tgtEl>
                                          <p:spTgt spid="30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blinds(horizontal)">
                                      <p:cBhvr>
                                        <p:cTn id="12" dur="500"/>
                                        <p:tgtEl>
                                          <p:spTgt spid="30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blinds(horizontal)">
                                      <p:cBhvr>
                                        <p:cTn id="17"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3076" grpId="0"/>
      <p:bldP spid="307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09600" y="1154906"/>
            <a:ext cx="4878388" cy="646113"/>
          </a:xfrm>
          <a:prstGeom prst="rect">
            <a:avLst/>
          </a:prstGeom>
        </p:spPr>
        <p:txBody>
          <a:bodyPr wrap="none">
            <a:spAutoFit/>
          </a:bodyPr>
          <a:lstStyle/>
          <a:p>
            <a:pPr>
              <a:defRPr/>
            </a:pPr>
            <a:r>
              <a:rPr lang="ru-RU" sz="3600" b="1" i="1" kern="0" dirty="0">
                <a:solidFill>
                  <a:schemeClr val="tx2">
                    <a:lumMod val="50000"/>
                  </a:schemeClr>
                </a:solidFill>
                <a:latin typeface="Gabriola" pitchFamily="82" charset="0"/>
              </a:rPr>
              <a:t>Зачем людям нужны дневники? </a:t>
            </a:r>
          </a:p>
        </p:txBody>
      </p:sp>
      <p:pic>
        <p:nvPicPr>
          <p:cNvPr id="4100" name="Picture 5"/>
          <p:cNvPicPr>
            <a:picLocks noChangeAspect="1" noChangeArrowheads="1"/>
          </p:cNvPicPr>
          <p:nvPr/>
        </p:nvPicPr>
        <p:blipFill>
          <a:blip r:embed="rId2" cstate="print"/>
          <a:srcRect/>
          <a:stretch>
            <a:fillRect/>
          </a:stretch>
        </p:blipFill>
        <p:spPr bwMode="auto">
          <a:xfrm>
            <a:off x="6705600" y="2362200"/>
            <a:ext cx="2079625" cy="35814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2590800"/>
            <a:ext cx="1960563"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4800600"/>
            <a:ext cx="3033713"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4648200"/>
            <a:ext cx="18415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2514600"/>
            <a:ext cx="22479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Прямоугольник 1"/>
          <p:cNvSpPr>
            <a:spLocks noChangeArrowheads="1"/>
          </p:cNvSpPr>
          <p:nvPr/>
        </p:nvSpPr>
        <p:spPr bwMode="auto">
          <a:xfrm>
            <a:off x="228600" y="1524000"/>
            <a:ext cx="5791200" cy="5016758"/>
          </a:xfrm>
          <a:prstGeom prst="rect">
            <a:avLst/>
          </a:prstGeom>
          <a:noFill/>
          <a:ln w="9525">
            <a:noFill/>
            <a:miter lim="800000"/>
            <a:headEnd/>
            <a:tailEnd/>
          </a:ln>
        </p:spPr>
        <p:txBody>
          <a:bodyPr>
            <a:spAutoFit/>
          </a:bodyPr>
          <a:lstStyle/>
          <a:p>
            <a:pPr>
              <a:defRPr/>
            </a:pPr>
            <a:r>
              <a:rPr lang="ru-RU" sz="2000" b="1" i="1" dirty="0">
                <a:solidFill>
                  <a:schemeClr val="accent1">
                    <a:lumMod val="50000"/>
                  </a:schemeClr>
                </a:solidFill>
                <a:latin typeface="+mn-lt"/>
              </a:rPr>
              <a:t>Нельзя без содрогания читать дневники детей блокадного Ленинграда. Примером такого дневника является дневник двенадцатилетней девочки Тани Савичевой, которая по дням описывает тяжёлое положение своей семьи и смерть близких ей людей. Детская рука, теряющая силы от голода, писала неровно, скупо. Хрупкая душа, пораженная невыносимыми страданиями, была уже не способна на живые эмоции. Таня просто фиксировала реальные факты своего бытия -трагические «визиты смерти» в родной дом.  «28 декабря 1941 года. Женя умерла в 12.30 ночи. 1941 года». «Бабушка умерла 25 января в 3 часа 1942 г.». «Лека умер 17 марта в 5 часов утра 1942 г.». </a:t>
            </a:r>
          </a:p>
        </p:txBody>
      </p:sp>
      <p:pic>
        <p:nvPicPr>
          <p:cNvPr id="5123" name="Picture 3"/>
          <p:cNvPicPr>
            <a:picLocks noChangeAspect="1" noChangeArrowheads="1"/>
          </p:cNvPicPr>
          <p:nvPr/>
        </p:nvPicPr>
        <p:blipFill>
          <a:blip r:embed="rId2"/>
          <a:srcRect/>
          <a:stretch>
            <a:fillRect/>
          </a:stretch>
        </p:blipFill>
        <p:spPr bwMode="auto">
          <a:xfrm>
            <a:off x="5715000" y="1600200"/>
            <a:ext cx="3429000" cy="25717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124" name="Picture 4"/>
          <p:cNvPicPr>
            <a:picLocks noChangeAspect="1" noChangeArrowheads="1"/>
          </p:cNvPicPr>
          <p:nvPr/>
        </p:nvPicPr>
        <p:blipFill>
          <a:blip r:embed="rId3"/>
          <a:srcRect/>
          <a:stretch>
            <a:fillRect/>
          </a:stretch>
        </p:blipFill>
        <p:spPr bwMode="auto">
          <a:xfrm>
            <a:off x="6019800" y="4572000"/>
            <a:ext cx="2844800" cy="1905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Прямоугольник 2"/>
          <p:cNvSpPr>
            <a:spLocks noChangeArrowheads="1"/>
          </p:cNvSpPr>
          <p:nvPr/>
        </p:nvSpPr>
        <p:spPr bwMode="auto">
          <a:xfrm>
            <a:off x="357188" y="1219200"/>
            <a:ext cx="5943600" cy="2832100"/>
          </a:xfrm>
          <a:prstGeom prst="rect">
            <a:avLst/>
          </a:prstGeom>
          <a:noFill/>
          <a:ln w="9525">
            <a:noFill/>
            <a:miter lim="800000"/>
            <a:headEnd/>
            <a:tailEnd/>
          </a:ln>
        </p:spPr>
        <p:txBody>
          <a:bodyPr>
            <a:spAutoFit/>
          </a:bodyPr>
          <a:lstStyle/>
          <a:p>
            <a:pPr>
              <a:defRPr/>
            </a:pPr>
            <a:r>
              <a:rPr lang="ru-RU" sz="2000" b="1" i="1" dirty="0">
                <a:solidFill>
                  <a:schemeClr val="accent1">
                    <a:lumMod val="50000"/>
                  </a:schemeClr>
                </a:solidFill>
                <a:latin typeface="+mn-lt"/>
              </a:rPr>
              <a:t>Дневниковые записи известных мореплавателей и путешественников рассказывают об открытии новых земель, о народах которые населяют эти места, об их быте и обычаях. Дневниковые записи известного русского мореплавателя Беринга рассказывают об исследованиях Камчатки, Тихоокеанского побережья России и западных берегов Северной Америки.</a:t>
            </a:r>
            <a:br>
              <a:rPr lang="ru-RU" dirty="0">
                <a:solidFill>
                  <a:srgbClr val="000066"/>
                </a:solidFill>
                <a:latin typeface="Times New Roman" pitchFamily="18" charset="0"/>
                <a:cs typeface="Times New Roman" pitchFamily="18" charset="0"/>
              </a:rPr>
            </a:br>
            <a:endParaRPr lang="ru-RU"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4888" y="4394200"/>
            <a:ext cx="150495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p:cNvPicPr>
            <a:picLocks noChangeAspect="1" noChangeArrowheads="1"/>
          </p:cNvPicPr>
          <p:nvPr/>
        </p:nvPicPr>
        <p:blipFill>
          <a:blip r:embed="rId3"/>
          <a:srcRect/>
          <a:stretch>
            <a:fillRect/>
          </a:stretch>
        </p:blipFill>
        <p:spPr bwMode="auto">
          <a:xfrm>
            <a:off x="6705600" y="2895600"/>
            <a:ext cx="1905000" cy="30575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097338"/>
            <a:ext cx="333692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Прямоугольник 1"/>
          <p:cNvSpPr>
            <a:spLocks noChangeArrowheads="1"/>
          </p:cNvSpPr>
          <p:nvPr/>
        </p:nvSpPr>
        <p:spPr bwMode="auto">
          <a:xfrm>
            <a:off x="3200400" y="3962400"/>
            <a:ext cx="5562600" cy="2246313"/>
          </a:xfrm>
          <a:prstGeom prst="rect">
            <a:avLst/>
          </a:prstGeom>
          <a:noFill/>
          <a:ln w="9525">
            <a:noFill/>
            <a:miter lim="800000"/>
            <a:headEnd/>
            <a:tailEnd/>
          </a:ln>
        </p:spPr>
        <p:txBody>
          <a:bodyPr>
            <a:spAutoFit/>
          </a:bodyPr>
          <a:lstStyle/>
          <a:p>
            <a:pPr>
              <a:defRPr/>
            </a:pPr>
            <a:r>
              <a:rPr lang="ru-RU" b="1" i="1" dirty="0"/>
              <a:t> </a:t>
            </a:r>
            <a:r>
              <a:rPr lang="ru-RU" sz="2000" b="1" i="1" dirty="0">
                <a:solidFill>
                  <a:schemeClr val="accent1">
                    <a:lumMod val="50000"/>
                  </a:schemeClr>
                </a:solidFill>
                <a:latin typeface="+mn-lt"/>
              </a:rPr>
              <a:t>это зеркало отношения человека не только к дневнику, но и к самому себе, а также к другим людям, которые должны работать с этим документом т.е. к учителям, к классному руководителю, к родителям, которым приходится просматривать его почти каждый день. </a:t>
            </a:r>
          </a:p>
        </p:txBody>
      </p:sp>
      <p:sp>
        <p:nvSpPr>
          <p:cNvPr id="10243" name="Прямоугольник 2"/>
          <p:cNvSpPr>
            <a:spLocks noChangeArrowheads="1"/>
          </p:cNvSpPr>
          <p:nvPr/>
        </p:nvSpPr>
        <p:spPr bwMode="auto">
          <a:xfrm>
            <a:off x="3048000" y="1219200"/>
            <a:ext cx="1960563" cy="584200"/>
          </a:xfrm>
          <a:prstGeom prst="rect">
            <a:avLst/>
          </a:prstGeom>
          <a:noFill/>
          <a:ln w="9525">
            <a:noFill/>
            <a:miter lim="800000"/>
            <a:headEnd/>
            <a:tailEnd/>
          </a:ln>
        </p:spPr>
        <p:txBody>
          <a:bodyPr wrap="none">
            <a:spAutoFit/>
          </a:bodyPr>
          <a:lstStyle/>
          <a:p>
            <a:pPr>
              <a:defRPr/>
            </a:pPr>
            <a:r>
              <a:rPr lang="ru-RU" sz="3200" b="1" i="1" dirty="0">
                <a:solidFill>
                  <a:schemeClr val="accent1">
                    <a:lumMod val="50000"/>
                  </a:schemeClr>
                </a:solidFill>
                <a:latin typeface="+mn-lt"/>
              </a:rPr>
              <a:t>Дневник -</a:t>
            </a:r>
          </a:p>
        </p:txBody>
      </p:sp>
      <p:pic>
        <p:nvPicPr>
          <p:cNvPr id="10244" name="Picture 2" descr="D:\мама\заполнение дневника\images2.jpeg"/>
          <p:cNvPicPr>
            <a:picLocks noChangeAspect="1" noChangeArrowheads="1"/>
          </p:cNvPicPr>
          <p:nvPr/>
        </p:nvPicPr>
        <p:blipFill>
          <a:blip r:embed="rId2" cstate="print"/>
          <a:srcRect/>
          <a:stretch>
            <a:fillRect/>
          </a:stretch>
        </p:blipFill>
        <p:spPr bwMode="auto">
          <a:xfrm>
            <a:off x="304800" y="1600200"/>
            <a:ext cx="2209800" cy="22098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245" name="Picture 3" descr="D:\мама\заполнение дневника\povedenie.jpg"/>
          <p:cNvPicPr>
            <a:picLocks noChangeAspect="1" noChangeArrowheads="1"/>
          </p:cNvPicPr>
          <p:nvPr/>
        </p:nvPicPr>
        <p:blipFill>
          <a:blip r:embed="rId3" cstate="print"/>
          <a:srcRect/>
          <a:stretch>
            <a:fillRect/>
          </a:stretch>
        </p:blipFill>
        <p:spPr bwMode="auto">
          <a:xfrm>
            <a:off x="457200" y="4038600"/>
            <a:ext cx="2171700" cy="21717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0246" name="Прямоугольник 5"/>
          <p:cNvSpPr>
            <a:spLocks noChangeArrowheads="1"/>
          </p:cNvSpPr>
          <p:nvPr/>
        </p:nvSpPr>
        <p:spPr bwMode="auto">
          <a:xfrm>
            <a:off x="3124200" y="1981200"/>
            <a:ext cx="5257800" cy="1631950"/>
          </a:xfrm>
          <a:prstGeom prst="rect">
            <a:avLst/>
          </a:prstGeom>
          <a:noFill/>
          <a:ln w="9525">
            <a:noFill/>
            <a:miter lim="800000"/>
            <a:headEnd/>
            <a:tailEnd/>
          </a:ln>
        </p:spPr>
        <p:txBody>
          <a:bodyPr>
            <a:spAutoFit/>
          </a:bodyPr>
          <a:lstStyle/>
          <a:p>
            <a:pPr>
              <a:defRPr/>
            </a:pPr>
            <a:r>
              <a:rPr lang="ru-RU" sz="2000" b="1" i="1" dirty="0">
                <a:solidFill>
                  <a:schemeClr val="accent1">
                    <a:lumMod val="50000"/>
                  </a:schemeClr>
                </a:solidFill>
                <a:latin typeface="+mn-lt"/>
              </a:rPr>
              <a:t>это основной документ ученика. Иногда достаточно только открыть дневник и можно сделать определенный вывод о том, как учится человек, какой у него характер, как он относится к учению.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wheel(4)">
                                      <p:cBhvr>
                                        <p:cTn id="7" dur="2000"/>
                                        <p:tgtEl>
                                          <p:spTgt spid="10244"/>
                                        </p:tgtEl>
                                      </p:cBhvr>
                                    </p:animEffect>
                                  </p:childTnLst>
                                </p:cTn>
                              </p:par>
                              <p:par>
                                <p:cTn id="8" presetID="22" presetClass="entr" presetSubtype="4" fill="hold" nodeType="withEffect">
                                  <p:stCondLst>
                                    <p:cond delay="0"/>
                                  </p:stCondLst>
                                  <p:childTnLst>
                                    <p:set>
                                      <p:cBhvr>
                                        <p:cTn id="9" dur="1" fill="hold">
                                          <p:stCondLst>
                                            <p:cond delay="0"/>
                                          </p:stCondLst>
                                        </p:cTn>
                                        <p:tgtEl>
                                          <p:spTgt spid="10243">
                                            <p:txEl>
                                              <p:pRg st="0" end="0"/>
                                            </p:txEl>
                                          </p:spTgt>
                                        </p:tgtEl>
                                        <p:attrNameLst>
                                          <p:attrName>style.visibility</p:attrName>
                                        </p:attrNameLst>
                                      </p:cBhvr>
                                      <p:to>
                                        <p:strVal val="visible"/>
                                      </p:to>
                                    </p:set>
                                    <p:animEffect transition="in" filter="wipe(down)">
                                      <p:cBhvr>
                                        <p:cTn id="10" dur="500"/>
                                        <p:tgtEl>
                                          <p:spTgt spid="10243">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0246">
                                            <p:txEl>
                                              <p:pRg st="0" end="0"/>
                                            </p:txEl>
                                          </p:spTgt>
                                        </p:tgtEl>
                                        <p:attrNameLst>
                                          <p:attrName>style.visibility</p:attrName>
                                        </p:attrNameLst>
                                      </p:cBhvr>
                                      <p:to>
                                        <p:strVal val="visible"/>
                                      </p:to>
                                    </p:set>
                                    <p:animEffect transition="in" filter="blinds(horizontal)">
                                      <p:cBhvr>
                                        <p:cTn id="15" dur="500"/>
                                        <p:tgtEl>
                                          <p:spTgt spid="10246">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10245"/>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0242">
                                            <p:txEl>
                                              <p:pRg st="0" end="0"/>
                                            </p:txEl>
                                          </p:spTgt>
                                        </p:tgtEl>
                                        <p:attrNameLst>
                                          <p:attrName>style.visibility</p:attrName>
                                        </p:attrNameLst>
                                      </p:cBhvr>
                                      <p:to>
                                        <p:strVal val="visible"/>
                                      </p:to>
                                    </p:set>
                                    <p:animEffect transition="in" filter="blinds(horizontal)">
                                      <p:cBhvr>
                                        <p:cTn id="24" dur="500"/>
                                        <p:tgtEl>
                                          <p:spTgt spid="102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3" descr="D:\мама\заполнение дневника\1379442.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94745">
            <a:off x="4765675" y="3886200"/>
            <a:ext cx="2149475"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Прямоугольник 1"/>
          <p:cNvSpPr>
            <a:spLocks noChangeArrowheads="1"/>
          </p:cNvSpPr>
          <p:nvPr/>
        </p:nvSpPr>
        <p:spPr bwMode="auto">
          <a:xfrm>
            <a:off x="228600" y="1143000"/>
            <a:ext cx="6951663" cy="584200"/>
          </a:xfrm>
          <a:prstGeom prst="rect">
            <a:avLst/>
          </a:prstGeom>
          <a:noFill/>
          <a:ln w="9525">
            <a:noFill/>
            <a:miter lim="800000"/>
            <a:headEnd/>
            <a:tailEnd/>
          </a:ln>
        </p:spPr>
        <p:txBody>
          <a:bodyPr wrap="none">
            <a:spAutoFit/>
          </a:bodyPr>
          <a:lstStyle/>
          <a:p>
            <a:pPr>
              <a:defRPr/>
            </a:pPr>
            <a:r>
              <a:rPr lang="ru-RU" sz="3200" b="1" i="1" dirty="0">
                <a:solidFill>
                  <a:schemeClr val="accent1">
                    <a:lumMod val="50000"/>
                  </a:schemeClr>
                </a:solidFill>
                <a:latin typeface="+mn-lt"/>
              </a:rPr>
              <a:t>Общая структура каждого дневника</a:t>
            </a:r>
          </a:p>
        </p:txBody>
      </p:sp>
      <p:sp>
        <p:nvSpPr>
          <p:cNvPr id="9219" name="Прямоугольник 2"/>
          <p:cNvSpPr>
            <a:spLocks noChangeArrowheads="1"/>
          </p:cNvSpPr>
          <p:nvPr/>
        </p:nvSpPr>
        <p:spPr bwMode="auto">
          <a:xfrm>
            <a:off x="304800" y="2438400"/>
            <a:ext cx="5257800" cy="4032250"/>
          </a:xfrm>
          <a:prstGeom prst="rect">
            <a:avLst/>
          </a:prstGeom>
          <a:noFill/>
          <a:ln w="9525">
            <a:noFill/>
            <a:miter lim="800000"/>
            <a:headEnd/>
            <a:tailEnd/>
          </a:ln>
        </p:spPr>
        <p:txBody>
          <a:bodyPr>
            <a:spAutoFit/>
          </a:bodyPr>
          <a:lstStyle/>
          <a:p>
            <a:pPr>
              <a:defRPr/>
            </a:pPr>
            <a:r>
              <a:rPr lang="ru-RU" sz="2000" b="1" i="1" dirty="0">
                <a:solidFill>
                  <a:schemeClr val="accent1">
                    <a:lumMod val="50000"/>
                  </a:schemeClr>
                </a:solidFill>
                <a:latin typeface="+mn-lt"/>
              </a:rPr>
              <a:t>1) </a:t>
            </a:r>
            <a:r>
              <a:rPr lang="ru-RU" sz="2000" b="1" i="1" dirty="0">
                <a:solidFill>
                  <a:srgbClr val="FF0000"/>
                </a:solidFill>
                <a:latin typeface="+mn-lt"/>
              </a:rPr>
              <a:t>Вступительная часть: </a:t>
            </a:r>
          </a:p>
          <a:p>
            <a:pPr>
              <a:buFontTx/>
              <a:buChar char="•"/>
              <a:defRPr/>
            </a:pPr>
            <a:r>
              <a:rPr lang="ru-RU" sz="2000" b="1" i="1" dirty="0">
                <a:solidFill>
                  <a:schemeClr val="accent1">
                    <a:lumMod val="50000"/>
                  </a:schemeClr>
                </a:solidFill>
                <a:latin typeface="+mn-lt"/>
              </a:rPr>
              <a:t>Инструкция для ученика; </a:t>
            </a:r>
          </a:p>
          <a:p>
            <a:pPr>
              <a:buFontTx/>
              <a:buChar char="•"/>
              <a:defRPr/>
            </a:pPr>
            <a:r>
              <a:rPr lang="ru-RU" sz="2000" b="1" i="1" dirty="0">
                <a:solidFill>
                  <a:schemeClr val="accent1">
                    <a:lumMod val="50000"/>
                  </a:schemeClr>
                </a:solidFill>
                <a:latin typeface="+mn-lt"/>
              </a:rPr>
              <a:t>Сведения о себе, классе, школе; </a:t>
            </a:r>
          </a:p>
          <a:p>
            <a:pPr>
              <a:buFontTx/>
              <a:buChar char="•"/>
              <a:defRPr/>
            </a:pPr>
            <a:r>
              <a:rPr lang="ru-RU" sz="2000" b="1" i="1" dirty="0">
                <a:solidFill>
                  <a:schemeClr val="accent1">
                    <a:lumMod val="50000"/>
                  </a:schemeClr>
                </a:solidFill>
                <a:latin typeface="+mn-lt"/>
              </a:rPr>
              <a:t>«План моих дел»</a:t>
            </a:r>
          </a:p>
          <a:p>
            <a:pPr>
              <a:buFontTx/>
              <a:buChar char="•"/>
              <a:defRPr/>
            </a:pPr>
            <a:r>
              <a:rPr lang="ru-RU" sz="2000" b="1" i="1" dirty="0">
                <a:solidFill>
                  <a:schemeClr val="accent1">
                    <a:lumMod val="50000"/>
                  </a:schemeClr>
                </a:solidFill>
                <a:latin typeface="+mn-lt"/>
              </a:rPr>
              <a:t>Цели учебы в этом году (</a:t>
            </a:r>
            <a:r>
              <a:rPr lang="ru-RU" sz="2000" b="1" i="1" dirty="0" err="1">
                <a:solidFill>
                  <a:schemeClr val="accent1">
                    <a:lumMod val="50000"/>
                  </a:schemeClr>
                </a:solidFill>
                <a:latin typeface="+mn-lt"/>
              </a:rPr>
              <a:t>общеучебные</a:t>
            </a:r>
            <a:r>
              <a:rPr lang="ru-RU" sz="2000" b="1" i="1" dirty="0">
                <a:solidFill>
                  <a:schemeClr val="accent1">
                    <a:lumMod val="50000"/>
                  </a:schemeClr>
                </a:solidFill>
                <a:latin typeface="+mn-lt"/>
              </a:rPr>
              <a:t> и предметные умения)</a:t>
            </a:r>
          </a:p>
          <a:p>
            <a:pPr>
              <a:defRPr/>
            </a:pPr>
            <a:endParaRPr lang="ru-RU" b="1" dirty="0"/>
          </a:p>
          <a:p>
            <a:pPr>
              <a:defRPr/>
            </a:pPr>
            <a:r>
              <a:rPr lang="ru-RU" sz="2000" b="1" i="1" dirty="0">
                <a:solidFill>
                  <a:schemeClr val="accent1">
                    <a:lumMod val="50000"/>
                  </a:schemeClr>
                </a:solidFill>
                <a:latin typeface="+mn-lt"/>
              </a:rPr>
              <a:t>2) </a:t>
            </a:r>
            <a:r>
              <a:rPr lang="ru-RU" sz="2000" b="1" i="1" dirty="0">
                <a:solidFill>
                  <a:srgbClr val="FF0000"/>
                </a:solidFill>
                <a:latin typeface="+mn-lt"/>
              </a:rPr>
              <a:t>Недельные развороты</a:t>
            </a:r>
          </a:p>
          <a:p>
            <a:pPr>
              <a:defRPr/>
            </a:pPr>
            <a:endParaRPr lang="ru-RU" sz="2000" b="1" dirty="0"/>
          </a:p>
          <a:p>
            <a:pPr>
              <a:defRPr/>
            </a:pPr>
            <a:r>
              <a:rPr lang="ru-RU" sz="2000" b="1" i="1" dirty="0">
                <a:solidFill>
                  <a:schemeClr val="accent1">
                    <a:lumMod val="50000"/>
                  </a:schemeClr>
                </a:solidFill>
                <a:latin typeface="+mn-lt"/>
              </a:rPr>
              <a:t>3) </a:t>
            </a:r>
            <a:r>
              <a:rPr lang="ru-RU" sz="2000" b="1" i="1" dirty="0">
                <a:solidFill>
                  <a:srgbClr val="FF0000"/>
                </a:solidFill>
                <a:latin typeface="+mn-lt"/>
              </a:rPr>
              <a:t>Заключительная часть: </a:t>
            </a:r>
          </a:p>
          <a:p>
            <a:pPr>
              <a:buFontTx/>
              <a:buChar char="•"/>
              <a:defRPr/>
            </a:pPr>
            <a:r>
              <a:rPr lang="ru-RU" sz="2000" b="1" i="1" dirty="0">
                <a:solidFill>
                  <a:schemeClr val="accent1">
                    <a:lumMod val="50000"/>
                  </a:schemeClr>
                </a:solidFill>
                <a:latin typeface="+mn-lt"/>
              </a:rPr>
              <a:t>«Мои успехи» - в том числе - таблицы требований (</a:t>
            </a:r>
            <a:r>
              <a:rPr lang="ru-RU" sz="2000" b="1" i="1" dirty="0" err="1">
                <a:solidFill>
                  <a:schemeClr val="accent1">
                    <a:lumMod val="50000"/>
                  </a:schemeClr>
                </a:solidFill>
                <a:latin typeface="+mn-lt"/>
              </a:rPr>
              <a:t>общеучебные</a:t>
            </a:r>
            <a:r>
              <a:rPr lang="ru-RU" sz="2000" b="1" i="1" dirty="0">
                <a:solidFill>
                  <a:schemeClr val="accent1">
                    <a:lumMod val="50000"/>
                  </a:schemeClr>
                </a:solidFill>
                <a:latin typeface="+mn-lt"/>
              </a:rPr>
              <a:t> и предметные)</a:t>
            </a:r>
          </a:p>
          <a:p>
            <a:pPr>
              <a:buFontTx/>
              <a:buChar char="•"/>
              <a:defRPr/>
            </a:pPr>
            <a:r>
              <a:rPr lang="ru-RU" sz="2000" b="1" i="1" dirty="0">
                <a:solidFill>
                  <a:schemeClr val="accent1">
                    <a:lumMod val="50000"/>
                  </a:schemeClr>
                </a:solidFill>
                <a:latin typeface="+mn-lt"/>
              </a:rPr>
              <a:t>Инструкции для учителей и родителей</a:t>
            </a:r>
          </a:p>
        </p:txBody>
      </p:sp>
      <p:pic>
        <p:nvPicPr>
          <p:cNvPr id="9221" name="Picture 4" descr="D:\мама\заполнение дневника\c1117be1739f592c2db8373420d63acf_600.jpg"/>
          <p:cNvPicPr>
            <a:picLocks noChangeAspect="1" noChangeArrowheads="1"/>
          </p:cNvPicPr>
          <p:nvPr/>
        </p:nvPicPr>
        <p:blipFill>
          <a:blip r:embed="rId4">
            <a:extLst>
              <a:ext uri="{28A0092B-C50C-407E-A947-70E740481C1C}">
                <a14:useLocalDpi xmlns:a14="http://schemas.microsoft.com/office/drawing/2010/main" val="0"/>
              </a:ext>
            </a:extLst>
          </a:blip>
          <a:srcRect l="-2158" t="6587" b="12700"/>
          <a:stretch>
            <a:fillRect/>
          </a:stretch>
        </p:blipFill>
        <p:spPr bwMode="auto">
          <a:xfrm rot="786530">
            <a:off x="5845175" y="1982788"/>
            <a:ext cx="24003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5" descr="D:\мама\заполнение дневника\157980_1.jpg"/>
          <p:cNvPicPr>
            <a:picLocks noChangeAspect="1" noChangeArrowheads="1"/>
          </p:cNvPicPr>
          <p:nvPr/>
        </p:nvPicPr>
        <p:blipFill>
          <a:blip r:embed="rId5">
            <a:extLst>
              <a:ext uri="{28A0092B-C50C-407E-A947-70E740481C1C}">
                <a14:useLocalDpi xmlns:a14="http://schemas.microsoft.com/office/drawing/2010/main" val="0"/>
              </a:ext>
            </a:extLst>
          </a:blip>
          <a:srcRect l="13045" r="13043"/>
          <a:stretch>
            <a:fillRect/>
          </a:stretch>
        </p:blipFill>
        <p:spPr bwMode="auto">
          <a:xfrm>
            <a:off x="4114800" y="1727200"/>
            <a:ext cx="12954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45325" y="4730750"/>
            <a:ext cx="1973263" cy="190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wipe(down)">
                                      <p:cBhvr>
                                        <p:cTn id="7" dur="500"/>
                                        <p:tgtEl>
                                          <p:spTgt spid="9218">
                                            <p:txEl>
                                              <p:pRg st="0" end="0"/>
                                            </p:txEl>
                                          </p:spTgt>
                                        </p:tgtEl>
                                      </p:cBhvr>
                                    </p:animEffect>
                                  </p:childTnLst>
                                </p:cTn>
                              </p:par>
                              <p:par>
                                <p:cTn id="8" presetID="21" presetClass="entr" presetSubtype="4" fill="hold" nodeType="withEffect">
                                  <p:stCondLst>
                                    <p:cond delay="0"/>
                                  </p:stCondLst>
                                  <p:childTnLst>
                                    <p:set>
                                      <p:cBhvr>
                                        <p:cTn id="9" dur="1" fill="hold">
                                          <p:stCondLst>
                                            <p:cond delay="0"/>
                                          </p:stCondLst>
                                        </p:cTn>
                                        <p:tgtEl>
                                          <p:spTgt spid="9222"/>
                                        </p:tgtEl>
                                        <p:attrNameLst>
                                          <p:attrName>style.visibility</p:attrName>
                                        </p:attrNameLst>
                                      </p:cBhvr>
                                      <p:to>
                                        <p:strVal val="visible"/>
                                      </p:to>
                                    </p:set>
                                    <p:animEffect transition="in" filter="wheel(4)">
                                      <p:cBhvr>
                                        <p:cTn id="10" dur="2000"/>
                                        <p:tgtEl>
                                          <p:spTgt spid="922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9219">
                                            <p:txEl>
                                              <p:pRg st="0" end="0"/>
                                            </p:txEl>
                                          </p:spTgt>
                                        </p:tgtEl>
                                        <p:attrNameLst>
                                          <p:attrName>style.visibility</p:attrName>
                                        </p:attrNameLst>
                                      </p:cBhvr>
                                      <p:to>
                                        <p:strVal val="visible"/>
                                      </p:to>
                                    </p:set>
                                    <p:animEffect transition="in" filter="wipe(down)">
                                      <p:cBhvr>
                                        <p:cTn id="15" dur="500"/>
                                        <p:tgtEl>
                                          <p:spTgt spid="9219">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9219">
                                            <p:txEl>
                                              <p:pRg st="1" end="1"/>
                                            </p:txEl>
                                          </p:spTgt>
                                        </p:tgtEl>
                                        <p:attrNameLst>
                                          <p:attrName>style.visibility</p:attrName>
                                        </p:attrNameLst>
                                      </p:cBhvr>
                                      <p:to>
                                        <p:strVal val="visible"/>
                                      </p:to>
                                    </p:set>
                                    <p:animEffect transition="in" filter="blinds(horizontal)">
                                      <p:cBhvr>
                                        <p:cTn id="20" dur="500"/>
                                        <p:tgtEl>
                                          <p:spTgt spid="9219">
                                            <p:txEl>
                                              <p:pRg st="1" end="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9219">
                                            <p:txEl>
                                              <p:pRg st="2" end="2"/>
                                            </p:txEl>
                                          </p:spTgt>
                                        </p:tgtEl>
                                        <p:attrNameLst>
                                          <p:attrName>style.visibility</p:attrName>
                                        </p:attrNameLst>
                                      </p:cBhvr>
                                      <p:to>
                                        <p:strVal val="visible"/>
                                      </p:to>
                                    </p:set>
                                    <p:animEffect transition="in" filter="blinds(horizontal)">
                                      <p:cBhvr>
                                        <p:cTn id="23" dur="500"/>
                                        <p:tgtEl>
                                          <p:spTgt spid="9219">
                                            <p:txEl>
                                              <p:pRg st="2" end="2"/>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9219">
                                            <p:txEl>
                                              <p:pRg st="3" end="3"/>
                                            </p:txEl>
                                          </p:spTgt>
                                        </p:tgtEl>
                                        <p:attrNameLst>
                                          <p:attrName>style.visibility</p:attrName>
                                        </p:attrNameLst>
                                      </p:cBhvr>
                                      <p:to>
                                        <p:strVal val="visible"/>
                                      </p:to>
                                    </p:set>
                                    <p:animEffect transition="in" filter="blinds(horizontal)">
                                      <p:cBhvr>
                                        <p:cTn id="26" dur="500"/>
                                        <p:tgtEl>
                                          <p:spTgt spid="9219">
                                            <p:txEl>
                                              <p:pRg st="3" end="3"/>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9219">
                                            <p:txEl>
                                              <p:pRg st="4" end="4"/>
                                            </p:txEl>
                                          </p:spTgt>
                                        </p:tgtEl>
                                        <p:attrNameLst>
                                          <p:attrName>style.visibility</p:attrName>
                                        </p:attrNameLst>
                                      </p:cBhvr>
                                      <p:to>
                                        <p:strVal val="visible"/>
                                      </p:to>
                                    </p:set>
                                    <p:animEffect transition="in" filter="blinds(horizontal)">
                                      <p:cBhvr>
                                        <p:cTn id="29" dur="500"/>
                                        <p:tgtEl>
                                          <p:spTgt spid="9219">
                                            <p:txEl>
                                              <p:pRg st="4" end="4"/>
                                            </p:txEl>
                                          </p:spTgt>
                                        </p:tgtEl>
                                      </p:cBhvr>
                                    </p:animEffect>
                                  </p:childTnLst>
                                </p:cTn>
                              </p:par>
                              <p:par>
                                <p:cTn id="30" presetID="21" presetClass="entr" presetSubtype="4" fill="hold" nodeType="withEffect">
                                  <p:stCondLst>
                                    <p:cond delay="0"/>
                                  </p:stCondLst>
                                  <p:childTnLst>
                                    <p:set>
                                      <p:cBhvr>
                                        <p:cTn id="31" dur="1" fill="hold">
                                          <p:stCondLst>
                                            <p:cond delay="0"/>
                                          </p:stCondLst>
                                        </p:cTn>
                                        <p:tgtEl>
                                          <p:spTgt spid="9221"/>
                                        </p:tgtEl>
                                        <p:attrNameLst>
                                          <p:attrName>style.visibility</p:attrName>
                                        </p:attrNameLst>
                                      </p:cBhvr>
                                      <p:to>
                                        <p:strVal val="visible"/>
                                      </p:to>
                                    </p:set>
                                    <p:animEffect transition="in" filter="wheel(4)">
                                      <p:cBhvr>
                                        <p:cTn id="32" dur="2000"/>
                                        <p:tgtEl>
                                          <p:spTgt spid="922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9219">
                                            <p:txEl>
                                              <p:pRg st="6" end="6"/>
                                            </p:txEl>
                                          </p:spTgt>
                                        </p:tgtEl>
                                        <p:attrNameLst>
                                          <p:attrName>style.visibility</p:attrName>
                                        </p:attrNameLst>
                                      </p:cBhvr>
                                      <p:to>
                                        <p:strVal val="visible"/>
                                      </p:to>
                                    </p:set>
                                    <p:animEffect transition="in" filter="wipe(down)">
                                      <p:cBhvr>
                                        <p:cTn id="37" dur="500"/>
                                        <p:tgtEl>
                                          <p:spTgt spid="921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1" presetClass="entr" presetSubtype="4" fill="hold" nodeType="clickEffect">
                                  <p:stCondLst>
                                    <p:cond delay="0"/>
                                  </p:stCondLst>
                                  <p:childTnLst>
                                    <p:set>
                                      <p:cBhvr>
                                        <p:cTn id="41" dur="1" fill="hold">
                                          <p:stCondLst>
                                            <p:cond delay="0"/>
                                          </p:stCondLst>
                                        </p:cTn>
                                        <p:tgtEl>
                                          <p:spTgt spid="9220"/>
                                        </p:tgtEl>
                                        <p:attrNameLst>
                                          <p:attrName>style.visibility</p:attrName>
                                        </p:attrNameLst>
                                      </p:cBhvr>
                                      <p:to>
                                        <p:strVal val="visible"/>
                                      </p:to>
                                    </p:set>
                                    <p:animEffect transition="in" filter="wheel(4)">
                                      <p:cBhvr>
                                        <p:cTn id="42" dur="2000"/>
                                        <p:tgtEl>
                                          <p:spTgt spid="922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9219">
                                            <p:txEl>
                                              <p:pRg st="8" end="8"/>
                                            </p:txEl>
                                          </p:spTgt>
                                        </p:tgtEl>
                                        <p:attrNameLst>
                                          <p:attrName>style.visibility</p:attrName>
                                        </p:attrNameLst>
                                      </p:cBhvr>
                                      <p:to>
                                        <p:strVal val="visible"/>
                                      </p:to>
                                    </p:set>
                                    <p:animEffect transition="in" filter="wipe(down)">
                                      <p:cBhvr>
                                        <p:cTn id="47" dur="500"/>
                                        <p:tgtEl>
                                          <p:spTgt spid="9219">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9219">
                                            <p:txEl>
                                              <p:pRg st="9" end="9"/>
                                            </p:txEl>
                                          </p:spTgt>
                                        </p:tgtEl>
                                        <p:attrNameLst>
                                          <p:attrName>style.visibility</p:attrName>
                                        </p:attrNameLst>
                                      </p:cBhvr>
                                      <p:to>
                                        <p:strVal val="visible"/>
                                      </p:to>
                                    </p:set>
                                    <p:animEffect transition="in" filter="blinds(horizontal)">
                                      <p:cBhvr>
                                        <p:cTn id="52" dur="500"/>
                                        <p:tgtEl>
                                          <p:spTgt spid="9219">
                                            <p:txEl>
                                              <p:pRg st="9" end="9"/>
                                            </p:txEl>
                                          </p:spTgt>
                                        </p:tgtEl>
                                      </p:cBhvr>
                                    </p:animEffect>
                                  </p:childTnLst>
                                </p:cTn>
                              </p:par>
                              <p:par>
                                <p:cTn id="53" presetID="3" presetClass="entr" presetSubtype="10" fill="hold" nodeType="withEffect">
                                  <p:stCondLst>
                                    <p:cond delay="0"/>
                                  </p:stCondLst>
                                  <p:childTnLst>
                                    <p:set>
                                      <p:cBhvr>
                                        <p:cTn id="54" dur="1" fill="hold">
                                          <p:stCondLst>
                                            <p:cond delay="0"/>
                                          </p:stCondLst>
                                        </p:cTn>
                                        <p:tgtEl>
                                          <p:spTgt spid="9219">
                                            <p:txEl>
                                              <p:pRg st="10" end="10"/>
                                            </p:txEl>
                                          </p:spTgt>
                                        </p:tgtEl>
                                        <p:attrNameLst>
                                          <p:attrName>style.visibility</p:attrName>
                                        </p:attrNameLst>
                                      </p:cBhvr>
                                      <p:to>
                                        <p:strVal val="visible"/>
                                      </p:to>
                                    </p:set>
                                    <p:animEffect transition="in" filter="blinds(horizontal)">
                                      <p:cBhvr>
                                        <p:cTn id="55" dur="500"/>
                                        <p:tgtEl>
                                          <p:spTgt spid="921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8"/>
          <p:cNvGrpSpPr>
            <a:grpSpLocks/>
          </p:cNvGrpSpPr>
          <p:nvPr/>
        </p:nvGrpSpPr>
        <p:grpSpPr bwMode="auto">
          <a:xfrm>
            <a:off x="533400" y="3124200"/>
            <a:ext cx="2219325" cy="3113088"/>
            <a:chOff x="533400" y="3124200"/>
            <a:chExt cx="2219325" cy="3113088"/>
          </a:xfrm>
        </p:grpSpPr>
        <p:pic>
          <p:nvPicPr>
            <p:cNvPr id="3" name="Picture 3" descr="8e36c3e294c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124200"/>
              <a:ext cx="2219325"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14344" name="Text Box 2"/>
            <p:cNvSpPr txBox="1">
              <a:spLocks noChangeArrowheads="1" noChangeShapeType="1"/>
            </p:cNvSpPr>
            <p:nvPr/>
          </p:nvSpPr>
          <p:spPr bwMode="auto">
            <a:xfrm>
              <a:off x="762000" y="3429000"/>
              <a:ext cx="1871663"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600" b="1" i="1" dirty="0">
                  <a:solidFill>
                    <a:srgbClr val="000066"/>
                  </a:solidFill>
                  <a:latin typeface="Arial Narrow" pitchFamily="34" charset="0"/>
                  <a:cs typeface="Arial" charset="0"/>
                </a:rPr>
                <a:t>Расписание звонков</a:t>
              </a:r>
            </a:p>
            <a:p>
              <a:pPr eaLnBrk="1" hangingPunct="1"/>
              <a:endParaRPr lang="ru-RU" sz="1400" b="1" i="1" dirty="0">
                <a:solidFill>
                  <a:srgbClr val="000066"/>
                </a:solidFill>
                <a:latin typeface="Arial Narrow" pitchFamily="34" charset="0"/>
                <a:cs typeface="Arial" charset="0"/>
              </a:endParaRPr>
            </a:p>
            <a:p>
              <a:pPr eaLnBrk="1" hangingPunct="1"/>
              <a:r>
                <a:rPr lang="en-US" sz="1400" b="1" i="1" dirty="0">
                  <a:solidFill>
                    <a:srgbClr val="000066"/>
                  </a:solidFill>
                  <a:latin typeface="Arial Narrow" pitchFamily="34" charset="0"/>
                  <a:cs typeface="Arial" charset="0"/>
                </a:rPr>
                <a:t>1 </a:t>
              </a:r>
              <a:r>
                <a:rPr lang="ru-RU" sz="1400" b="1" i="1" dirty="0">
                  <a:solidFill>
                    <a:srgbClr val="000066"/>
                  </a:solidFill>
                  <a:latin typeface="Arial Narrow" pitchFamily="34" charset="0"/>
                  <a:cs typeface="Arial" charset="0"/>
                </a:rPr>
                <a:t>урок: </a:t>
              </a:r>
              <a:r>
                <a:rPr lang="en-US" sz="1400" i="1" dirty="0">
                  <a:solidFill>
                    <a:srgbClr val="000066"/>
                  </a:solidFill>
                  <a:latin typeface="Arial Narrow" pitchFamily="34" charset="0"/>
                  <a:cs typeface="Arial" charset="0"/>
                </a:rPr>
                <a:t>8-</a:t>
              </a:r>
              <a:r>
                <a:rPr lang="ru-RU" sz="1400" i="1" dirty="0">
                  <a:solidFill>
                    <a:srgbClr val="000066"/>
                  </a:solidFill>
                  <a:latin typeface="Arial Narrow" pitchFamily="34" charset="0"/>
                  <a:cs typeface="Arial" charset="0"/>
                </a:rPr>
                <a:t>3</a:t>
              </a:r>
              <a:r>
                <a:rPr lang="en-US" sz="1400" i="1" dirty="0">
                  <a:solidFill>
                    <a:srgbClr val="000066"/>
                  </a:solidFill>
                  <a:latin typeface="Arial Narrow" pitchFamily="34" charset="0"/>
                  <a:cs typeface="Arial" charset="0"/>
                </a:rPr>
                <a:t>0 —  </a:t>
              </a:r>
              <a:r>
                <a:rPr lang="ru-RU" sz="1400" i="1" dirty="0">
                  <a:solidFill>
                    <a:srgbClr val="000066"/>
                  </a:solidFill>
                  <a:latin typeface="Arial Narrow" pitchFamily="34" charset="0"/>
                  <a:cs typeface="Arial" charset="0"/>
                </a:rPr>
                <a:t>9</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10</a:t>
              </a:r>
              <a:endParaRPr lang="en-US" sz="1400" i="1" dirty="0">
                <a:solidFill>
                  <a:srgbClr val="000066"/>
                </a:solidFill>
                <a:latin typeface="Arial Narrow" pitchFamily="34" charset="0"/>
                <a:cs typeface="Arial" charset="0"/>
              </a:endParaRPr>
            </a:p>
            <a:p>
              <a:pPr eaLnBrk="1" hangingPunct="1"/>
              <a:r>
                <a:rPr lang="en-US" sz="1400" b="1" i="1" dirty="0">
                  <a:solidFill>
                    <a:srgbClr val="000066"/>
                  </a:solidFill>
                  <a:latin typeface="Arial Narrow" pitchFamily="34" charset="0"/>
                  <a:cs typeface="Arial" charset="0"/>
                </a:rPr>
                <a:t>2 </a:t>
              </a:r>
              <a:r>
                <a:rPr lang="ru-RU" sz="1400" b="1" i="1" dirty="0">
                  <a:solidFill>
                    <a:srgbClr val="000066"/>
                  </a:solidFill>
                  <a:latin typeface="Arial Narrow" pitchFamily="34" charset="0"/>
                  <a:cs typeface="Arial" charset="0"/>
                </a:rPr>
                <a:t>урок: 9</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30</a:t>
              </a:r>
              <a:r>
                <a:rPr lang="en-US" sz="1400" i="1" dirty="0">
                  <a:solidFill>
                    <a:srgbClr val="000066"/>
                  </a:solidFill>
                  <a:latin typeface="Arial Narrow" pitchFamily="34" charset="0"/>
                  <a:cs typeface="Arial" charset="0"/>
                </a:rPr>
                <a:t>  — </a:t>
              </a:r>
              <a:r>
                <a:rPr lang="ru-RU" sz="1400" i="1" dirty="0">
                  <a:solidFill>
                    <a:srgbClr val="000066"/>
                  </a:solidFill>
                  <a:latin typeface="Arial Narrow" pitchFamily="34" charset="0"/>
                  <a:cs typeface="Arial" charset="0"/>
                </a:rPr>
                <a:t>10</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1</a:t>
              </a:r>
              <a:r>
                <a:rPr lang="en-US" sz="1400" i="1" dirty="0">
                  <a:solidFill>
                    <a:srgbClr val="000066"/>
                  </a:solidFill>
                  <a:latin typeface="Arial Narrow" pitchFamily="34" charset="0"/>
                  <a:cs typeface="Arial" charset="0"/>
                </a:rPr>
                <a:t>0</a:t>
              </a:r>
            </a:p>
            <a:p>
              <a:pPr eaLnBrk="1" hangingPunct="1"/>
              <a:r>
                <a:rPr lang="en-US" sz="1400" b="1" i="1" dirty="0">
                  <a:solidFill>
                    <a:srgbClr val="000066"/>
                  </a:solidFill>
                  <a:latin typeface="Arial Narrow" pitchFamily="34" charset="0"/>
                  <a:cs typeface="Arial" charset="0"/>
                </a:rPr>
                <a:t>3 </a:t>
              </a:r>
              <a:r>
                <a:rPr lang="ru-RU" sz="1400" b="1" i="1" dirty="0">
                  <a:solidFill>
                    <a:srgbClr val="000066"/>
                  </a:solidFill>
                  <a:latin typeface="Arial Narrow" pitchFamily="34" charset="0"/>
                  <a:cs typeface="Arial" charset="0"/>
                </a:rPr>
                <a:t>урок:</a:t>
              </a:r>
              <a:r>
                <a:rPr lang="ru-RU" sz="1400" i="1" dirty="0">
                  <a:solidFill>
                    <a:srgbClr val="000066"/>
                  </a:solidFill>
                  <a:latin typeface="Arial Narrow" pitchFamily="34" charset="0"/>
                  <a:cs typeface="Arial" charset="0"/>
                </a:rPr>
                <a:t> 10</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30</a:t>
              </a:r>
              <a:r>
                <a:rPr lang="en-US" sz="1400" i="1" dirty="0">
                  <a:solidFill>
                    <a:srgbClr val="000066"/>
                  </a:solidFill>
                  <a:latin typeface="Arial Narrow" pitchFamily="34" charset="0"/>
                  <a:cs typeface="Arial" charset="0"/>
                </a:rPr>
                <a:t>  —  1</a:t>
              </a:r>
              <a:r>
                <a:rPr lang="ru-RU" sz="1400" i="1" dirty="0">
                  <a:solidFill>
                    <a:srgbClr val="000066"/>
                  </a:solidFill>
                  <a:latin typeface="Arial Narrow" pitchFamily="34" charset="0"/>
                  <a:cs typeface="Arial" charset="0"/>
                </a:rPr>
                <a:t>1</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10</a:t>
              </a:r>
              <a:endParaRPr lang="en-US" sz="1400" i="1" dirty="0">
                <a:solidFill>
                  <a:srgbClr val="000066"/>
                </a:solidFill>
                <a:latin typeface="Arial Narrow" pitchFamily="34" charset="0"/>
                <a:cs typeface="Arial" charset="0"/>
              </a:endParaRPr>
            </a:p>
            <a:p>
              <a:pPr eaLnBrk="1" hangingPunct="1"/>
              <a:r>
                <a:rPr lang="en-US" sz="1400" b="1" i="1" dirty="0">
                  <a:solidFill>
                    <a:srgbClr val="000066"/>
                  </a:solidFill>
                  <a:latin typeface="Arial Narrow" pitchFamily="34" charset="0"/>
                  <a:cs typeface="Arial" charset="0"/>
                </a:rPr>
                <a:t>4 </a:t>
              </a:r>
              <a:r>
                <a:rPr lang="ru-RU" sz="1400" b="1" i="1" dirty="0">
                  <a:solidFill>
                    <a:srgbClr val="000066"/>
                  </a:solidFill>
                  <a:latin typeface="Arial Narrow" pitchFamily="34" charset="0"/>
                  <a:cs typeface="Arial" charset="0"/>
                </a:rPr>
                <a:t>урок: </a:t>
              </a:r>
              <a:r>
                <a:rPr lang="en-US" sz="1400" i="1" dirty="0">
                  <a:solidFill>
                    <a:srgbClr val="000066"/>
                  </a:solidFill>
                  <a:latin typeface="Arial Narrow" pitchFamily="34" charset="0"/>
                  <a:cs typeface="Arial" charset="0"/>
                </a:rPr>
                <a:t>1</a:t>
              </a:r>
              <a:r>
                <a:rPr lang="ru-RU" sz="1400" i="1" dirty="0">
                  <a:solidFill>
                    <a:srgbClr val="000066"/>
                  </a:solidFill>
                  <a:latin typeface="Arial Narrow" pitchFamily="34" charset="0"/>
                  <a:cs typeface="Arial" charset="0"/>
                </a:rPr>
                <a:t>1</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30</a:t>
              </a:r>
              <a:r>
                <a:rPr lang="en-US" sz="1400" i="1" dirty="0">
                  <a:solidFill>
                    <a:srgbClr val="000066"/>
                  </a:solidFill>
                  <a:latin typeface="Arial Narrow" pitchFamily="34" charset="0"/>
                  <a:cs typeface="Arial" charset="0"/>
                </a:rPr>
                <a:t> </a:t>
              </a:r>
              <a:r>
                <a:rPr lang="ru-RU" sz="1400" i="1" dirty="0">
                  <a:solidFill>
                    <a:srgbClr val="000066"/>
                  </a:solidFill>
                  <a:latin typeface="Arial Narrow" pitchFamily="34" charset="0"/>
                  <a:cs typeface="Arial" charset="0"/>
                </a:rPr>
                <a:t>  — </a:t>
              </a:r>
              <a:r>
                <a:rPr lang="en-US" sz="1400" i="1" dirty="0">
                  <a:solidFill>
                    <a:srgbClr val="000066"/>
                  </a:solidFill>
                  <a:latin typeface="Arial Narrow" pitchFamily="34" charset="0"/>
                  <a:cs typeface="Arial" charset="0"/>
                </a:rPr>
                <a:t>1</a:t>
              </a:r>
              <a:r>
                <a:rPr lang="ru-RU" sz="1400" i="1" dirty="0">
                  <a:solidFill>
                    <a:srgbClr val="000066"/>
                  </a:solidFill>
                  <a:latin typeface="Arial Narrow" pitchFamily="34" charset="0"/>
                  <a:cs typeface="Arial" charset="0"/>
                </a:rPr>
                <a:t>2</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10</a:t>
              </a:r>
              <a:endParaRPr lang="en-US" sz="1400" i="1" dirty="0">
                <a:solidFill>
                  <a:srgbClr val="000066"/>
                </a:solidFill>
                <a:latin typeface="Arial Narrow" pitchFamily="34" charset="0"/>
                <a:cs typeface="Arial" charset="0"/>
              </a:endParaRPr>
            </a:p>
            <a:p>
              <a:pPr eaLnBrk="1" hangingPunct="1"/>
              <a:r>
                <a:rPr lang="en-US" sz="1400" b="1" i="1" dirty="0">
                  <a:solidFill>
                    <a:srgbClr val="000066"/>
                  </a:solidFill>
                  <a:latin typeface="Arial Narrow" pitchFamily="34" charset="0"/>
                  <a:cs typeface="Arial" charset="0"/>
                </a:rPr>
                <a:t>5 </a:t>
              </a:r>
              <a:r>
                <a:rPr lang="ru-RU" sz="1400" b="1" i="1" dirty="0">
                  <a:solidFill>
                    <a:srgbClr val="000066"/>
                  </a:solidFill>
                  <a:latin typeface="Arial Narrow" pitchFamily="34" charset="0"/>
                  <a:cs typeface="Arial" charset="0"/>
                </a:rPr>
                <a:t>урок: </a:t>
              </a:r>
              <a:r>
                <a:rPr lang="en-US" sz="1400" i="1" dirty="0">
                  <a:solidFill>
                    <a:srgbClr val="000066"/>
                  </a:solidFill>
                  <a:latin typeface="Arial Narrow" pitchFamily="34" charset="0"/>
                  <a:cs typeface="Arial" charset="0"/>
                </a:rPr>
                <a:t>1</a:t>
              </a:r>
              <a:r>
                <a:rPr lang="ru-RU" sz="1400" i="1" dirty="0">
                  <a:solidFill>
                    <a:srgbClr val="000066"/>
                  </a:solidFill>
                  <a:latin typeface="Arial Narrow" pitchFamily="34" charset="0"/>
                  <a:cs typeface="Arial" charset="0"/>
                </a:rPr>
                <a:t>2</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30</a:t>
              </a:r>
              <a:r>
                <a:rPr lang="en-US" sz="1400" i="1" dirty="0">
                  <a:solidFill>
                    <a:srgbClr val="000066"/>
                  </a:solidFill>
                  <a:latin typeface="Arial Narrow" pitchFamily="34" charset="0"/>
                  <a:cs typeface="Arial" charset="0"/>
                </a:rPr>
                <a:t>  —  1</a:t>
              </a:r>
              <a:r>
                <a:rPr lang="ru-RU" sz="1400" i="1" dirty="0">
                  <a:solidFill>
                    <a:srgbClr val="000066"/>
                  </a:solidFill>
                  <a:latin typeface="Arial Narrow" pitchFamily="34" charset="0"/>
                  <a:cs typeface="Arial" charset="0"/>
                </a:rPr>
                <a:t>3</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10</a:t>
              </a:r>
              <a:endParaRPr lang="en-US" sz="1400" i="1" dirty="0">
                <a:solidFill>
                  <a:srgbClr val="000066"/>
                </a:solidFill>
                <a:latin typeface="Arial Narrow" pitchFamily="34" charset="0"/>
                <a:cs typeface="Arial" charset="0"/>
              </a:endParaRPr>
            </a:p>
            <a:p>
              <a:pPr eaLnBrk="1" hangingPunct="1"/>
              <a:r>
                <a:rPr lang="en-US" sz="1400" b="1" i="1" dirty="0">
                  <a:solidFill>
                    <a:srgbClr val="000066"/>
                  </a:solidFill>
                  <a:latin typeface="Arial Narrow" pitchFamily="34" charset="0"/>
                  <a:cs typeface="Arial" charset="0"/>
                </a:rPr>
                <a:t>6 </a:t>
              </a:r>
              <a:r>
                <a:rPr lang="ru-RU" sz="1400" b="1" i="1" dirty="0">
                  <a:solidFill>
                    <a:srgbClr val="000066"/>
                  </a:solidFill>
                  <a:latin typeface="Arial Narrow" pitchFamily="34" charset="0"/>
                  <a:cs typeface="Arial" charset="0"/>
                </a:rPr>
                <a:t>урок: </a:t>
              </a:r>
              <a:r>
                <a:rPr lang="en-US" sz="1400" i="1" dirty="0">
                  <a:solidFill>
                    <a:srgbClr val="000066"/>
                  </a:solidFill>
                  <a:latin typeface="Arial Narrow" pitchFamily="34" charset="0"/>
                  <a:cs typeface="Arial" charset="0"/>
                </a:rPr>
                <a:t>1</a:t>
              </a:r>
              <a:r>
                <a:rPr lang="ru-RU" sz="1400" i="1" dirty="0">
                  <a:solidFill>
                    <a:srgbClr val="000066"/>
                  </a:solidFill>
                  <a:latin typeface="Arial Narrow" pitchFamily="34" charset="0"/>
                  <a:cs typeface="Arial" charset="0"/>
                </a:rPr>
                <a:t>3</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30</a:t>
              </a:r>
              <a:r>
                <a:rPr lang="en-US" sz="1400" i="1" dirty="0">
                  <a:solidFill>
                    <a:srgbClr val="000066"/>
                  </a:solidFill>
                  <a:latin typeface="Arial Narrow" pitchFamily="34" charset="0"/>
                  <a:cs typeface="Arial" charset="0"/>
                </a:rPr>
                <a:t>  —  1</a:t>
              </a:r>
              <a:r>
                <a:rPr lang="ru-RU" sz="1400" i="1" dirty="0">
                  <a:solidFill>
                    <a:srgbClr val="000066"/>
                  </a:solidFill>
                  <a:latin typeface="Arial Narrow" pitchFamily="34" charset="0"/>
                  <a:cs typeface="Arial" charset="0"/>
                </a:rPr>
                <a:t>4</a:t>
              </a:r>
              <a:r>
                <a:rPr lang="en-US" sz="1400" i="1" dirty="0">
                  <a:solidFill>
                    <a:srgbClr val="000066"/>
                  </a:solidFill>
                  <a:latin typeface="Arial Narrow" pitchFamily="34" charset="0"/>
                  <a:cs typeface="Arial" charset="0"/>
                </a:rPr>
                <a:t>-</a:t>
              </a:r>
              <a:r>
                <a:rPr lang="ru-RU" sz="1400" i="1" dirty="0">
                  <a:solidFill>
                    <a:srgbClr val="000066"/>
                  </a:solidFill>
                  <a:latin typeface="Arial Narrow" pitchFamily="34" charset="0"/>
                  <a:cs typeface="Arial" charset="0"/>
                </a:rPr>
                <a:t>10</a:t>
              </a:r>
              <a:endParaRPr lang="en-US" sz="1600" i="1" dirty="0">
                <a:solidFill>
                  <a:srgbClr val="000066"/>
                </a:solidFill>
                <a:latin typeface="Arial Narrow" pitchFamily="34" charset="0"/>
                <a:cs typeface="Arial" charset="0"/>
              </a:endParaRPr>
            </a:p>
            <a:p>
              <a:pPr eaLnBrk="1" hangingPunct="1"/>
              <a:endParaRPr lang="ru-RU" dirty="0">
                <a:cs typeface="Arial" charset="0"/>
              </a:endParaRPr>
            </a:p>
          </p:txBody>
        </p:sp>
      </p:grpSp>
      <p:pic>
        <p:nvPicPr>
          <p:cNvPr id="14340" name="Picture 4" descr="ab058c67f6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087438"/>
            <a:ext cx="4538663" cy="577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14341" name="TextBox 6"/>
          <p:cNvSpPr txBox="1">
            <a:spLocks noChangeArrowheads="1"/>
          </p:cNvSpPr>
          <p:nvPr/>
        </p:nvSpPr>
        <p:spPr bwMode="auto">
          <a:xfrm>
            <a:off x="3581400" y="1676400"/>
            <a:ext cx="18473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sz="1600" b="1" i="1" dirty="0">
              <a:solidFill>
                <a:srgbClr val="000066"/>
              </a:solidFill>
              <a:latin typeface="Arial Narrow" pitchFamily="34" charset="0"/>
              <a:cs typeface="Arial" charset="0"/>
            </a:endParaRPr>
          </a:p>
          <a:p>
            <a:pPr eaLnBrk="1" hangingPunct="1"/>
            <a:endParaRPr lang="ru-RU" sz="1600" b="1" i="1" dirty="0">
              <a:solidFill>
                <a:srgbClr val="000066"/>
              </a:solidFill>
              <a:latin typeface="Arial Narrow" pitchFamily="34" charset="0"/>
              <a:cs typeface="Arial" charset="0"/>
            </a:endParaRPr>
          </a:p>
          <a:p>
            <a:pPr eaLnBrk="1" hangingPunct="1"/>
            <a:endParaRPr lang="ru-RU" sz="1400" dirty="0"/>
          </a:p>
          <a:p>
            <a:pPr eaLnBrk="1" hangingPunct="1"/>
            <a:endParaRPr lang="ru-RU" sz="1400" dirty="0"/>
          </a:p>
        </p:txBody>
      </p:sp>
      <p:sp>
        <p:nvSpPr>
          <p:cNvPr id="8" name="Прямоугольник 7"/>
          <p:cNvSpPr/>
          <p:nvPr/>
        </p:nvSpPr>
        <p:spPr>
          <a:xfrm>
            <a:off x="3886200" y="1447800"/>
            <a:ext cx="2806700" cy="307975"/>
          </a:xfrm>
          <a:prstGeom prst="rect">
            <a:avLst/>
          </a:prstGeom>
        </p:spPr>
        <p:txBody>
          <a:bodyPr>
            <a:spAutoFit/>
          </a:bodyPr>
          <a:lstStyle/>
          <a:p>
            <a:pPr indent="180975" algn="ctr">
              <a:defRPr/>
            </a:pPr>
            <a:r>
              <a:rPr lang="ru-RU" sz="1400" b="1" i="1" dirty="0">
                <a:solidFill>
                  <a:schemeClr val="accent6">
                    <a:lumMod val="50000"/>
                  </a:schemeClr>
                </a:solidFill>
              </a:rPr>
              <a:t>УЧИТЕЛЯ-ПРЕДМЕТНИКИ</a:t>
            </a:r>
          </a:p>
        </p:txBody>
      </p:sp>
      <p:pic>
        <p:nvPicPr>
          <p:cNvPr id="14343" name="Рисунок 8"/>
          <p:cNvPicPr>
            <a:picLocks noChangeAspect="1" noChangeArrowheads="1"/>
          </p:cNvPicPr>
          <p:nvPr/>
        </p:nvPicPr>
        <p:blipFill>
          <a:blip r:embed="rId4">
            <a:extLst>
              <a:ext uri="{28A0092B-C50C-407E-A947-70E740481C1C}">
                <a14:useLocalDpi xmlns:a14="http://schemas.microsoft.com/office/drawing/2010/main" val="0"/>
              </a:ext>
            </a:extLst>
          </a:blip>
          <a:srcRect t="2304" r="1219" b="8807"/>
          <a:stretch>
            <a:fillRect/>
          </a:stretch>
        </p:blipFill>
        <p:spPr bwMode="auto">
          <a:xfrm>
            <a:off x="228600" y="1143000"/>
            <a:ext cx="29718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14343"/>
                                        </p:tgtEl>
                                        <p:attrNameLst>
                                          <p:attrName>style.visibility</p:attrName>
                                        </p:attrNameLst>
                                      </p:cBhvr>
                                      <p:to>
                                        <p:strVal val="visible"/>
                                      </p:to>
                                    </p:set>
                                    <p:animEffect transition="in" filter="wheel(4)">
                                      <p:cBhvr>
                                        <p:cTn id="7" dur="2000"/>
                                        <p:tgtEl>
                                          <p:spTgt spid="143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4" fill="hold" nodeType="clickEffect">
                                  <p:stCondLst>
                                    <p:cond delay="0"/>
                                  </p:stCondLst>
                                  <p:childTnLst>
                                    <p:set>
                                      <p:cBhvr>
                                        <p:cTn id="16" dur="1" fill="hold">
                                          <p:stCondLst>
                                            <p:cond delay="0"/>
                                          </p:stCondLst>
                                        </p:cTn>
                                        <p:tgtEl>
                                          <p:spTgt spid="14340"/>
                                        </p:tgtEl>
                                        <p:attrNameLst>
                                          <p:attrName>style.visibility</p:attrName>
                                        </p:attrNameLst>
                                      </p:cBhvr>
                                      <p:to>
                                        <p:strVal val="visible"/>
                                      </p:to>
                                    </p:set>
                                    <p:animEffect transition="in" filter="wheel(4)">
                                      <p:cBhvr>
                                        <p:cTn id="17" dur="2000"/>
                                        <p:tgtEl>
                                          <p:spTgt spid="143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cstate="print"/>
          <a:srcRect l="16063" r="16063" b="8504"/>
          <a:stretch>
            <a:fillRect/>
          </a:stretch>
        </p:blipFill>
        <p:spPr bwMode="auto">
          <a:xfrm>
            <a:off x="6971854" y="3929776"/>
            <a:ext cx="2172146" cy="2928224"/>
          </a:xfrm>
          <a:prstGeom prst="rect">
            <a:avLst/>
          </a:prstGeom>
          <a:ln>
            <a:noFill/>
          </a:ln>
          <a:effectLst>
            <a:softEdge rad="112500"/>
          </a:effectLst>
        </p:spPr>
      </p:pic>
      <p:sp>
        <p:nvSpPr>
          <p:cNvPr id="11266" name="Прямоугольник 1"/>
          <p:cNvSpPr>
            <a:spLocks noChangeArrowheads="1"/>
          </p:cNvSpPr>
          <p:nvPr/>
        </p:nvSpPr>
        <p:spPr bwMode="auto">
          <a:xfrm>
            <a:off x="152400" y="838200"/>
            <a:ext cx="7620000" cy="4647426"/>
          </a:xfrm>
          <a:prstGeom prst="rect">
            <a:avLst/>
          </a:prstGeom>
          <a:noFill/>
          <a:ln w="9525">
            <a:noFill/>
            <a:miter lim="800000"/>
            <a:headEnd/>
            <a:tailEnd/>
          </a:ln>
        </p:spPr>
        <p:txBody>
          <a:bodyPr>
            <a:spAutoFit/>
          </a:bodyPr>
          <a:lstStyle/>
          <a:p>
            <a:pPr algn="ctr">
              <a:defRPr/>
            </a:pPr>
            <a:r>
              <a:rPr lang="ru-RU" altLang="ja-JP" sz="3200" b="1" i="1" dirty="0">
                <a:solidFill>
                  <a:schemeClr val="accent1">
                    <a:lumMod val="50000"/>
                  </a:schemeClr>
                </a:solidFill>
                <a:latin typeface="+mn-lt"/>
              </a:rPr>
              <a:t>Так о чём может рассказать школьный дневник?</a:t>
            </a:r>
          </a:p>
          <a:p>
            <a:pPr>
              <a:defRPr/>
            </a:pPr>
            <a:r>
              <a:rPr lang="ru-RU" altLang="ja-JP" sz="4000" dirty="0"/>
              <a:t>	</a:t>
            </a:r>
            <a:r>
              <a:rPr lang="ru-RU" altLang="ja-JP" sz="1600" b="1" i="1" dirty="0">
                <a:solidFill>
                  <a:schemeClr val="accent1">
                    <a:lumMod val="50000"/>
                  </a:schemeClr>
                </a:solidFill>
                <a:latin typeface="+mn-lt"/>
              </a:rPr>
              <a:t>Например, о том, каков характер у его владельца. Подросток, который своим поведением бросает вызов обществу, и обложку дневника выберет </a:t>
            </a:r>
            <a:r>
              <a:rPr lang="ru-RU" altLang="ja-JP" sz="1600" b="1" i="1" dirty="0" err="1">
                <a:solidFill>
                  <a:schemeClr val="accent1">
                    <a:lumMod val="50000"/>
                  </a:schemeClr>
                </a:solidFill>
                <a:latin typeface="+mn-lt"/>
              </a:rPr>
              <a:t>соот-ветствующую</a:t>
            </a:r>
            <a:r>
              <a:rPr lang="ru-RU" altLang="ja-JP" sz="1600" b="1" i="1" dirty="0">
                <a:solidFill>
                  <a:schemeClr val="accent1">
                    <a:lumMod val="50000"/>
                  </a:schemeClr>
                </a:solidFill>
                <a:latin typeface="+mn-lt"/>
              </a:rPr>
              <a:t>: с изображением рокеров, «железа», колючей проволоки…</a:t>
            </a:r>
            <a:br>
              <a:rPr lang="ru-RU" altLang="ja-JP" sz="1600" b="1" i="1" dirty="0">
                <a:solidFill>
                  <a:schemeClr val="accent1">
                    <a:lumMod val="50000"/>
                  </a:schemeClr>
                </a:solidFill>
                <a:latin typeface="+mn-lt"/>
              </a:rPr>
            </a:br>
            <a:r>
              <a:rPr lang="ru-RU" altLang="ja-JP" sz="1600" b="1" i="1" dirty="0">
                <a:solidFill>
                  <a:schemeClr val="accent1">
                    <a:lumMod val="50000"/>
                  </a:schemeClr>
                </a:solidFill>
                <a:latin typeface="+mn-lt"/>
              </a:rPr>
              <a:t>	Интересно, что если все девочки в 5-х классах выбирают обложки с изображением принцесс, то к 9-му классу среди них происходит очевидное рас-слоение .	 Ученик, увлекающийся, например, биологией, выбирает обложку с изображением животных, вне зависимости от пола.</a:t>
            </a:r>
            <a:br>
              <a:rPr lang="ru-RU" altLang="ja-JP" sz="1600" b="1" i="1" dirty="0">
                <a:solidFill>
                  <a:schemeClr val="accent1">
                    <a:lumMod val="50000"/>
                  </a:schemeClr>
                </a:solidFill>
                <a:latin typeface="+mn-lt"/>
              </a:rPr>
            </a:br>
            <a:r>
              <a:rPr lang="ru-RU" altLang="ja-JP" sz="1600" b="1" i="1" dirty="0">
                <a:solidFill>
                  <a:schemeClr val="accent1">
                    <a:lumMod val="50000"/>
                  </a:schemeClr>
                </a:solidFill>
                <a:latin typeface="+mn-lt"/>
              </a:rPr>
              <a:t>	О многом может поведать и почерк. Графологам давно известно: округлые буквы обычно выводят люди добрые, а заостренные – натуры резкие, экспрессивные. Если в графе для расписания уроков название предмета ребенок начинает писать аккуратно, а заканчивает какой-то «закорюкой», то это свидетельствует о неусидчивости и о частых сменах настроения. Любимые предметы обычно выписываются полностью, а остальные – кое-как. </a:t>
            </a:r>
            <a:endParaRPr lang="ru-RU" sz="1600" b="1" i="1" dirty="0">
              <a:solidFill>
                <a:schemeClr val="accent1">
                  <a:lumMod val="50000"/>
                </a:schemeClr>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wipe(down)">
                                      <p:cBhvr>
                                        <p:cTn id="7" dur="500"/>
                                        <p:tgtEl>
                                          <p:spTgt spid="112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266">
                                            <p:txEl>
                                              <p:pRg st="1" end="1"/>
                                            </p:txEl>
                                          </p:spTgt>
                                        </p:tgtEl>
                                        <p:attrNameLst>
                                          <p:attrName>style.visibility</p:attrName>
                                        </p:attrNameLst>
                                      </p:cBhvr>
                                      <p:to>
                                        <p:strVal val="visible"/>
                                      </p:to>
                                    </p:set>
                                    <p:animEffect transition="in" filter="blinds(horizontal)">
                                      <p:cBhvr>
                                        <p:cTn id="12" dur="500"/>
                                        <p:tgtEl>
                                          <p:spTgt spid="112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554</TotalTime>
  <Words>809</Words>
  <Application>Microsoft Office PowerPoint</Application>
  <PresentationFormat>Экран (4:3)</PresentationFormat>
  <Paragraphs>44</Paragraphs>
  <Slides>11</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11</vt:i4>
      </vt:variant>
    </vt:vector>
  </HeadingPairs>
  <TitlesOfParts>
    <vt:vector size="17" baseType="lpstr">
      <vt:lpstr>Arial</vt:lpstr>
      <vt:lpstr>Arial Narrow</vt:lpstr>
      <vt:lpstr>Calibri</vt:lpstr>
      <vt:lpstr>Gabriola</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Технология педагогических мастерских</dc:title>
  <dc:creator>Татьяна</dc:creator>
  <cp:lastModifiedBy>K P</cp:lastModifiedBy>
  <cp:revision>66</cp:revision>
  <dcterms:created xsi:type="dcterms:W3CDTF">2011-07-14T10:19:23Z</dcterms:created>
  <dcterms:modified xsi:type="dcterms:W3CDTF">2022-09-28T13:31:06Z</dcterms:modified>
</cp:coreProperties>
</file>