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3" r:id="rId1"/>
  </p:sldMasterIdLst>
  <p:notesMasterIdLst>
    <p:notesMasterId r:id="rId18"/>
  </p:notesMasterIdLst>
  <p:sldIdLst>
    <p:sldId id="256" r:id="rId2"/>
    <p:sldId id="261" r:id="rId3"/>
    <p:sldId id="262" r:id="rId4"/>
    <p:sldId id="259" r:id="rId5"/>
    <p:sldId id="265" r:id="rId6"/>
    <p:sldId id="258" r:id="rId7"/>
    <p:sldId id="271" r:id="rId8"/>
    <p:sldId id="257" r:id="rId9"/>
    <p:sldId id="267" r:id="rId10"/>
    <p:sldId id="264" r:id="rId11"/>
    <p:sldId id="263" r:id="rId12"/>
    <p:sldId id="260" r:id="rId13"/>
    <p:sldId id="268" r:id="rId14"/>
    <p:sldId id="266" r:id="rId15"/>
    <p:sldId id="269" r:id="rId16"/>
    <p:sldId id="270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4" d="100"/>
          <a:sy n="94" d="100"/>
        </p:scale>
        <p:origin x="245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C271F0-6C46-4B7D-95FD-42991243B25B}" type="datetimeFigureOut">
              <a:rPr lang="ru-RU" smtClean="0"/>
              <a:t>09.09.2022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8811E6-9FC0-4BAD-960F-DA880BF138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34152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811E6-9FC0-4BAD-960F-DA880BF138EC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37090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811E6-9FC0-4BAD-960F-DA880BF138EC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94265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97841-4220-4F31-BE51-184037EC917F}" type="datetimeFigureOut">
              <a:rPr lang="ru-RU" smtClean="0"/>
              <a:t>09.09.2022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E49BD-4E7D-475B-BE35-FC045B2C4AFB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97164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97841-4220-4F31-BE51-184037EC917F}" type="datetimeFigureOut">
              <a:rPr lang="ru-RU" smtClean="0"/>
              <a:t>09.09.2022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E49BD-4E7D-475B-BE35-FC045B2C4A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99701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97841-4220-4F31-BE51-184037EC917F}" type="datetimeFigureOut">
              <a:rPr lang="ru-RU" smtClean="0"/>
              <a:t>09.09.2022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E49BD-4E7D-475B-BE35-FC045B2C4A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27270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97841-4220-4F31-BE51-184037EC917F}" type="datetimeFigureOut">
              <a:rPr lang="ru-RU" smtClean="0"/>
              <a:t>09.09.2022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E49BD-4E7D-475B-BE35-FC045B2C4AFB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158870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97841-4220-4F31-BE51-184037EC917F}" type="datetimeFigureOut">
              <a:rPr lang="ru-RU" smtClean="0"/>
              <a:t>09.09.2022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E49BD-4E7D-475B-BE35-FC045B2C4A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44976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97841-4220-4F31-BE51-184037EC917F}" type="datetimeFigureOut">
              <a:rPr lang="ru-RU" smtClean="0"/>
              <a:t>09.09.2022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E49BD-4E7D-475B-BE35-FC045B2C4AFB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476400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97841-4220-4F31-BE51-184037EC917F}" type="datetimeFigureOut">
              <a:rPr lang="ru-RU" smtClean="0"/>
              <a:t>09.09.2022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E49BD-4E7D-475B-BE35-FC045B2C4A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07689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97841-4220-4F31-BE51-184037EC917F}" type="datetimeFigureOut">
              <a:rPr lang="ru-RU" smtClean="0"/>
              <a:t>09.09.2022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E49BD-4E7D-475B-BE35-FC045B2C4A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91521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97841-4220-4F31-BE51-184037EC917F}" type="datetimeFigureOut">
              <a:rPr lang="ru-RU" smtClean="0"/>
              <a:t>09.09.2022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E49BD-4E7D-475B-BE35-FC045B2C4A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3300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97841-4220-4F31-BE51-184037EC917F}" type="datetimeFigureOut">
              <a:rPr lang="ru-RU" smtClean="0"/>
              <a:t>09.09.2022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E49BD-4E7D-475B-BE35-FC045B2C4A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30087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97841-4220-4F31-BE51-184037EC917F}" type="datetimeFigureOut">
              <a:rPr lang="ru-RU" smtClean="0"/>
              <a:t>09.09.2022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E49BD-4E7D-475B-BE35-FC045B2C4A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01064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97841-4220-4F31-BE51-184037EC917F}" type="datetimeFigureOut">
              <a:rPr lang="ru-RU" smtClean="0"/>
              <a:t>09.09.2022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E49BD-4E7D-475B-BE35-FC045B2C4A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31720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97841-4220-4F31-BE51-184037EC917F}" type="datetimeFigureOut">
              <a:rPr lang="ru-RU" smtClean="0"/>
              <a:t>09.09.2022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E49BD-4E7D-475B-BE35-FC045B2C4A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78892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97841-4220-4F31-BE51-184037EC917F}" type="datetimeFigureOut">
              <a:rPr lang="ru-RU" smtClean="0"/>
              <a:t>09.09.2022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E49BD-4E7D-475B-BE35-FC045B2C4A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34534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97841-4220-4F31-BE51-184037EC917F}" type="datetimeFigureOut">
              <a:rPr lang="ru-RU" smtClean="0"/>
              <a:t>09.09.2022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E49BD-4E7D-475B-BE35-FC045B2C4A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56987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97841-4220-4F31-BE51-184037EC917F}" type="datetimeFigureOut">
              <a:rPr lang="ru-RU" smtClean="0"/>
              <a:t>09.09.2022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E49BD-4E7D-475B-BE35-FC045B2C4A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17368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97841-4220-4F31-BE51-184037EC917F}" type="datetimeFigureOut">
              <a:rPr lang="ru-RU" smtClean="0"/>
              <a:t>09.09.2022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E49BD-4E7D-475B-BE35-FC045B2C4A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26816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48897841-4220-4F31-BE51-184037EC917F}" type="datetimeFigureOut">
              <a:rPr lang="ru-RU" smtClean="0"/>
              <a:t>09.09.2022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694E49BD-4E7D-475B-BE35-FC045B2C4A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119324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  <p:sldLayoutId id="2147483875" r:id="rId12"/>
    <p:sldLayoutId id="2147483876" r:id="rId13"/>
    <p:sldLayoutId id="2147483877" r:id="rId14"/>
    <p:sldLayoutId id="2147483878" r:id="rId15"/>
    <p:sldLayoutId id="2147483879" r:id="rId16"/>
    <p:sldLayoutId id="2147483880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697357" y="-248480"/>
            <a:ext cx="8345556" cy="2435087"/>
          </a:xfrm>
        </p:spPr>
        <p:txBody>
          <a:bodyPr>
            <a:no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ФЕДЕРАЛЬНОЕ ГОСУДАРСТВЕННОЕ БЮДЖЕТНОЕ ОБРАЗОВАТЕЛЬНОЕ УЧРЕЖДЕНИЕ «СРЕДНЯЯ ОБЩЕОБРАЗОВАТЕЛЬНАЯ ШКОЛА № 1699» УПРАВЛЕНИЯ ДЕЛАМИ ПРЕЗИДЕНТА РОССИЙСКОЙ ФЕДЕРАЦИИ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52734" y="3124198"/>
            <a:ext cx="8767860" cy="1388165"/>
          </a:xfrm>
        </p:spPr>
        <p:txBody>
          <a:bodyPr>
            <a:normAutofit/>
          </a:bodyPr>
          <a:lstStyle/>
          <a:p>
            <a:r>
              <a:rPr lang="ru-RU" sz="3600" dirty="0" smtClean="0"/>
              <a:t>           Июнь </a:t>
            </a:r>
            <a:r>
              <a:rPr lang="en-US" sz="3600" dirty="0"/>
              <a:t>– </a:t>
            </a:r>
            <a:r>
              <a:rPr lang="ru-RU" sz="3600" dirty="0" smtClean="0"/>
              <a:t>сентябрь </a:t>
            </a:r>
            <a:r>
              <a:rPr lang="ru-RU" sz="3600" dirty="0"/>
              <a:t>2022 года</a:t>
            </a: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1763486" y="4315237"/>
            <a:ext cx="9486900" cy="81335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4800" dirty="0" smtClean="0"/>
          </a:p>
          <a:p>
            <a:r>
              <a:rPr lang="ru-RU" sz="4800" dirty="0" smtClean="0"/>
              <a:t>Фестиваль </a:t>
            </a:r>
            <a:r>
              <a:rPr lang="ru-RU" sz="4800" dirty="0"/>
              <a:t>«Мы – Россия»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290" y="556592"/>
            <a:ext cx="2355574" cy="2355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2374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5CE55AD-5C5E-9537-92CB-1C9BAC80CE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0163"/>
            <a:ext cx="6536987" cy="678783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670221" y="840921"/>
            <a:ext cx="533127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ЭТО ВАЖНО!</a:t>
            </a:r>
          </a:p>
          <a:p>
            <a:endParaRPr lang="ru-RU" sz="20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настоящее время большинство жителей Дагестана основным языком общения называют русский, но так было не всегда. До Революции 1917 года общего языка для всех народов в республике не было, люди каждого аула жили обособлено и разговаривали на понятном лишь им языке. </a:t>
            </a:r>
            <a:r>
              <a:rPr lang="ru-RU" sz="20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0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благодаря русским учителям, которые когда-то приложили немалые усилия </a:t>
            </a:r>
            <a:r>
              <a:rPr lang="ru-RU" sz="20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того, чтобы народы Дагестана получили достойное образование, все жители многонациональной республики сейчас могут общаться друг с другом. В знак признательности за педагогическую деятельность предыдущих поколений и в 2006 году был установлен этот памятник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09924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4198" y="3538657"/>
            <a:ext cx="8065707" cy="32310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4198" y="3477986"/>
            <a:ext cx="7849659" cy="3291765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7686" y="481692"/>
            <a:ext cx="10417627" cy="3077937"/>
          </a:xfrm>
        </p:spPr>
        <p:txBody>
          <a:bodyPr>
            <a:normAutofit lnSpcReduction="10000"/>
          </a:bodyPr>
          <a:lstStyle/>
          <a:p>
            <a:r>
              <a:rPr lang="ru-RU" sz="22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Дагестан –самая большая на Северном Кавказе республика. В ней проживает более 3 миллионов человек.</a:t>
            </a:r>
          </a:p>
          <a:p>
            <a:r>
              <a:rPr lang="ru-RU" sz="22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Дагестан </a:t>
            </a:r>
            <a:r>
              <a:rPr lang="ru-RU" sz="22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одна из самых многонациональных республик Российской Федерации.  У каждого народа свои обряды и костюмы. </a:t>
            </a:r>
          </a:p>
          <a:p>
            <a:r>
              <a:rPr lang="ru-RU" sz="22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2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этническом </a:t>
            </a:r>
            <a:r>
              <a:rPr lang="ru-RU" sz="22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отношении- это сложный регион: </a:t>
            </a:r>
            <a:r>
              <a:rPr lang="ru-RU" sz="22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здесь проживает более 100 национальностей и </a:t>
            </a:r>
            <a:r>
              <a:rPr lang="ru-RU" sz="22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народностей. </a:t>
            </a:r>
          </a:p>
          <a:p>
            <a:r>
              <a:rPr lang="ru-RU" sz="22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Нигде </a:t>
            </a:r>
            <a:r>
              <a:rPr lang="ru-RU" sz="22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мире на такой маленькой территории не проживает такого количества народов</a:t>
            </a:r>
            <a:r>
              <a:rPr lang="ru-RU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00885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775252" y="3597965"/>
            <a:ext cx="9939131" cy="27166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9980" y="-747641"/>
            <a:ext cx="10339898" cy="2308085"/>
          </a:xfrm>
        </p:spPr>
        <p:txBody>
          <a:bodyPr>
            <a:normAutofit/>
          </a:bodyPr>
          <a:lstStyle/>
          <a:p>
            <a:r>
              <a:rPr lang="ru-RU" sz="4400" dirty="0"/>
              <a:t>Национальный костюм: мужской и женский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7584" y="2384066"/>
            <a:ext cx="6738730" cy="3468758"/>
          </a:xfrm>
        </p:spPr>
        <p:txBody>
          <a:bodyPr>
            <a:noAutofit/>
          </a:bodyPr>
          <a:lstStyle/>
          <a:p>
            <a:r>
              <a:rPr lang="ru-RU" sz="1800" b="1" dirty="0" smtClean="0">
                <a:solidFill>
                  <a:schemeClr val="bg1"/>
                </a:solidFill>
              </a:rPr>
              <a:t>Из истории дагестанского костюма нам известно, что</a:t>
            </a:r>
          </a:p>
          <a:p>
            <a:r>
              <a:rPr lang="ru-RU" sz="1800" b="1" dirty="0" smtClean="0">
                <a:solidFill>
                  <a:schemeClr val="bg1"/>
                </a:solidFill>
              </a:rPr>
              <a:t>национальный костюм Дагестана в том виде, каким мы знаем его сегодня, сложился не сразу. Его история началась еще в Средние века.</a:t>
            </a:r>
          </a:p>
          <a:p>
            <a:endParaRPr lang="ru-RU" sz="1800" b="1" dirty="0" smtClean="0">
              <a:solidFill>
                <a:schemeClr val="bg1"/>
              </a:solidFill>
            </a:endParaRPr>
          </a:p>
          <a:p>
            <a:r>
              <a:rPr lang="ru-RU" sz="1800" b="1" dirty="0" smtClean="0">
                <a:solidFill>
                  <a:schemeClr val="bg1"/>
                </a:solidFill>
              </a:rPr>
              <a:t> Мужские костюмы состояли из белой рубашки, темных штанов (серых или черных), бешметов, сапог, папахи из меха и приталенной черкески с газырями.</a:t>
            </a:r>
          </a:p>
          <a:p>
            <a:r>
              <a:rPr lang="ru-RU" sz="1800" b="1" dirty="0" smtClean="0">
                <a:solidFill>
                  <a:schemeClr val="bg1"/>
                </a:solidFill>
              </a:rPr>
              <a:t>Черкеска могла быть длиной до колена или даже ниже, до щиколотки, рукава книзу имели расширение. Ее подвязывали узким ремешком, на который вешали кинжал или пистолет</a:t>
            </a:r>
            <a:r>
              <a:rPr lang="ru-RU" sz="1800" dirty="0" smtClean="0"/>
              <a:t>.</a:t>
            </a:r>
            <a:endParaRPr lang="ru-RU" sz="1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62665" y="2384066"/>
            <a:ext cx="4453504" cy="4174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5111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8655" y="5666014"/>
            <a:ext cx="4655231" cy="955222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93964" y="947057"/>
            <a:ext cx="7298872" cy="4318907"/>
          </a:xfrm>
        </p:spPr>
        <p:txBody>
          <a:bodyPr>
            <a:normAutofit/>
          </a:bodyPr>
          <a:lstStyle/>
          <a:p>
            <a:r>
              <a:rPr lang="ru-RU" sz="1800" b="1" dirty="0">
                <a:solidFill>
                  <a:schemeClr val="bg1"/>
                </a:solidFill>
              </a:rPr>
              <a:t>У всех народов Дагестана мужской национальный костюм практически одинаков и схож с одеяниями других народов Кавказа. </a:t>
            </a:r>
            <a:endParaRPr lang="ru-RU" sz="1800" b="1" dirty="0" smtClean="0">
              <a:solidFill>
                <a:schemeClr val="bg1"/>
              </a:solidFill>
            </a:endParaRPr>
          </a:p>
          <a:p>
            <a:endParaRPr lang="ru-RU" sz="1800" b="1" dirty="0">
              <a:solidFill>
                <a:schemeClr val="bg1"/>
              </a:solidFill>
            </a:endParaRPr>
          </a:p>
          <a:p>
            <a:endParaRPr lang="ru-RU" sz="1800" b="1" dirty="0">
              <a:solidFill>
                <a:schemeClr val="bg1"/>
              </a:solidFill>
            </a:endParaRPr>
          </a:p>
          <a:p>
            <a:r>
              <a:rPr lang="ru-RU" sz="1800" b="1" dirty="0">
                <a:solidFill>
                  <a:schemeClr val="bg1"/>
                </a:solidFill>
              </a:rPr>
              <a:t>Женскую одежду народов Дагестана характеризует многообразие материалов, форм покроя, цветовой гаммы, отделок, украшений. Декор и цветовая гамма одежды могли указывать на возраст, социальный статус и благосостояние их обладательницы.</a:t>
            </a:r>
          </a:p>
          <a:p>
            <a:endParaRPr lang="ru-RU" sz="1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78636" y="947057"/>
            <a:ext cx="3513363" cy="5047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954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2" y="3722914"/>
            <a:ext cx="5799363" cy="270838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3217" y="432468"/>
            <a:ext cx="5835060" cy="315981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2565" y="367153"/>
            <a:ext cx="3960356" cy="295085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13171" y="3959679"/>
            <a:ext cx="3902529" cy="2642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493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8222" y="3473682"/>
            <a:ext cx="8303472" cy="302387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90256" y="4457700"/>
            <a:ext cx="5528355" cy="153669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87878" y="269422"/>
            <a:ext cx="10148208" cy="2816678"/>
          </a:xfrm>
        </p:spPr>
        <p:txBody>
          <a:bodyPr>
            <a:noAutofit/>
          </a:bodyPr>
          <a:lstStyle/>
          <a:p>
            <a:pPr marL="68580" indent="0" algn="just">
              <a:buNone/>
            </a:pP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Дагестан – гостеприимная республика; для дагестанца гость – это кунак, который ближе даже родственника. сверкающих вершин гости найдут приют и доброе отношение.  </a:t>
            </a:r>
          </a:p>
          <a:p>
            <a:pPr marL="68580" indent="0" algn="just">
              <a:buNone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Дагестанцы 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говорят: «Добро добром отплатишь - молодец, зло добром отплатишь - ты мудрец». Общая земля, родственные языки, особый национальный характер, единая культура объединяют народы Дагестана. </a:t>
            </a:r>
          </a:p>
          <a:p>
            <a:pPr marL="68580" indent="0" algn="just">
              <a:buNone/>
            </a:pP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Дагестанцы считают для себя Родиной Россию, почти все народы Дагестана стали русскоязычными. 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3919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98253" y="2738998"/>
            <a:ext cx="6593747" cy="1957039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                                   ЖДЕМ ВСЕХ В ГОСТИ!</a:t>
            </a:r>
            <a:br>
              <a:rPr lang="ru-RU" dirty="0" smtClean="0"/>
            </a:br>
            <a:r>
              <a:rPr lang="ru-RU" dirty="0" smtClean="0"/>
              <a:t>     Спасибо за внимание!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3272" y="4777679"/>
            <a:ext cx="2746708" cy="1829184"/>
          </a:xfrm>
          <a:prstGeom prst="rect">
            <a:avLst/>
          </a:prstGeom>
        </p:spPr>
      </p:pic>
      <p:pic>
        <p:nvPicPr>
          <p:cNvPr id="10" name="Объект 9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201668" y="1044575"/>
            <a:ext cx="131064" cy="8255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3802" y="443483"/>
            <a:ext cx="3315744" cy="221174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3802" y="3710292"/>
            <a:ext cx="5623155" cy="281492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4403" y="117461"/>
            <a:ext cx="5259895" cy="2863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7770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8151" y="92279"/>
            <a:ext cx="5763236" cy="335559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   </a:t>
            </a:r>
            <a:r>
              <a:rPr lang="ru-RU" b="1" i="1" dirty="0" smtClean="0">
                <a:solidFill>
                  <a:schemeClr val="bg1"/>
                </a:solidFill>
                <a:latin typeface="Bookman Old Style" panose="02050604050505020204" pitchFamily="18" charset="0"/>
              </a:rPr>
              <a:t>Добро </a:t>
            </a:r>
            <a:br>
              <a:rPr lang="ru-RU" b="1" i="1" dirty="0" smtClean="0">
                <a:solidFill>
                  <a:schemeClr val="bg1"/>
                </a:solidFill>
                <a:latin typeface="Bookman Old Style" panose="02050604050505020204" pitchFamily="18" charset="0"/>
              </a:rPr>
            </a:br>
            <a:r>
              <a:rPr lang="ru-RU" b="1" i="1" dirty="0">
                <a:solidFill>
                  <a:schemeClr val="bg1"/>
                </a:solidFill>
                <a:latin typeface="Bookman Old Style" panose="02050604050505020204" pitchFamily="18" charset="0"/>
              </a:rPr>
              <a:t/>
            </a:r>
            <a:br>
              <a:rPr lang="ru-RU" b="1" i="1" dirty="0">
                <a:solidFill>
                  <a:schemeClr val="bg1"/>
                </a:solidFill>
                <a:latin typeface="Bookman Old Style" panose="02050604050505020204" pitchFamily="18" charset="0"/>
              </a:rPr>
            </a:br>
            <a:r>
              <a:rPr lang="ru-RU" b="1" i="1" dirty="0" smtClean="0">
                <a:solidFill>
                  <a:schemeClr val="bg1"/>
                </a:solidFill>
                <a:latin typeface="Bookman Old Style" panose="02050604050505020204" pitchFamily="18" charset="0"/>
              </a:rPr>
              <a:t>пожаловать</a:t>
            </a:r>
            <a:r>
              <a:rPr lang="ru-RU" b="1" dirty="0" smtClean="0">
                <a:solidFill>
                  <a:schemeClr val="bg1"/>
                </a:solidFill>
                <a:latin typeface="Bookman Old Style" panose="02050604050505020204" pitchFamily="18" charset="0"/>
              </a:rPr>
              <a:t/>
            </a:r>
            <a:br>
              <a:rPr lang="ru-RU" b="1" dirty="0" smtClean="0">
                <a:solidFill>
                  <a:schemeClr val="bg1"/>
                </a:solidFill>
                <a:latin typeface="Bookman Old Style" panose="02050604050505020204" pitchFamily="18" charset="0"/>
              </a:rPr>
            </a:br>
            <a:r>
              <a:rPr lang="ru-RU" b="1" dirty="0" smtClean="0">
                <a:solidFill>
                  <a:schemeClr val="bg1"/>
                </a:solidFill>
                <a:latin typeface="Bookman Old Style" panose="02050604050505020204" pitchFamily="18" charset="0"/>
              </a:rPr>
              <a:t/>
            </a:r>
            <a:br>
              <a:rPr lang="ru-RU" b="1" dirty="0" smtClean="0">
                <a:solidFill>
                  <a:schemeClr val="bg1"/>
                </a:solidFill>
                <a:latin typeface="Bookman Old Style" panose="02050604050505020204" pitchFamily="18" charset="0"/>
              </a:rPr>
            </a:br>
            <a:r>
              <a:rPr lang="ru-RU" b="1" dirty="0" smtClean="0">
                <a:solidFill>
                  <a:schemeClr val="bg1"/>
                </a:solidFill>
                <a:latin typeface="Bookman Old Style" panose="02050604050505020204" pitchFamily="18" charset="0"/>
              </a:rPr>
              <a:t> </a:t>
            </a:r>
            <a:r>
              <a:rPr lang="ru-RU" b="1" i="1" dirty="0" smtClean="0">
                <a:solidFill>
                  <a:schemeClr val="bg1"/>
                </a:solidFill>
                <a:latin typeface="Bookman Old Style" panose="02050604050505020204" pitchFamily="18" charset="0"/>
              </a:rPr>
              <a:t>В   ДАГЕСТАН !</a:t>
            </a:r>
            <a:endParaRPr lang="ru-RU" b="1" i="1" dirty="0">
              <a:solidFill>
                <a:schemeClr val="bg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8155" y="4267824"/>
            <a:ext cx="3543300" cy="2455938"/>
          </a:xfrm>
        </p:spPr>
        <p:txBody>
          <a:bodyPr>
            <a:normAutofit fontScale="92500"/>
          </a:bodyPr>
          <a:lstStyle/>
          <a:p>
            <a:pPr marL="0" lvl="0" indent="0" defTabSz="6858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A6B727"/>
              </a:buClr>
              <a:buNone/>
            </a:pPr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Выполнили ученики 4 </a:t>
            </a:r>
            <a:r>
              <a:rPr lang="ru-RU" sz="1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«Б» класса </a:t>
            </a:r>
          </a:p>
          <a:p>
            <a:pPr marL="0" lvl="0" indent="0" defTabSz="6858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A6B727"/>
              </a:buClr>
              <a:buNone/>
            </a:pPr>
            <a:r>
              <a:rPr lang="ru-RU" sz="1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ФГБОУ СОШ №</a:t>
            </a:r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1699</a:t>
            </a:r>
            <a:endParaRPr lang="ru-RU" sz="1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defTabSz="6858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A6B727"/>
              </a:buClr>
              <a:buNone/>
            </a:pPr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Классный </a:t>
            </a:r>
            <a:r>
              <a:rPr lang="ru-RU" sz="1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руководитель: </a:t>
            </a:r>
          </a:p>
          <a:p>
            <a:pPr marL="0" lvl="0" indent="0" defTabSz="6858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A6B727"/>
              </a:buClr>
              <a:buNone/>
            </a:pPr>
            <a:r>
              <a:rPr lang="ru-RU" sz="1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Карташова Елена </a:t>
            </a:r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Валерьевна</a:t>
            </a:r>
          </a:p>
          <a:p>
            <a:pPr marL="0" lvl="0" indent="0" defTabSz="6858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A6B727"/>
              </a:buClr>
              <a:buNone/>
            </a:pPr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Воспитатель:</a:t>
            </a:r>
          </a:p>
          <a:p>
            <a:pPr marL="0" lvl="0" indent="0" defTabSz="6858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A6B727"/>
              </a:buClr>
              <a:buNone/>
            </a:pPr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Барышова Наталья Викторовна</a:t>
            </a:r>
            <a:endParaRPr lang="ru-RU" sz="1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8877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9086" y="3234147"/>
            <a:ext cx="8703128" cy="276025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75606" y="685801"/>
            <a:ext cx="8443005" cy="2792186"/>
          </a:xfrm>
        </p:spPr>
        <p:txBody>
          <a:bodyPr>
            <a:normAutofit/>
          </a:bodyPr>
          <a:lstStyle/>
          <a:p>
            <a:r>
              <a:rPr lang="ru-RU" sz="24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itchFamily="18" charset="0"/>
              </a:rPr>
              <a:t>Посетите замечательную республику Дагестан! Она не только самая большая на Северном Кавказе, но , находясь </a:t>
            </a:r>
            <a:r>
              <a:rPr lang="ru-RU" sz="24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выгодном географическом </a:t>
            </a:r>
            <a:r>
              <a:rPr lang="ru-RU" sz="24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положении,  </a:t>
            </a:r>
            <a:r>
              <a:rPr lang="ru-RU" sz="24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 сути связывает </a:t>
            </a:r>
            <a:r>
              <a:rPr lang="ru-RU" sz="24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Россию, Европу </a:t>
            </a:r>
            <a:r>
              <a:rPr lang="ru-RU" sz="24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24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Востоком . </a:t>
            </a:r>
            <a:r>
              <a:rPr lang="ru-RU" sz="24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2400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числу жителей  в ней проживает уже больше 3 миллионов </a:t>
            </a:r>
            <a:r>
              <a:rPr lang="ru-RU" sz="24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человек. Это очень удивительный край</a:t>
            </a: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! Посудите сами…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9" t="70807" r="2581"/>
          <a:stretch/>
        </p:blipFill>
        <p:spPr bwMode="auto">
          <a:xfrm>
            <a:off x="764833" y="3260954"/>
            <a:ext cx="8787381" cy="2706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0351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1550504" y="3409122"/>
            <a:ext cx="8825948" cy="66592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5983" y="1978535"/>
            <a:ext cx="5133824" cy="398275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52184" y="363582"/>
            <a:ext cx="10073088" cy="899660"/>
          </a:xfrm>
        </p:spPr>
        <p:txBody>
          <a:bodyPr>
            <a:normAutofit/>
          </a:bodyPr>
          <a:lstStyle/>
          <a:p>
            <a:r>
              <a:rPr lang="ru-RU" sz="3600" dirty="0"/>
              <a:t>Аул в </a:t>
            </a:r>
            <a:r>
              <a:rPr lang="ru-RU" sz="3600" dirty="0" err="1"/>
              <a:t>Гунибском</a:t>
            </a:r>
            <a:r>
              <a:rPr lang="ru-RU" sz="3600" dirty="0"/>
              <a:t> районе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199" y="1978535"/>
            <a:ext cx="5506279" cy="4389607"/>
          </a:xfrm>
        </p:spPr>
        <p:txBody>
          <a:bodyPr>
            <a:normAutofit/>
          </a:bodyPr>
          <a:lstStyle/>
          <a:p>
            <a:r>
              <a:rPr lang="ru-RU" sz="20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Многовековая история народов Дагестана связана с интересным памятником природы- это  </a:t>
            </a:r>
            <a:r>
              <a:rPr lang="ru-RU" sz="20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аул в </a:t>
            </a:r>
            <a:r>
              <a:rPr lang="ru-RU" sz="20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Гунибском</a:t>
            </a:r>
            <a:r>
              <a:rPr lang="ru-RU" sz="20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районе. Местность </a:t>
            </a:r>
            <a:r>
              <a:rPr lang="ru-RU" sz="20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 обжита </a:t>
            </a:r>
            <a:r>
              <a:rPr lang="ru-RU" sz="20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000" b="1" i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самы</a:t>
            </a:r>
            <a:r>
              <a:rPr lang="ru-RU" sz="20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-самых древних </a:t>
            </a:r>
            <a:r>
              <a:rPr lang="ru-RU" sz="20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времён. </a:t>
            </a:r>
            <a:endParaRPr lang="ru-RU" sz="2000" b="1" i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i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i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интересно, именно здесь была </a:t>
            </a:r>
            <a:r>
              <a:rPr lang="ru-RU" sz="20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обнаружена стоянка неолита и остатки поселения, датированного 6 тысячами лет до н.э. Считается, что тут одними из первых в регионе начали заниматься земледелием. 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6836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2208" y="4938946"/>
            <a:ext cx="6352664" cy="1706784"/>
          </a:xfrm>
        </p:spPr>
        <p:txBody>
          <a:bodyPr>
            <a:normAutofit fontScale="90000"/>
          </a:bodyPr>
          <a:lstStyle/>
          <a:p>
            <a:pPr marL="342900" lvl="0" indent="-342900" algn="ctr" defTabSz="914400">
              <a:spcBef>
                <a:spcPct val="20000"/>
              </a:spcBef>
            </a:pPr>
            <a:r>
              <a:rPr lang="ru-RU" sz="2600" b="1" cap="none" dirty="0" smtClean="0">
                <a:ln>
                  <a:noFill/>
                </a:ln>
                <a:solidFill>
                  <a:prstClr val="black"/>
                </a:solidFill>
                <a:latin typeface="Calibri"/>
                <a:ea typeface="+mn-ea"/>
                <a:cs typeface="+mn-cs"/>
              </a:rPr>
              <a:t>       Только посмотрите, какая красота! Это знаменитое поселение </a:t>
            </a:r>
            <a:r>
              <a:rPr lang="ru-RU" sz="2200" b="1" cap="none" dirty="0" smtClean="0">
                <a:ln>
                  <a:noFill/>
                </a:ln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Гергебиль – красивое место, но  оно  было разрушено </a:t>
            </a:r>
            <a:r>
              <a:rPr lang="ru-RU" sz="2200" b="1" cap="none" dirty="0">
                <a:ln>
                  <a:noFill/>
                </a:ln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 раза полностью в 1832 и 1842 году из за кавказской </a:t>
            </a:r>
            <a:r>
              <a:rPr lang="ru-RU" sz="2200" b="1" cap="none" dirty="0" smtClean="0">
                <a:ln>
                  <a:noFill/>
                </a:ln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войны. </a:t>
            </a:r>
            <a:r>
              <a:rPr lang="ru-RU" sz="2200" b="1" cap="none" dirty="0">
                <a:ln>
                  <a:noFill/>
                </a:ln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2200" b="1" cap="none" dirty="0">
                <a:ln>
                  <a:noFill/>
                </a:ln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200" b="1" cap="none" dirty="0" smtClean="0">
                <a:ln>
                  <a:noFill/>
                </a:ln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Особенностью поселения является уникальность местонахождения  и  </a:t>
            </a:r>
            <a:r>
              <a:rPr lang="ru-RU" sz="2200" b="1" cap="none" dirty="0">
                <a:ln>
                  <a:noFill/>
                </a:ln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красивые виды на величественные гора </a:t>
            </a:r>
            <a:r>
              <a:rPr lang="ru-RU" sz="2200" b="1" cap="none" dirty="0" smtClean="0">
                <a:ln>
                  <a:noFill/>
                </a:ln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Кавказа.</a:t>
            </a:r>
            <a:r>
              <a:rPr lang="ru-RU" sz="2200" b="1" cap="none" dirty="0">
                <a:ln>
                  <a:noFill/>
                </a:ln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2200" b="1" cap="none" dirty="0">
                <a:ln>
                  <a:noFill/>
                </a:ln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200" b="1" cap="none" dirty="0">
                <a:ln>
                  <a:noFill/>
                </a:ln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Гергебиль на аварском языке звучит </a:t>
            </a:r>
            <a:r>
              <a:rPr lang="ru-RU" sz="2200" b="1" cap="none" dirty="0" err="1" smtClean="0">
                <a:ln>
                  <a:noFill/>
                </a:ln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Харгаби</a:t>
            </a:r>
            <a:r>
              <a:rPr lang="ru-RU" sz="2600" b="1" cap="none" dirty="0" smtClean="0">
                <a:ln>
                  <a:noFill/>
                </a:ln>
                <a:solidFill>
                  <a:prstClr val="black"/>
                </a:solidFill>
                <a:latin typeface="Calibri"/>
                <a:ea typeface="+mn-ea"/>
                <a:cs typeface="+mn-cs"/>
              </a:rPr>
              <a:t>.</a:t>
            </a:r>
            <a:r>
              <a:rPr lang="ru-RU" sz="2600" b="1" cap="none" dirty="0">
                <a:ln>
                  <a:noFill/>
                </a:ln>
                <a:solidFill>
                  <a:prstClr val="black"/>
                </a:solidFill>
                <a:latin typeface="Calibri"/>
                <a:ea typeface="+mn-ea"/>
                <a:cs typeface="+mn-cs"/>
              </a:rPr>
              <a:t/>
            </a:r>
            <a:br>
              <a:rPr lang="ru-RU" sz="2600" b="1" cap="none" dirty="0">
                <a:ln>
                  <a:noFill/>
                </a:ln>
                <a:solidFill>
                  <a:prstClr val="black"/>
                </a:solidFill>
                <a:latin typeface="Calibri"/>
                <a:ea typeface="+mn-ea"/>
                <a:cs typeface="+mn-cs"/>
              </a:rPr>
            </a:br>
            <a:r>
              <a:rPr lang="ru-RU" sz="2600" b="1" cap="none" dirty="0">
                <a:ln>
                  <a:noFill/>
                </a:ln>
                <a:solidFill>
                  <a:prstClr val="black"/>
                </a:solidFill>
                <a:latin typeface="Calibri"/>
                <a:ea typeface="+mn-ea"/>
                <a:cs typeface="+mn-cs"/>
              </a:rPr>
              <a:t> </a:t>
            </a:r>
            <a:br>
              <a:rPr lang="ru-RU" sz="2600" b="1" cap="none" dirty="0">
                <a:ln>
                  <a:noFill/>
                </a:ln>
                <a:solidFill>
                  <a:prstClr val="black"/>
                </a:solidFill>
                <a:latin typeface="Calibri"/>
                <a:ea typeface="+mn-ea"/>
                <a:cs typeface="+mn-cs"/>
              </a:rPr>
            </a:b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95757" y="1485900"/>
            <a:ext cx="4102964" cy="238435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7972" y="-249459"/>
            <a:ext cx="4102964" cy="240203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4872" y="-97871"/>
            <a:ext cx="5145470" cy="376765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779079" y="4614405"/>
            <a:ext cx="5412921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А гора </a:t>
            </a:r>
            <a:r>
              <a:rPr lang="ru-RU" dirty="0" err="1"/>
              <a:t>Шалбуздаг</a:t>
            </a:r>
            <a:r>
              <a:rPr lang="ru-RU" dirty="0"/>
              <a:t> — главная </a:t>
            </a:r>
            <a:r>
              <a:rPr lang="ru-RU" dirty="0" smtClean="0"/>
              <a:t>ПРИРОДНАЯ достопримечательность </a:t>
            </a:r>
            <a:r>
              <a:rPr lang="ru-RU" dirty="0"/>
              <a:t>Дагестана. Гору </a:t>
            </a:r>
            <a:r>
              <a:rPr lang="ru-RU" dirty="0" err="1"/>
              <a:t>Шалбуздаг</a:t>
            </a:r>
            <a:r>
              <a:rPr lang="ru-RU" dirty="0"/>
              <a:t> в народе называют дорогой к исполнению желаний. Люди верят, что если преодолеть это расстояние, то все твои мечты и желания непременно сбудутся.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990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1302025" y="3724219"/>
            <a:ext cx="9173818" cy="38762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71547" y="1375794"/>
            <a:ext cx="5151023" cy="4496499"/>
          </a:xfrm>
        </p:spPr>
        <p:txBody>
          <a:bodyPr>
            <a:noAutofit/>
          </a:bodyPr>
          <a:lstStyle/>
          <a:p>
            <a:r>
              <a:rPr lang="ru-RU" sz="18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1800" b="1" i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егестанцы</a:t>
            </a:r>
            <a:r>
              <a:rPr lang="ru-RU" sz="18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получили в наследство от своих предков замечательный  край.    Море, горы, леса, барханы и каньоны. Например : </a:t>
            </a:r>
            <a:br>
              <a:rPr lang="ru-RU" sz="18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i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Сулакский</a:t>
            </a:r>
            <a:r>
              <a:rPr lang="ru-RU" sz="18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.  Его  Протяжённость </a:t>
            </a:r>
            <a:r>
              <a:rPr lang="ru-RU" sz="18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около 53 км. </a:t>
            </a:r>
            <a:r>
              <a:rPr lang="ru-RU" sz="18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Глубина </a:t>
            </a:r>
            <a:r>
              <a:rPr lang="ru-RU" sz="18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приближается к 2 тысячам м, что делает каньон вторым по этому показателю в мире. Сюда приезжают на рыбалку</a:t>
            </a:r>
            <a:r>
              <a:rPr lang="ru-RU" sz="18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скалолазы со </a:t>
            </a:r>
            <a:r>
              <a:rPr lang="ru-RU" sz="18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снаряжением спускаются на самое дно каньона</a:t>
            </a:r>
            <a:r>
              <a:rPr 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8981" y="1608336"/>
            <a:ext cx="5607340" cy="466663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88934" y="645084"/>
            <a:ext cx="5517387" cy="103636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338942" y="31259"/>
            <a:ext cx="8375149" cy="963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556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3392" y="0"/>
            <a:ext cx="5739493" cy="395151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1" y="4487332"/>
            <a:ext cx="10027331" cy="1507067"/>
          </a:xfrm>
        </p:spPr>
        <p:txBody>
          <a:bodyPr>
            <a:noAutofit/>
          </a:bodyPr>
          <a:lstStyle/>
          <a:p>
            <a:r>
              <a:rPr lang="ru-RU" sz="1800" b="1" i="1" cap="none" dirty="0" err="1">
                <a:ln>
                  <a:noFill/>
                </a:ln>
                <a:solidFill>
                  <a:prstClr val="black"/>
                </a:solidFill>
                <a:latin typeface="Palatino Linotype" panose="02040502050505030304"/>
                <a:ea typeface="+mn-ea"/>
                <a:cs typeface="+mn-cs"/>
              </a:rPr>
              <a:t>Самурский</a:t>
            </a:r>
            <a:r>
              <a:rPr lang="ru-RU" sz="1800" b="1" i="1" cap="none" dirty="0">
                <a:ln>
                  <a:noFill/>
                </a:ln>
                <a:solidFill>
                  <a:prstClr val="black"/>
                </a:solidFill>
                <a:latin typeface="Palatino Linotype" panose="02040502050505030304"/>
                <a:ea typeface="+mn-ea"/>
                <a:cs typeface="+mn-cs"/>
              </a:rPr>
              <a:t> лес — это последний в стране крупный массив широколиственных лиановых лесов. Он является остатками третичных лесов, которые росли в этих местах миллионы лет назад. Гигантские деревья, густой подлесок и множество лиан придают </a:t>
            </a:r>
            <a:r>
              <a:rPr lang="ru-RU" sz="1800" b="1" i="1" cap="none" dirty="0" err="1">
                <a:ln>
                  <a:noFill/>
                </a:ln>
                <a:solidFill>
                  <a:prstClr val="black"/>
                </a:solidFill>
                <a:latin typeface="Palatino Linotype" panose="02040502050505030304"/>
                <a:ea typeface="+mn-ea"/>
                <a:cs typeface="+mn-cs"/>
              </a:rPr>
              <a:t>Самурскому</a:t>
            </a:r>
            <a:r>
              <a:rPr lang="ru-RU" sz="1800" b="1" i="1" cap="none" dirty="0">
                <a:ln>
                  <a:noFill/>
                </a:ln>
                <a:solidFill>
                  <a:prstClr val="black"/>
                </a:solidFill>
                <a:latin typeface="Palatino Linotype" panose="02040502050505030304"/>
                <a:ea typeface="+mn-ea"/>
                <a:cs typeface="+mn-cs"/>
              </a:rPr>
              <a:t> лесу тропический облик, словно возвращая нас в давно минувшие эпохи. Но возраст и красота — не единственное, что делает лес бесценным. У него вполне конкретная «прикладная» экологическая роль: он поддерживает сотни видов редких, уязвимых и находящихся под угрозой исчезновения растений </a:t>
            </a:r>
            <a:r>
              <a:rPr lang="ru-RU" sz="1800" b="1" i="1" cap="none">
                <a:ln>
                  <a:noFill/>
                </a:ln>
                <a:solidFill>
                  <a:prstClr val="black"/>
                </a:solidFill>
                <a:latin typeface="Palatino Linotype" panose="02040502050505030304"/>
                <a:ea typeface="+mn-ea"/>
                <a:cs typeface="+mn-cs"/>
              </a:rPr>
              <a:t>и </a:t>
            </a:r>
            <a:r>
              <a:rPr lang="ru-RU" sz="1800" b="1" i="1" cap="none" smtClean="0">
                <a:ln>
                  <a:noFill/>
                </a:ln>
                <a:solidFill>
                  <a:prstClr val="black"/>
                </a:solidFill>
                <a:latin typeface="Palatino Linotype" panose="02040502050505030304"/>
                <a:ea typeface="+mn-ea"/>
                <a:cs typeface="+mn-cs"/>
              </a:rPr>
              <a:t>животных.</a:t>
            </a:r>
            <a:endParaRPr lang="ru-RU" sz="1800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1500" y="685801"/>
            <a:ext cx="8647112" cy="3306536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26690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1421296" y="3629386"/>
            <a:ext cx="10187608" cy="20872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2271" y="-84806"/>
            <a:ext cx="11655050" cy="865435"/>
          </a:xfrm>
        </p:spPr>
        <p:txBody>
          <a:bodyPr>
            <a:normAutofit fontScale="90000"/>
          </a:bodyPr>
          <a:lstStyle/>
          <a:p>
            <a:r>
              <a:rPr lang="ru-RU" sz="3600" dirty="0">
                <a:latin typeface="Century Schoolbook" panose="02040604050505020304" pitchFamily="18" charset="0"/>
              </a:rPr>
              <a:t>Особо охраняемые природные территории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1257" y="780629"/>
            <a:ext cx="6282241" cy="3726057"/>
          </a:xfrm>
        </p:spPr>
        <p:txBody>
          <a:bodyPr>
            <a:noAutofit/>
          </a:bodyPr>
          <a:lstStyle/>
          <a:p>
            <a:r>
              <a:rPr lang="ru-RU" sz="20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0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еличественная </a:t>
            </a:r>
            <a:r>
              <a:rPr lang="ru-RU" sz="20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крепость </a:t>
            </a:r>
            <a:r>
              <a:rPr lang="ru-RU" sz="20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Цитадель - является </a:t>
            </a:r>
            <a:r>
              <a:rPr lang="ru-RU" sz="20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объектом всемирного наследия </a:t>
            </a:r>
            <a:r>
              <a:rPr lang="ru-RU" sz="20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ЮНЕСКО, она </a:t>
            </a:r>
            <a:r>
              <a:rPr lang="ru-RU" sz="20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0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озведена </a:t>
            </a:r>
            <a:r>
              <a:rPr lang="ru-RU" sz="20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холме, максимально близко к Каспийскому морю. </a:t>
            </a:r>
            <a:r>
              <a:rPr lang="ru-RU" sz="20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Построили эту крепость  в  </a:t>
            </a:r>
            <a:r>
              <a:rPr lang="ru-RU" sz="20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VIII—XVI </a:t>
            </a:r>
            <a:r>
              <a:rPr lang="ru-RU" sz="20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веках в Дербенте.</a:t>
            </a:r>
          </a:p>
          <a:p>
            <a:r>
              <a:rPr lang="ru-RU" sz="20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Её  </a:t>
            </a:r>
            <a:r>
              <a:rPr lang="ru-RU" sz="20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назначение – перекрыть узкий прибрежный проход в землю персов. </a:t>
            </a:r>
            <a:r>
              <a:rPr lang="ru-RU" sz="20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ru-RU" sz="2000" b="1" i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Цитадель имеет </a:t>
            </a:r>
            <a:r>
              <a:rPr lang="ru-RU" sz="20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неправильную </a:t>
            </a:r>
            <a:r>
              <a:rPr lang="ru-RU" sz="20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форму, так как каждый  </a:t>
            </a:r>
            <a:r>
              <a:rPr lang="ru-RU" sz="20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новый правитель что-то добавлял в облик крепости. </a:t>
            </a:r>
            <a:endParaRPr lang="ru-RU" sz="2000" b="1" i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Внутри </a:t>
            </a:r>
            <a:r>
              <a:rPr lang="ru-RU" sz="20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периметра сохранились </a:t>
            </a:r>
            <a:r>
              <a:rPr lang="ru-RU" sz="20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 наших дней многие постройки  и даже – бани.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8868" y="765734"/>
            <a:ext cx="2366541" cy="208052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27262" y="1309618"/>
            <a:ext cx="3034555" cy="115444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63934" y="3221430"/>
            <a:ext cx="5297883" cy="3529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656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73372" y="3193986"/>
            <a:ext cx="5218628" cy="366401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79" y="164010"/>
            <a:ext cx="5200339" cy="302997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61957" y="351065"/>
            <a:ext cx="5363936" cy="2154584"/>
          </a:xfrm>
        </p:spPr>
        <p:txBody>
          <a:bodyPr/>
          <a:lstStyle/>
          <a:p>
            <a:r>
              <a:rPr lang="ru-RU" dirty="0" smtClean="0"/>
              <a:t>САЛТА-     </a:t>
            </a:r>
            <a:r>
              <a:rPr lang="ru-RU" dirty="0" err="1" smtClean="0"/>
              <a:t>салтинский</a:t>
            </a:r>
            <a:r>
              <a:rPr lang="ru-RU" dirty="0" smtClean="0"/>
              <a:t> водопад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8005" y="3396705"/>
            <a:ext cx="4965813" cy="3615267"/>
          </a:xfrm>
        </p:spPr>
        <p:txBody>
          <a:bodyPr>
            <a:normAutofit/>
          </a:bodyPr>
          <a:lstStyle/>
          <a:p>
            <a:r>
              <a:rPr lang="ru-RU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Славится это место знаменитым </a:t>
            </a:r>
            <a:r>
              <a:rPr lang="ru-RU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Салтинским</a:t>
            </a:r>
            <a:r>
              <a:rPr lang="ru-RU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водопадом. </a:t>
            </a:r>
            <a:endParaRPr lang="ru-RU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 же это единственное место в Дагестане, где находится подземный </a:t>
            </a:r>
            <a:r>
              <a:rPr lang="ru-RU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водопад. </a:t>
            </a:r>
            <a:endParaRPr lang="ru-RU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Там же необычный  </a:t>
            </a:r>
            <a:r>
              <a:rPr lang="ru-RU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Салтинский</a:t>
            </a:r>
            <a:r>
              <a:rPr lang="ru-RU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каньон. Место это является достопримечательностью Дагестана и  удивляет </a:t>
            </a:r>
            <a:r>
              <a:rPr lang="ru-RU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своими пейзажами и </a:t>
            </a:r>
            <a:r>
              <a:rPr lang="ru-RU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природной красотой</a:t>
            </a:r>
            <a:r>
              <a:rPr lang="ru-RU" b="1" dirty="0" smtClean="0">
                <a:solidFill>
                  <a:schemeClr val="bg1"/>
                </a:solidFill>
              </a:rPr>
              <a:t>. </a:t>
            </a:r>
            <a:endParaRPr lang="ru-RU" b="1" dirty="0">
              <a:solidFill>
                <a:schemeClr val="bg1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0206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241</TotalTime>
  <Words>694</Words>
  <Application>Microsoft Office PowerPoint</Application>
  <PresentationFormat>Широкоэкранный</PresentationFormat>
  <Paragraphs>56</Paragraphs>
  <Slides>16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5" baseType="lpstr">
      <vt:lpstr>Bookman Old Style</vt:lpstr>
      <vt:lpstr>Calibri</vt:lpstr>
      <vt:lpstr>Century Gothic</vt:lpstr>
      <vt:lpstr>Century Schoolbook</vt:lpstr>
      <vt:lpstr>Corbel</vt:lpstr>
      <vt:lpstr>Palatino Linotype</vt:lpstr>
      <vt:lpstr>Times New Roman</vt:lpstr>
      <vt:lpstr>Wingdings 3</vt:lpstr>
      <vt:lpstr>Сектор</vt:lpstr>
      <vt:lpstr>ФЕДЕРАЛЬНОЕ ГОСУДАРСТВЕННОЕ БЮДЖЕТНОЕ ОБРАЗОВАТЕЛЬНОЕ УЧРЕЖДЕНИЕ «СРЕДНЯЯ ОБЩЕОБРАЗОВАТЕЛЬНАЯ ШКОЛА № 1699» УПРАВЛЕНИЯ ДЕЛАМИ ПРЕЗИДЕНТА РОССИЙСКОЙ ФЕДЕРАЦИИ</vt:lpstr>
      <vt:lpstr>   Добро   пожаловать   В   ДАГЕСТАН !</vt:lpstr>
      <vt:lpstr>Презентация PowerPoint</vt:lpstr>
      <vt:lpstr>Аул в Гунибском районе</vt:lpstr>
      <vt:lpstr>       Только посмотрите, какая красота! Это знаменитое поселение Гергебиль – красивое место, но  оно  было разрушено 2 раза полностью в 1832 и 1842 году из за кавказской войны.  Особенностью поселения является уникальность местонахождения  и  красивые виды на величественные гора Кавказа. Гергебиль на аварском языке звучит Харгаби.   </vt:lpstr>
      <vt:lpstr>Дегестанцы получили в наследство от своих предков замечательный  край.    Море, горы, леса, барханы и каньоны. Например :   Сулакский .  Его  Протяжённость – около 53 км.    Глубина приближается к 2 тысячам м, что делает каньон вторым по этому показателю в мире. Сюда приезжают на рыбалку, А скалолазы со  снаряжением спускаются на самое дно каньона.</vt:lpstr>
      <vt:lpstr>Самурский лес — это последний в стране крупный массив широколиственных лиановых лесов. Он является остатками третичных лесов, которые росли в этих местах миллионы лет назад. Гигантские деревья, густой подлесок и множество лиан придают Самурскому лесу тропический облик, словно возвращая нас в давно минувшие эпохи. Но возраст и красота — не единственное, что делает лес бесценным. У него вполне конкретная «прикладная» экологическая роль: он поддерживает сотни видов редких, уязвимых и находящихся под угрозой исчезновения растений и животных.</vt:lpstr>
      <vt:lpstr>Особо охраняемые природные территории</vt:lpstr>
      <vt:lpstr>САЛТА-     салтинский водопад </vt:lpstr>
      <vt:lpstr>Презентация PowerPoint</vt:lpstr>
      <vt:lpstr>Презентация PowerPoint</vt:lpstr>
      <vt:lpstr>Национальный костюм: мужской и женский</vt:lpstr>
      <vt:lpstr>Презентация PowerPoint</vt:lpstr>
      <vt:lpstr>Презентация PowerPoint</vt:lpstr>
      <vt:lpstr>Презентация PowerPoint</vt:lpstr>
      <vt:lpstr>                                   ЖДЕМ ВСЕХ В ГОСТИ!      Спасибо за внимание!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hp super</dc:creator>
  <cp:lastModifiedBy>илья карташов</cp:lastModifiedBy>
  <cp:revision>39</cp:revision>
  <dcterms:created xsi:type="dcterms:W3CDTF">2022-09-04T17:23:19Z</dcterms:created>
  <dcterms:modified xsi:type="dcterms:W3CDTF">2022-09-08T23:32:25Z</dcterms:modified>
</cp:coreProperties>
</file>