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5" r:id="rId2"/>
    <p:sldId id="271" r:id="rId3"/>
    <p:sldId id="267" r:id="rId4"/>
    <p:sldId id="266" r:id="rId5"/>
    <p:sldId id="256" r:id="rId6"/>
    <p:sldId id="260" r:id="rId7"/>
    <p:sldId id="261" r:id="rId8"/>
    <p:sldId id="262" r:id="rId9"/>
    <p:sldId id="263" r:id="rId10"/>
    <p:sldId id="264" r:id="rId11"/>
    <p:sldId id="272" r:id="rId12"/>
    <p:sldId id="274" r:id="rId13"/>
    <p:sldId id="265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  <a:srgbClr val="FF4B4B"/>
    <a:srgbClr val="009E47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82" autoAdjust="0"/>
    <p:restoredTop sz="91739" autoAdjust="0"/>
  </p:normalViewPr>
  <p:slideViewPr>
    <p:cSldViewPr>
      <p:cViewPr varScale="1">
        <p:scale>
          <a:sx n="52" d="100"/>
          <a:sy n="52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8743B-4988-48D7-B916-7DA1E1FCF709}" type="datetimeFigureOut">
              <a:rPr lang="ru-RU" smtClean="0"/>
              <a:pPr/>
              <a:t>23.05.2020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F2C75-6BE3-4843-8651-5FF2B3C60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0F2C75-6BE3-4843-8651-5FF2B3C60D9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F69AF-F72B-40DE-9160-FA422B1ACFB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EB56-DBCA-4612-9354-76CF4FADB27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3E309-A9A5-4EFF-AE31-4B1B7AB8FFF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662BA-71AE-4E71-8DE5-DDA36D93B9C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DEB5C-0606-47F5-90B4-FC914FBFAAF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DE82E-3E29-4F8B-9BF1-B47B5AA19D6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5DC95-A6D1-47B2-B012-7F7B072D4ED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8042B-2929-433B-AB12-44D332EACFB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5BA9C-4919-4E9F-87BA-5488176ED03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A2AF7-73CA-441C-A338-36B58C734DC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0C3B9-099E-4A14-B37C-CAB64189D7F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0F458E5-D88E-4CC2-B2EF-89C2D25A9FC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7215238" cy="39798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71480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Формирование грамматических навыков  в изучении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 неопределенных местоимений  </a:t>
            </a:r>
            <a:r>
              <a:rPr kumimoji="0" lang="en-US" sz="3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some any no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57158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357188" y="214313"/>
            <a:ext cx="8786812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200"/>
              </a:lnSpc>
            </a:pPr>
            <a:r>
              <a:rPr lang="ru-RU" sz="2800">
                <a:latin typeface="Calibri" pitchFamily="34" charset="0"/>
              </a:rPr>
              <a:t>Если мы выражаем просьбу или предложение </a:t>
            </a:r>
            <a:r>
              <a:rPr lang="ru-RU" sz="2800" u="sng">
                <a:latin typeface="Calibri" pitchFamily="34" charset="0"/>
              </a:rPr>
              <a:t>в форме вопроса, </a:t>
            </a:r>
            <a:r>
              <a:rPr lang="ru-RU" sz="2800">
                <a:latin typeface="Calibri" pitchFamily="34" charset="0"/>
              </a:rPr>
              <a:t>то употребляем местоимение </a:t>
            </a:r>
            <a:r>
              <a:rPr lang="en-US" sz="3200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b="1">
                <a:latin typeface="Calibri" pitchFamily="34" charset="0"/>
              </a:rPr>
              <a:t>.</a:t>
            </a:r>
            <a:r>
              <a:rPr lang="en-US" sz="1600">
                <a:latin typeface="Calibri" pitchFamily="34" charset="0"/>
              </a:rPr>
              <a:t> 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9458" name="TextBox 8"/>
          <p:cNvSpPr txBox="1">
            <a:spLocks noChangeArrowheads="1"/>
          </p:cNvSpPr>
          <p:nvPr/>
        </p:nvSpPr>
        <p:spPr bwMode="auto">
          <a:xfrm>
            <a:off x="1042988" y="5157788"/>
            <a:ext cx="4870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 u="sng" dirty="0">
                <a:solidFill>
                  <a:srgbClr val="002060"/>
                </a:solidFill>
              </a:rPr>
              <a:t>Can I have </a:t>
            </a:r>
            <a:r>
              <a:rPr lang="en-US" sz="2800" i="1" dirty="0">
                <a:solidFill>
                  <a:srgbClr val="C00000"/>
                </a:solidFill>
              </a:rPr>
              <a:t>some</a:t>
            </a:r>
            <a:r>
              <a:rPr lang="en-US" sz="2800" i="1" dirty="0">
                <a:solidFill>
                  <a:srgbClr val="002060"/>
                </a:solidFill>
              </a:rPr>
              <a:t> tea?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19460" name="TextBox 11"/>
          <p:cNvSpPr txBox="1">
            <a:spLocks noChangeArrowheads="1"/>
          </p:cNvSpPr>
          <p:nvPr/>
        </p:nvSpPr>
        <p:spPr bwMode="auto">
          <a:xfrm>
            <a:off x="3779838" y="1989138"/>
            <a:ext cx="51133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 u="sng" dirty="0">
                <a:solidFill>
                  <a:srgbClr val="002060"/>
                </a:solidFill>
              </a:rPr>
              <a:t>Would you like </a:t>
            </a:r>
            <a:r>
              <a:rPr lang="en-US" sz="2800" i="1" dirty="0">
                <a:solidFill>
                  <a:srgbClr val="C00000"/>
                </a:solidFill>
              </a:rPr>
              <a:t>some</a:t>
            </a:r>
            <a:r>
              <a:rPr lang="en-US" sz="2800" i="1" dirty="0">
                <a:solidFill>
                  <a:srgbClr val="002060"/>
                </a:solidFill>
              </a:rPr>
              <a:t> burgers?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19464" name="Picture 8" descr="depositphotos_14000808-stock-illustration-cartoon-happy-wai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665288"/>
            <a:ext cx="2860675" cy="2625725"/>
          </a:xfrm>
          <a:prstGeom prst="rect">
            <a:avLst/>
          </a:prstGeom>
          <a:noFill/>
        </p:spPr>
      </p:pic>
      <p:pic>
        <p:nvPicPr>
          <p:cNvPr id="19465" name="Picture 9" descr="257b9c609b3ac157da557ca84c24b5d3--high-tea-fr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2924175"/>
            <a:ext cx="3317875" cy="28733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00042"/>
            <a:ext cx="481184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Remember</a:t>
            </a:r>
            <a:r>
              <a:rPr lang="en-US" sz="3600" dirty="0" smtClean="0"/>
              <a:t>! </a:t>
            </a:r>
            <a:r>
              <a:rPr lang="ru-RU" sz="3600" dirty="0" smtClean="0"/>
              <a:t>Запомни</a:t>
            </a:r>
            <a:r>
              <a:rPr lang="ru-RU" sz="3600" dirty="0" smtClean="0"/>
              <a:t>!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Местоимения:</a:t>
            </a: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some  (+)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any     (?)  (-)c not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no       (-) </a:t>
            </a:r>
            <a:r>
              <a:rPr lang="ru-RU" sz="4000" dirty="0" smtClean="0">
                <a:solidFill>
                  <a:srgbClr val="FF0000"/>
                </a:solidFill>
              </a:rPr>
              <a:t>без </a:t>
            </a:r>
            <a:r>
              <a:rPr lang="en-US" sz="4000" dirty="0" smtClean="0">
                <a:solidFill>
                  <a:srgbClr val="FF0000"/>
                </a:solidFill>
              </a:rPr>
              <a:t>not</a:t>
            </a:r>
            <a:br>
              <a:rPr lang="en-US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a </a:t>
            </a:r>
            <a:r>
              <a:rPr lang="en-US" dirty="0" smtClean="0"/>
              <a:t>mistake: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1</a:t>
            </a:r>
            <a:r>
              <a:rPr lang="ru-RU" dirty="0" smtClean="0"/>
              <a:t>.</a:t>
            </a:r>
            <a:r>
              <a:rPr lang="en-US" dirty="0" smtClean="0"/>
              <a:t>We have got </a:t>
            </a:r>
            <a:r>
              <a:rPr lang="en-US" u="sng" dirty="0" smtClean="0"/>
              <a:t>any</a:t>
            </a:r>
            <a:r>
              <a:rPr lang="en-US" dirty="0" smtClean="0"/>
              <a:t> apples in the box.</a:t>
            </a:r>
            <a:br>
              <a:rPr lang="en-US" dirty="0" smtClean="0"/>
            </a:br>
            <a:r>
              <a:rPr lang="en-US" dirty="0" smtClean="0"/>
              <a:t>2.Is there </a:t>
            </a:r>
            <a:r>
              <a:rPr lang="en-US" u="sng" dirty="0" smtClean="0"/>
              <a:t>any</a:t>
            </a:r>
            <a:r>
              <a:rPr lang="en-US" dirty="0" smtClean="0"/>
              <a:t> bread on the table?</a:t>
            </a:r>
            <a:br>
              <a:rPr lang="en-US" dirty="0" smtClean="0"/>
            </a:br>
            <a:r>
              <a:rPr lang="en-US" dirty="0" smtClean="0"/>
              <a:t>3.Can I have </a:t>
            </a:r>
            <a:r>
              <a:rPr lang="en-US" u="sng" dirty="0" smtClean="0"/>
              <a:t>some</a:t>
            </a:r>
            <a:r>
              <a:rPr lang="en-US" dirty="0" smtClean="0"/>
              <a:t> milk?</a:t>
            </a:r>
            <a:br>
              <a:rPr lang="en-US" dirty="0" smtClean="0"/>
            </a:br>
            <a:r>
              <a:rPr lang="en-US" dirty="0" smtClean="0"/>
              <a:t>4.Can we have </a:t>
            </a:r>
            <a:r>
              <a:rPr lang="en-US" u="sng" dirty="0" smtClean="0"/>
              <a:t>any</a:t>
            </a:r>
            <a:r>
              <a:rPr lang="en-US" dirty="0" smtClean="0"/>
              <a:t> water?</a:t>
            </a:r>
            <a:br>
              <a:rPr lang="en-US" dirty="0" smtClean="0"/>
            </a:br>
            <a:r>
              <a:rPr lang="en-US" dirty="0" smtClean="0"/>
              <a:t>5.There aren’t </a:t>
            </a:r>
            <a:r>
              <a:rPr lang="en-US" u="sng" dirty="0" smtClean="0"/>
              <a:t>no</a:t>
            </a:r>
            <a:r>
              <a:rPr lang="en-US" dirty="0" smtClean="0"/>
              <a:t> books in my bag</a:t>
            </a:r>
            <a:r>
              <a:rPr lang="ru-RU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6.Would you like </a:t>
            </a:r>
            <a:r>
              <a:rPr lang="en-US" u="sng" dirty="0" smtClean="0"/>
              <a:t>any</a:t>
            </a:r>
            <a:r>
              <a:rPr lang="en-US" dirty="0" smtClean="0"/>
              <a:t> tea?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357188" y="1000125"/>
            <a:ext cx="8429625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Tx/>
              <a:buAutoNum type="arabicParenR"/>
            </a:pPr>
            <a:r>
              <a:rPr lang="en-US" sz="3200" dirty="0" smtClean="0"/>
              <a:t>He usually buys ______ bread.</a:t>
            </a:r>
          </a:p>
          <a:p>
            <a:pPr marL="457200" indent="-457200">
              <a:lnSpc>
                <a:spcPct val="150000"/>
              </a:lnSpc>
              <a:buAutoNum type="arabicParenR" startAt="2"/>
            </a:pPr>
            <a:r>
              <a:rPr lang="en-US" sz="3200" dirty="0" smtClean="0">
                <a:solidFill>
                  <a:schemeClr val="accent2"/>
                </a:solidFill>
              </a:rPr>
              <a:t>Would you like </a:t>
            </a:r>
            <a:r>
              <a:rPr lang="en-US" sz="3200" dirty="0" smtClean="0"/>
              <a:t>_____ juice? </a:t>
            </a:r>
          </a:p>
          <a:p>
            <a:pPr marL="457200" indent="-457200">
              <a:lnSpc>
                <a:spcPct val="150000"/>
              </a:lnSpc>
              <a:buAutoNum type="arabicParenR" startAt="2"/>
            </a:pPr>
            <a:r>
              <a:rPr lang="en-US" sz="3200" dirty="0" smtClean="0"/>
              <a:t>- </a:t>
            </a:r>
            <a:r>
              <a:rPr lang="en-US" sz="3200" dirty="0"/>
              <a:t>Have you got ______ </a:t>
            </a:r>
            <a:r>
              <a:rPr lang="en-US" sz="3200" dirty="0" smtClean="0"/>
              <a:t>milk?</a:t>
            </a:r>
            <a:endParaRPr lang="en-US" sz="3200" dirty="0"/>
          </a:p>
          <a:p>
            <a:pPr marL="457200" indent="-457200">
              <a:lnSpc>
                <a:spcPct val="150000"/>
              </a:lnSpc>
            </a:pPr>
            <a:r>
              <a:rPr lang="en-US" sz="3200" dirty="0" smtClean="0"/>
              <a:t>4</a:t>
            </a:r>
            <a:r>
              <a:rPr lang="en-US" sz="3200" dirty="0" smtClean="0"/>
              <a:t>)  There aren’t  ______apples at home.</a:t>
            </a:r>
            <a:endParaRPr lang="en-US" sz="3200" dirty="0"/>
          </a:p>
          <a:p>
            <a:pPr marL="457200" indent="-457200">
              <a:lnSpc>
                <a:spcPct val="150000"/>
              </a:lnSpc>
            </a:pPr>
            <a:r>
              <a:rPr lang="en-US" sz="3200" dirty="0">
                <a:solidFill>
                  <a:schemeClr val="accent2"/>
                </a:solidFill>
              </a:rPr>
              <a:t>5) - Can I have </a:t>
            </a:r>
            <a:r>
              <a:rPr lang="en-US" sz="3200" dirty="0"/>
              <a:t>______ </a:t>
            </a:r>
            <a:r>
              <a:rPr lang="en-US" sz="3200" dirty="0" smtClean="0"/>
              <a:t> salad?</a:t>
            </a:r>
            <a:endParaRPr lang="en-US" sz="3200" dirty="0"/>
          </a:p>
          <a:p>
            <a:pPr marL="457200" indent="-457200">
              <a:lnSpc>
                <a:spcPct val="150000"/>
              </a:lnSpc>
            </a:pPr>
            <a:r>
              <a:rPr lang="ru-RU" sz="3200" dirty="0" smtClean="0"/>
              <a:t>6</a:t>
            </a:r>
            <a:r>
              <a:rPr lang="ru-RU" sz="3200" dirty="0" smtClean="0"/>
              <a:t>)</a:t>
            </a:r>
            <a:r>
              <a:rPr lang="en-US" sz="3200" dirty="0" smtClean="0"/>
              <a:t>- </a:t>
            </a:r>
            <a:r>
              <a:rPr lang="en-US" sz="3200" dirty="0"/>
              <a:t>Sorry, but there </a:t>
            </a:r>
            <a:r>
              <a:rPr lang="en-US" sz="3200" dirty="0" smtClean="0"/>
              <a:t>is ____salad . </a:t>
            </a:r>
            <a:endParaRPr lang="en-US" sz="3200" dirty="0"/>
          </a:p>
          <a:p>
            <a:pPr marL="457200" indent="-457200">
              <a:lnSpc>
                <a:spcPct val="150000"/>
              </a:lnSpc>
            </a:pPr>
            <a:r>
              <a:rPr lang="en-US" sz="3200" dirty="0"/>
              <a:t>       </a:t>
            </a:r>
          </a:p>
          <a:p>
            <a:pPr marL="457200" indent="-457200">
              <a:lnSpc>
                <a:spcPct val="150000"/>
              </a:lnSpc>
            </a:pPr>
            <a:r>
              <a:rPr lang="en-US" sz="2400" dirty="0"/>
              <a:t>        </a:t>
            </a:r>
            <a:endParaRPr lang="ru-RU" sz="2400" dirty="0"/>
          </a:p>
        </p:txBody>
      </p:sp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214282" y="142852"/>
            <a:ext cx="8358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 smtClean="0"/>
              <a:t>Используй</a:t>
            </a:r>
            <a:r>
              <a:rPr lang="en-US" sz="3600" dirty="0" smtClean="0"/>
              <a:t>  </a:t>
            </a:r>
            <a:r>
              <a:rPr lang="en-US" sz="3600" dirty="0" smtClean="0">
                <a:solidFill>
                  <a:srgbClr val="C00000"/>
                </a:solidFill>
              </a:rPr>
              <a:t>some</a:t>
            </a:r>
            <a:r>
              <a:rPr lang="ru-RU" sz="3600" dirty="0" smtClean="0">
                <a:solidFill>
                  <a:srgbClr val="C00000"/>
                </a:solidFill>
              </a:rPr>
              <a:t>    </a:t>
            </a:r>
            <a:r>
              <a:rPr lang="en-US" sz="3600" dirty="0" smtClean="0">
                <a:solidFill>
                  <a:srgbClr val="C00000"/>
                </a:solidFill>
              </a:rPr>
              <a:t>any    no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endParaRPr lang="ru-RU" sz="3600" u="sng" dirty="0"/>
          </a:p>
        </p:txBody>
      </p:sp>
      <p:sp>
        <p:nvSpPr>
          <p:cNvPr id="4" name="Сердце 3"/>
          <p:cNvSpPr/>
          <p:nvPr/>
        </p:nvSpPr>
        <p:spPr>
          <a:xfrm>
            <a:off x="5214942" y="357166"/>
            <a:ext cx="285752" cy="28575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6357950" y="357166"/>
            <a:ext cx="357190" cy="2714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7286644" y="285728"/>
            <a:ext cx="357190" cy="41433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778674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ow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[</a:t>
            </a:r>
            <a:r>
              <a:rPr lang="en-US" sz="2800" dirty="0" err="1" smtClean="0"/>
              <a:t>əʊ</a:t>
            </a:r>
            <a:r>
              <a:rPr lang="en-US" sz="2800" dirty="0" smtClean="0"/>
              <a:t>] </a:t>
            </a:r>
            <a:br>
              <a:rPr lang="en-US" sz="2800" dirty="0" smtClean="0"/>
            </a:br>
            <a:r>
              <a:rPr lang="en-US" sz="2800" dirty="0" smtClean="0"/>
              <a:t>bl</a:t>
            </a:r>
            <a:r>
              <a:rPr lang="en-US" sz="2800" dirty="0" smtClean="0">
                <a:solidFill>
                  <a:srgbClr val="FF0000"/>
                </a:solidFill>
              </a:rPr>
              <a:t>ow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/>
              <a:t>sl</a:t>
            </a:r>
            <a:r>
              <a:rPr lang="en-US" sz="2800" dirty="0" smtClean="0">
                <a:solidFill>
                  <a:srgbClr val="FF0000"/>
                </a:solidFill>
              </a:rPr>
              <a:t>ow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/>
              <a:t>gr</a:t>
            </a:r>
            <a:r>
              <a:rPr lang="en-US" sz="2800" dirty="0" smtClean="0">
                <a:solidFill>
                  <a:srgbClr val="FF0000"/>
                </a:solidFill>
              </a:rPr>
              <a:t>ow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/>
              <a:t>go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sl</a:t>
            </a:r>
            <a:r>
              <a:rPr lang="en-US" sz="2800" dirty="0" smtClean="0">
                <a:solidFill>
                  <a:srgbClr val="FF0000"/>
                </a:solidFill>
              </a:rPr>
              <a:t>ow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sn</a:t>
            </a:r>
            <a:r>
              <a:rPr lang="en-US" sz="2800" dirty="0" smtClean="0">
                <a:solidFill>
                  <a:srgbClr val="FF0000"/>
                </a:solidFill>
              </a:rPr>
              <a:t>ow</a:t>
            </a:r>
            <a:r>
              <a:rPr lang="en-US" sz="2800" dirty="0" smtClean="0"/>
              <a:t> bl</a:t>
            </a:r>
            <a:r>
              <a:rPr lang="en-US" sz="2800" dirty="0" smtClean="0">
                <a:solidFill>
                  <a:srgbClr val="FF0000"/>
                </a:solidFill>
              </a:rPr>
              <a:t>ow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flowers gr</a:t>
            </a:r>
            <a:r>
              <a:rPr lang="en-US" sz="2800" dirty="0" smtClean="0">
                <a:solidFill>
                  <a:srgbClr val="FF0000"/>
                </a:solidFill>
              </a:rPr>
              <a:t>ow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/>
              <a:t>When does sn</a:t>
            </a:r>
            <a:r>
              <a:rPr lang="en-US" sz="2800" dirty="0" smtClean="0">
                <a:solidFill>
                  <a:srgbClr val="FF0000"/>
                </a:solidFill>
              </a:rPr>
              <a:t>ow </a:t>
            </a:r>
            <a:r>
              <a:rPr lang="en-US" sz="2800" dirty="0" smtClean="0"/>
              <a:t>bl</a:t>
            </a:r>
            <a:r>
              <a:rPr lang="en-US" sz="2800" dirty="0" smtClean="0">
                <a:solidFill>
                  <a:srgbClr val="FF0000"/>
                </a:solidFill>
              </a:rPr>
              <a:t>ow?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/>
              <a:t>When does flowers gr</a:t>
            </a:r>
            <a:r>
              <a:rPr lang="en-US" sz="2800" dirty="0" smtClean="0">
                <a:solidFill>
                  <a:srgbClr val="FF0000"/>
                </a:solidFill>
              </a:rPr>
              <a:t>ow?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en-US" sz="2800" dirty="0" smtClean="0"/>
              <a:t>Is it best to go sl</a:t>
            </a:r>
            <a:r>
              <a:rPr lang="en-US" sz="2800" dirty="0" smtClean="0">
                <a:solidFill>
                  <a:srgbClr val="FF0000"/>
                </a:solidFill>
              </a:rPr>
              <a:t>ow?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/>
              <a:t>When streets are covered with ice and sn</a:t>
            </a:r>
            <a:r>
              <a:rPr lang="en-US" sz="2800" dirty="0" smtClean="0">
                <a:solidFill>
                  <a:srgbClr val="FF0000"/>
                </a:solidFill>
              </a:rPr>
              <a:t>ow?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63579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Spring</a:t>
            </a:r>
            <a:r>
              <a:rPr lang="ru-RU" sz="3600" dirty="0" smtClean="0">
                <a:solidFill>
                  <a:srgbClr val="00682F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00682F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M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ar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ch</a:t>
            </a:r>
            <a:r>
              <a:rPr lang="ru-RU" sz="3600" dirty="0" smtClean="0">
                <a:solidFill>
                  <a:srgbClr val="00682F"/>
                </a:solidFill>
                <a:latin typeface="Arial Black" pitchFamily="34" charset="0"/>
              </a:rPr>
              <a:t> </a:t>
            </a:r>
            <a:r>
              <a:rPr lang="en-US" sz="3200" dirty="0" smtClean="0"/>
              <a:t>[a:]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pril</a:t>
            </a:r>
            <a:r>
              <a:rPr lang="en-US" sz="3600" dirty="0" smtClean="0"/>
              <a:t>    </a:t>
            </a:r>
            <a:r>
              <a:rPr lang="en-US" sz="3200" dirty="0" smtClean="0"/>
              <a:t>[</a:t>
            </a:r>
            <a:r>
              <a:rPr lang="en-US" sz="3200" dirty="0" err="1" smtClean="0"/>
              <a:t>ei</a:t>
            </a:r>
            <a:r>
              <a:rPr lang="en-US" sz="3200" dirty="0" smtClean="0"/>
              <a:t>] 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M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ay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    </a:t>
            </a:r>
            <a:r>
              <a:rPr lang="en-US" sz="3200" dirty="0" smtClean="0"/>
              <a:t>[</a:t>
            </a:r>
            <a:r>
              <a:rPr lang="en-US" sz="3200" dirty="0" err="1" smtClean="0"/>
              <a:t>ei</a:t>
            </a:r>
            <a:r>
              <a:rPr lang="en-US" sz="3200" dirty="0" smtClean="0"/>
              <a:t>] 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gr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ss  </a:t>
            </a:r>
            <a:r>
              <a:rPr lang="en-US" sz="3200" dirty="0" smtClean="0"/>
              <a:t>[a:]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l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ea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f-l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ea</a:t>
            </a:r>
            <a:r>
              <a:rPr lang="en-US" sz="3600" dirty="0" smtClean="0">
                <a:solidFill>
                  <a:srgbClr val="00682F"/>
                </a:solidFill>
                <a:latin typeface="Arial Black" pitchFamily="34" charset="0"/>
              </a:rPr>
              <a:t>ves</a:t>
            </a:r>
            <a:r>
              <a:rPr lang="ru-RU" sz="3600" dirty="0" smtClean="0">
                <a:solidFill>
                  <a:srgbClr val="00682F"/>
                </a:solidFill>
                <a:latin typeface="Arial Black" pitchFamily="34" charset="0"/>
              </a:rPr>
              <a:t> </a:t>
            </a:r>
            <a:r>
              <a:rPr lang="en-US" sz="3200" dirty="0" smtClean="0"/>
              <a:t>[</a:t>
            </a:r>
            <a:r>
              <a:rPr lang="en-US" sz="3200" dirty="0" err="1" smtClean="0"/>
              <a:t>i</a:t>
            </a:r>
            <a:r>
              <a:rPr lang="en-US" sz="3200" dirty="0" smtClean="0"/>
              <a:t>:]</a:t>
            </a:r>
            <a:r>
              <a:rPr lang="en-US" sz="3200" dirty="0" smtClean="0">
                <a:solidFill>
                  <a:srgbClr val="00682F"/>
                </a:solidFill>
                <a:latin typeface="Arial Black" pitchFamily="34" charset="0"/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682F"/>
                </a:solidFill>
                <a:latin typeface="Arial Black" pitchFamily="34" charset="0"/>
              </a:rPr>
              <a:t/>
            </a:r>
            <a:br>
              <a:rPr lang="en-US" dirty="0" smtClean="0">
                <a:solidFill>
                  <a:srgbClr val="00682F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3105835"/>
            <a:ext cx="2143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682F"/>
                </a:solidFill>
                <a:latin typeface="Arial Black" pitchFamily="34" charset="0"/>
              </a:rPr>
              <a:t/>
            </a:r>
            <a:br>
              <a:rPr lang="en-US" dirty="0" smtClean="0">
                <a:solidFill>
                  <a:srgbClr val="00682F"/>
                </a:solidFill>
                <a:latin typeface="Arial Black" pitchFamily="34" charset="0"/>
              </a:rPr>
            </a:br>
            <a:endParaRPr lang="ru-RU" dirty="0"/>
          </a:p>
        </p:txBody>
      </p:sp>
      <p:pic>
        <p:nvPicPr>
          <p:cNvPr id="1026" name="Picture 2" descr="C:\Users\User\Desktop\nastol.com.ua-2193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42852"/>
            <a:ext cx="4929222" cy="301230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7868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tx2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tx2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tx2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tx2"/>
                </a:solidFill>
                <a:latin typeface="Arial Black" pitchFamily="34" charset="0"/>
              </a:rPr>
              <a:t>There are </a:t>
            </a:r>
            <a:r>
              <a:rPr lang="en-US" sz="3600" dirty="0" smtClean="0">
                <a:solidFill>
                  <a:srgbClr val="FF4B4B"/>
                </a:solidFill>
                <a:latin typeface="Arial Black" pitchFamily="34" charset="0"/>
              </a:rPr>
              <a:t>some </a:t>
            </a:r>
            <a:r>
              <a:rPr lang="en-US" sz="3600" dirty="0" smtClean="0">
                <a:solidFill>
                  <a:schemeClr val="tx2"/>
                </a:solidFill>
                <a:latin typeface="Arial Black" pitchFamily="34" charset="0"/>
              </a:rPr>
              <a:t>spring months in a year. </a:t>
            </a:r>
            <a:br>
              <a:rPr lang="en-US" sz="3600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tx2"/>
                </a:solidFill>
                <a:latin typeface="Arial Black" pitchFamily="34" charset="0"/>
              </a:rPr>
              <a:t>They are March, April and May.</a:t>
            </a:r>
            <a:endParaRPr lang="ru-RU" sz="36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827088" y="2133600"/>
            <a:ext cx="7556500" cy="1584325"/>
          </a:xfrm>
        </p:spPr>
        <p:txBody>
          <a:bodyPr/>
          <a:lstStyle/>
          <a:p>
            <a:pPr eaLnBrk="1" hangingPunct="1"/>
            <a:r>
              <a:rPr lang="ru-RU" i="1" dirty="0" smtClean="0">
                <a:solidFill>
                  <a:schemeClr val="tx1"/>
                </a:solidFill>
              </a:rPr>
              <a:t>Неопределенные местоимения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es-UY" sz="5400" i="1" dirty="0" smtClean="0">
                <a:solidFill>
                  <a:srgbClr val="FF0000"/>
                </a:solidFill>
              </a:rPr>
              <a:t>some / any</a:t>
            </a:r>
            <a:r>
              <a:rPr lang="ru-RU" sz="5400" i="1" dirty="0" smtClean="0">
                <a:solidFill>
                  <a:srgbClr val="FF0000"/>
                </a:solidFill>
              </a:rPr>
              <a:t>/ </a:t>
            </a:r>
            <a:r>
              <a:rPr lang="en-US" sz="5400" i="1" dirty="0" smtClean="0">
                <a:solidFill>
                  <a:srgbClr val="FF0000"/>
                </a:solidFill>
              </a:rPr>
              <a:t>no</a:t>
            </a:r>
            <a:endParaRPr lang="es-ES" sz="5400" i="1" dirty="0" smtClean="0">
              <a:solidFill>
                <a:srgbClr val="FF0000"/>
              </a:solidFill>
            </a:endParaRPr>
          </a:p>
        </p:txBody>
      </p:sp>
      <p:sp>
        <p:nvSpPr>
          <p:cNvPr id="13315" name="TextBox 20"/>
          <p:cNvSpPr txBox="1">
            <a:spLocks noChangeArrowheads="1"/>
          </p:cNvSpPr>
          <p:nvPr/>
        </p:nvSpPr>
        <p:spPr bwMode="auto">
          <a:xfrm>
            <a:off x="5435600" y="188913"/>
            <a:ext cx="35004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dirty="0"/>
          </a:p>
          <a:p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642938" y="285750"/>
            <a:ext cx="8072437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200" dirty="0">
                <a:latin typeface="Calibri" pitchFamily="34" charset="0"/>
              </a:rPr>
              <a:t>Местоимение </a:t>
            </a:r>
            <a:r>
              <a:rPr lang="en-US" sz="3200" dirty="0">
                <a:solidFill>
                  <a:srgbClr val="CC3300"/>
                </a:solidFill>
                <a:latin typeface="Calibri" pitchFamily="34" charset="0"/>
              </a:rPr>
              <a:t>some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ru-RU" sz="3200" dirty="0">
                <a:latin typeface="Calibri" pitchFamily="34" charset="0"/>
              </a:rPr>
              <a:t>имеет значение</a:t>
            </a:r>
          </a:p>
          <a:p>
            <a:pPr>
              <a:buFont typeface="Wingdings" pitchFamily="2" charset="2"/>
              <a:buNone/>
            </a:pPr>
            <a:r>
              <a:rPr lang="ru-RU" sz="3200" dirty="0">
                <a:latin typeface="Calibri" pitchFamily="34" charset="0"/>
              </a:rPr>
              <a:t>«несколько</a:t>
            </a:r>
            <a:r>
              <a:rPr lang="ru-RU" sz="3200" dirty="0"/>
              <a:t>, немного</a:t>
            </a:r>
            <a:r>
              <a:rPr lang="ru-RU" sz="3200" dirty="0" smtClean="0">
                <a:latin typeface="Calibri" pitchFamily="34" charset="0"/>
              </a:rPr>
              <a:t>» и употребляется в утвердительных предложениях</a:t>
            </a:r>
            <a:endParaRPr lang="ru-RU" sz="3200" dirty="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dirty="0">
                <a:latin typeface="Calibri" pitchFamily="34" charset="0"/>
              </a:rPr>
              <a:t>На русский язык часто не переводится:</a:t>
            </a:r>
          </a:p>
          <a:p>
            <a:pPr>
              <a:buFont typeface="Wingdings" pitchFamily="2" charset="2"/>
              <a:buNone/>
            </a:pPr>
            <a:endParaRPr lang="ru-RU" sz="3600" dirty="0">
              <a:solidFill>
                <a:srgbClr val="692AA2"/>
              </a:solidFill>
              <a:latin typeface="Calibri" pitchFamily="34" charset="0"/>
            </a:endParaRPr>
          </a:p>
        </p:txBody>
      </p:sp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827088" y="2636838"/>
            <a:ext cx="6429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solidFill>
                  <a:srgbClr val="C00000"/>
                </a:solidFill>
              </a:rPr>
              <a:t> We’ve got some milk.</a:t>
            </a:r>
            <a:endParaRPr lang="ru-RU" sz="2800" i="1">
              <a:solidFill>
                <a:srgbClr val="C00000"/>
              </a:solidFill>
            </a:endParaRPr>
          </a:p>
        </p:txBody>
      </p:sp>
      <p:sp>
        <p:nvSpPr>
          <p:cNvPr id="15364" name="TextBox 9"/>
          <p:cNvSpPr txBox="1">
            <a:spLocks noChangeArrowheads="1"/>
          </p:cNvSpPr>
          <p:nvPr/>
        </p:nvSpPr>
        <p:spPr bwMode="auto">
          <a:xfrm>
            <a:off x="827088" y="3141663"/>
            <a:ext cx="62150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У нас есть молоко.</a:t>
            </a:r>
          </a:p>
          <a:p>
            <a:r>
              <a:rPr lang="ru-RU" sz="2400" dirty="0"/>
              <a:t>У нас есть немного молока.</a:t>
            </a:r>
          </a:p>
        </p:txBody>
      </p:sp>
      <p:sp>
        <p:nvSpPr>
          <p:cNvPr id="15366" name="AutoShape 6" descr="content_22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15368" name="AutoShape 8" descr="content_22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15370" name="Picture 10" descr="content_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571744"/>
            <a:ext cx="2849563" cy="32416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3643313" y="142875"/>
            <a:ext cx="20716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solidFill>
                  <a:srgbClr val="C00000"/>
                </a:solidFill>
              </a:rPr>
              <a:t>some</a:t>
            </a:r>
            <a:endParaRPr lang="ru-RU">
              <a:solidFill>
                <a:srgbClr val="C0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3143250" y="857250"/>
            <a:ext cx="1071563" cy="71437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1000125"/>
            <a:ext cx="2560637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 стрелкой 14"/>
          <p:cNvCxnSpPr/>
          <p:nvPr/>
        </p:nvCxnSpPr>
        <p:spPr>
          <a:xfrm>
            <a:off x="4857750" y="857250"/>
            <a:ext cx="1071563" cy="71437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9" name="TextBox 20"/>
          <p:cNvSpPr txBox="1">
            <a:spLocks noChangeArrowheads="1"/>
          </p:cNvSpPr>
          <p:nvPr/>
        </p:nvSpPr>
        <p:spPr bwMode="auto">
          <a:xfrm>
            <a:off x="571500" y="3143250"/>
            <a:ext cx="35004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some tomato</a:t>
            </a:r>
            <a:r>
              <a:rPr lang="en-US" sz="3200" dirty="0" smtClean="0">
                <a:solidFill>
                  <a:srgbClr val="FF0000"/>
                </a:solidFill>
                <a:latin typeface="Calibri" pitchFamily="34" charset="0"/>
              </a:rPr>
              <a:t>es</a:t>
            </a:r>
            <a:r>
              <a:rPr lang="ru-RU" sz="3200" dirty="0" smtClean="0">
                <a:latin typeface="Calibri" pitchFamily="34" charset="0"/>
              </a:rPr>
              <a:t>       ( мн.ч)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16390" name="TextBox 21"/>
          <p:cNvSpPr txBox="1">
            <a:spLocks noChangeArrowheads="1"/>
          </p:cNvSpPr>
          <p:nvPr/>
        </p:nvSpPr>
        <p:spPr bwMode="auto">
          <a:xfrm>
            <a:off x="4856163" y="3143250"/>
            <a:ext cx="42878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some tomato </a:t>
            </a:r>
            <a:r>
              <a:rPr lang="en-US" sz="3200" dirty="0" smtClean="0">
                <a:latin typeface="Calibri" pitchFamily="34" charset="0"/>
              </a:rPr>
              <a:t>juice</a:t>
            </a:r>
            <a:r>
              <a:rPr lang="ru-RU" sz="3200" dirty="0" smtClean="0">
                <a:latin typeface="Calibri" pitchFamily="34" charset="0"/>
              </a:rPr>
              <a:t/>
            </a:r>
            <a:br>
              <a:rPr lang="ru-RU" sz="3200" dirty="0" smtClean="0">
                <a:latin typeface="Calibri" pitchFamily="34" charset="0"/>
              </a:rPr>
            </a:br>
            <a:r>
              <a:rPr lang="ru-RU" sz="3200" dirty="0" smtClean="0">
                <a:latin typeface="Calibri" pitchFamily="34" charset="0"/>
              </a:rPr>
              <a:t>( ед.ч)-</a:t>
            </a:r>
            <a:r>
              <a:rPr lang="ru-RU" sz="3200" dirty="0" err="1" smtClean="0">
                <a:latin typeface="Calibri" pitchFamily="34" charset="0"/>
              </a:rPr>
              <a:t>неисч</a:t>
            </a:r>
            <a:r>
              <a:rPr lang="ru-RU" sz="3200" dirty="0" smtClean="0">
                <a:latin typeface="Calibri" pitchFamily="34" charset="0"/>
              </a:rPr>
              <a:t>. сущ.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16391" name="TextBox 22"/>
          <p:cNvSpPr txBox="1">
            <a:spLocks noChangeArrowheads="1"/>
          </p:cNvSpPr>
          <p:nvPr/>
        </p:nvSpPr>
        <p:spPr bwMode="auto">
          <a:xfrm>
            <a:off x="285750" y="4000500"/>
            <a:ext cx="5143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682F"/>
                </a:solidFill>
                <a:latin typeface="Calibri" pitchFamily="34" charset="0"/>
              </a:rPr>
              <a:t>несколько помидоров</a:t>
            </a:r>
          </a:p>
        </p:txBody>
      </p:sp>
      <p:sp>
        <p:nvSpPr>
          <p:cNvPr id="16392" name="TextBox 24"/>
          <p:cNvSpPr txBox="1">
            <a:spLocks noChangeArrowheads="1"/>
          </p:cNvSpPr>
          <p:nvPr/>
        </p:nvSpPr>
        <p:spPr bwMode="auto">
          <a:xfrm>
            <a:off x="4643438" y="4000500"/>
            <a:ext cx="4500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682F"/>
                </a:solidFill>
                <a:latin typeface="Calibri" pitchFamily="34" charset="0"/>
              </a:rPr>
              <a:t>немного томатного сока</a:t>
            </a:r>
          </a:p>
        </p:txBody>
      </p:sp>
      <p:pic>
        <p:nvPicPr>
          <p:cNvPr id="16393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20" t="4214" r="6055" b="6395"/>
          <a:stretch>
            <a:fillRect/>
          </a:stretch>
        </p:blipFill>
        <p:spPr bwMode="auto">
          <a:xfrm>
            <a:off x="5715000" y="1143000"/>
            <a:ext cx="29813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57188" y="142875"/>
            <a:ext cx="8786812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200"/>
              </a:lnSpc>
            </a:pPr>
            <a:r>
              <a:rPr lang="ru-RU" sz="2800" dirty="0">
                <a:latin typeface="Calibri" pitchFamily="34" charset="0"/>
              </a:rPr>
              <a:t>В </a:t>
            </a:r>
            <a:r>
              <a:rPr lang="ru-RU" sz="2800" u="sng" dirty="0" smtClean="0">
                <a:latin typeface="Calibri" pitchFamily="34" charset="0"/>
              </a:rPr>
              <a:t>вопросительных </a:t>
            </a:r>
            <a:r>
              <a:rPr lang="ru-RU" sz="2800" dirty="0" smtClean="0">
                <a:latin typeface="Calibri" pitchFamily="34" charset="0"/>
              </a:rPr>
              <a:t>предложениях 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ru-RU" sz="2800" dirty="0">
                <a:latin typeface="Calibri" pitchFamily="34" charset="0"/>
              </a:rPr>
              <a:t>обычно заменяется на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2800" dirty="0">
                <a:latin typeface="Calibri" pitchFamily="34" charset="0"/>
              </a:rPr>
              <a:t>. 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857375" y="2285993"/>
            <a:ext cx="61436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002060"/>
                </a:solidFill>
              </a:rPr>
              <a:t>     </a:t>
            </a:r>
            <a:r>
              <a:rPr lang="en-US" sz="2800" i="1" dirty="0" smtClean="0">
                <a:solidFill>
                  <a:srgbClr val="002060"/>
                </a:solidFill>
              </a:rPr>
              <a:t>There </a:t>
            </a:r>
            <a:r>
              <a:rPr lang="en-US" sz="2800" i="1" dirty="0">
                <a:solidFill>
                  <a:srgbClr val="002060"/>
                </a:solidFill>
              </a:rPr>
              <a:t>is </a:t>
            </a:r>
            <a:r>
              <a:rPr lang="en-US" sz="2800" i="1" dirty="0">
                <a:solidFill>
                  <a:srgbClr val="C00000"/>
                </a:solidFill>
              </a:rPr>
              <a:t>some</a:t>
            </a:r>
            <a:r>
              <a:rPr lang="en-US" sz="2800" i="1" dirty="0">
                <a:solidFill>
                  <a:srgbClr val="002060"/>
                </a:solidFill>
              </a:rPr>
              <a:t> jam at home</a:t>
            </a:r>
            <a:r>
              <a:rPr lang="en-US" sz="2800" i="1" dirty="0" smtClean="0">
                <a:solidFill>
                  <a:srgbClr val="002060"/>
                </a:solidFill>
              </a:rPr>
              <a:t>.</a:t>
            </a:r>
            <a:br>
              <a:rPr lang="en-US" sz="2800" i="1" dirty="0" smtClean="0">
                <a:solidFill>
                  <a:srgbClr val="002060"/>
                </a:solidFill>
              </a:rPr>
            </a:br>
            <a:r>
              <a:rPr lang="en-US" sz="2800" i="1" dirty="0" smtClean="0">
                <a:solidFill>
                  <a:srgbClr val="002060"/>
                </a:solidFill>
              </a:rPr>
              <a:t>     There are </a:t>
            </a:r>
            <a:r>
              <a:rPr lang="en-US" sz="2800" i="1" dirty="0" smtClean="0">
                <a:solidFill>
                  <a:srgbClr val="FF0000"/>
                </a:solidFill>
              </a:rPr>
              <a:t>some</a:t>
            </a:r>
            <a:r>
              <a:rPr lang="en-US" sz="2800" i="1" dirty="0" smtClean="0">
                <a:solidFill>
                  <a:srgbClr val="002060"/>
                </a:solidFill>
              </a:rPr>
              <a:t> apples at home.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17411" name="Рисунок 4" descr="0_178e3_bde63eb6_X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77150" y="3929066"/>
            <a:ext cx="14668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2286000" y="3643313"/>
            <a:ext cx="54292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002060"/>
                </a:solidFill>
              </a:rPr>
              <a:t>Is there </a:t>
            </a:r>
            <a:r>
              <a:rPr lang="en-US" sz="2800" i="1" dirty="0">
                <a:solidFill>
                  <a:srgbClr val="C00000"/>
                </a:solidFill>
              </a:rPr>
              <a:t>any</a:t>
            </a:r>
            <a:r>
              <a:rPr lang="en-US" sz="2800" i="1" dirty="0">
                <a:solidFill>
                  <a:srgbClr val="002060"/>
                </a:solidFill>
              </a:rPr>
              <a:t> jam at home</a:t>
            </a:r>
            <a:r>
              <a:rPr lang="en-US" sz="2800" i="1" dirty="0" smtClean="0">
                <a:solidFill>
                  <a:srgbClr val="002060"/>
                </a:solidFill>
              </a:rPr>
              <a:t>?</a:t>
            </a:r>
            <a:br>
              <a:rPr lang="en-US" sz="2800" i="1" dirty="0" smtClean="0">
                <a:solidFill>
                  <a:srgbClr val="002060"/>
                </a:solidFill>
              </a:rPr>
            </a:br>
            <a:r>
              <a:rPr lang="en-US" sz="2800" i="1" dirty="0" smtClean="0">
                <a:solidFill>
                  <a:srgbClr val="002060"/>
                </a:solidFill>
              </a:rPr>
              <a:t>Are there </a:t>
            </a:r>
            <a:r>
              <a:rPr lang="en-US" sz="2800" i="1" dirty="0" smtClean="0">
                <a:solidFill>
                  <a:srgbClr val="FF0000"/>
                </a:solidFill>
              </a:rPr>
              <a:t>any</a:t>
            </a:r>
            <a:r>
              <a:rPr lang="en-US" sz="2800" i="1" dirty="0" smtClean="0">
                <a:solidFill>
                  <a:srgbClr val="002060"/>
                </a:solidFill>
              </a:rPr>
              <a:t> apples at home?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1214438" y="2357438"/>
            <a:ext cx="714375" cy="708025"/>
          </a:xfrm>
          <a:prstGeom prst="rect">
            <a:avLst/>
          </a:prstGeom>
          <a:solidFill>
            <a:srgbClr val="FF4B4B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/>
              <a:t>+</a:t>
            </a:r>
            <a:endParaRPr lang="ru-RU" sz="4000" b="1"/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1214438" y="3500438"/>
            <a:ext cx="714375" cy="708025"/>
          </a:xfrm>
          <a:prstGeom prst="rect">
            <a:avLst/>
          </a:prstGeom>
          <a:solidFill>
            <a:srgbClr val="FF4B4B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/>
              <a:t>?</a:t>
            </a:r>
            <a:endParaRPr lang="ru-RU" sz="4000" b="1"/>
          </a:p>
        </p:txBody>
      </p:sp>
      <p:sp>
        <p:nvSpPr>
          <p:cNvPr id="17415" name="TextBox 1"/>
          <p:cNvSpPr txBox="1">
            <a:spLocks noChangeArrowheads="1"/>
          </p:cNvSpPr>
          <p:nvPr/>
        </p:nvSpPr>
        <p:spPr bwMode="auto">
          <a:xfrm>
            <a:off x="357188" y="1143000"/>
            <a:ext cx="8786812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200"/>
              </a:lnSpc>
            </a:pPr>
            <a:r>
              <a:rPr lang="ru-RU" sz="2800">
                <a:latin typeface="Calibri" pitchFamily="34" charset="0"/>
              </a:rPr>
              <a:t>Местоимение </a:t>
            </a:r>
            <a:r>
              <a:rPr lang="en-US" sz="3600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в вопросительных предложениях переводится как </a:t>
            </a:r>
            <a:r>
              <a:rPr lang="ru-RU" sz="2800" b="1">
                <a:solidFill>
                  <a:srgbClr val="009E47"/>
                </a:solidFill>
                <a:latin typeface="Calibri" pitchFamily="34" charset="0"/>
              </a:rPr>
              <a:t>сколько</a:t>
            </a:r>
            <a:r>
              <a:rPr lang="en-US" sz="2800">
                <a:solidFill>
                  <a:srgbClr val="00682F"/>
                </a:solidFill>
                <a:latin typeface="Calibri" pitchFamily="34" charset="0"/>
              </a:rPr>
              <a:t>-</a:t>
            </a:r>
            <a:r>
              <a:rPr lang="ru-RU" sz="2800" b="1">
                <a:solidFill>
                  <a:srgbClr val="009E47"/>
                </a:solidFill>
                <a:latin typeface="Calibri" pitchFamily="34" charset="0"/>
              </a:rPr>
              <a:t>нибудь; какой-нибудь: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57188" y="642938"/>
            <a:ext cx="8786812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200"/>
              </a:lnSpc>
            </a:pPr>
            <a:r>
              <a:rPr lang="en-US" sz="2800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В </a:t>
            </a:r>
            <a:r>
              <a:rPr lang="ru-RU" sz="2800" u="sng" dirty="0">
                <a:latin typeface="Calibri" pitchFamily="34" charset="0"/>
              </a:rPr>
              <a:t>отрицательных </a:t>
            </a:r>
            <a:r>
              <a:rPr lang="ru-RU" sz="2800" dirty="0">
                <a:latin typeface="Calibri" pitchFamily="34" charset="0"/>
              </a:rPr>
              <a:t>предложениях 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latin typeface="Calibri" pitchFamily="34" charset="0"/>
              </a:rPr>
              <a:t>any </a:t>
            </a:r>
            <a:r>
              <a:rPr lang="ru-RU" sz="2800" dirty="0" smtClean="0">
                <a:latin typeface="Calibri" pitchFamily="34" charset="0"/>
              </a:rPr>
              <a:t>переводится </a:t>
            </a:r>
            <a:r>
              <a:rPr lang="ru-RU" sz="2800" dirty="0">
                <a:latin typeface="Calibri" pitchFamily="34" charset="0"/>
              </a:rPr>
              <a:t>как </a:t>
            </a:r>
            <a:r>
              <a:rPr lang="ru-RU" sz="2800" b="1" dirty="0">
                <a:solidFill>
                  <a:srgbClr val="009E47"/>
                </a:solidFill>
                <a:latin typeface="Calibri" pitchFamily="34" charset="0"/>
              </a:rPr>
              <a:t>нисколько, никакой: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857356" y="1571613"/>
            <a:ext cx="5189557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rgbClr val="002060"/>
                </a:solidFill>
              </a:rPr>
              <a:t> </a:t>
            </a:r>
            <a:r>
              <a:rPr lang="en-US" sz="2800" i="1" dirty="0" smtClean="0">
                <a:solidFill>
                  <a:srgbClr val="002060"/>
                </a:solidFill>
              </a:rPr>
              <a:t>There is </a:t>
            </a:r>
            <a:r>
              <a:rPr lang="en-US" sz="2800" i="1" dirty="0" smtClean="0">
                <a:solidFill>
                  <a:srgbClr val="FF0000"/>
                </a:solidFill>
              </a:rPr>
              <a:t>not(isn’t) </a:t>
            </a:r>
            <a:r>
              <a:rPr lang="en-US" sz="2800" b="1" i="1" dirty="0" smtClean="0">
                <a:solidFill>
                  <a:srgbClr val="C00000"/>
                </a:solidFill>
              </a:rPr>
              <a:t>any</a:t>
            </a:r>
            <a:r>
              <a:rPr lang="en-US" sz="2800" i="1" dirty="0" smtClean="0">
                <a:solidFill>
                  <a:srgbClr val="002060"/>
                </a:solidFill>
              </a:rPr>
              <a:t> </a:t>
            </a:r>
            <a:r>
              <a:rPr lang="en-US" sz="2800" i="1" dirty="0">
                <a:solidFill>
                  <a:srgbClr val="002060"/>
                </a:solidFill>
              </a:rPr>
              <a:t>jam at </a:t>
            </a:r>
            <a:r>
              <a:rPr lang="en-US" sz="2800" i="1" dirty="0" smtClean="0">
                <a:solidFill>
                  <a:srgbClr val="002060"/>
                </a:solidFill>
              </a:rPr>
              <a:t>home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r>
              <a:rPr lang="en-US" sz="2800" i="1" dirty="0" smtClean="0">
                <a:solidFill>
                  <a:srgbClr val="002060"/>
                </a:solidFill>
              </a:rPr>
              <a:t>There are </a:t>
            </a:r>
            <a:r>
              <a:rPr lang="en-US" sz="2800" i="1" dirty="0" smtClean="0">
                <a:solidFill>
                  <a:srgbClr val="FF0000"/>
                </a:solidFill>
              </a:rPr>
              <a:t>not(aren’t)</a:t>
            </a:r>
            <a:r>
              <a:rPr lang="en-US" sz="2800" i="1" dirty="0" smtClean="0">
                <a:solidFill>
                  <a:srgbClr val="002060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any</a:t>
            </a:r>
            <a:r>
              <a:rPr lang="en-US" sz="2800" i="1" dirty="0" smtClean="0">
                <a:solidFill>
                  <a:srgbClr val="002060"/>
                </a:solidFill>
              </a:rPr>
              <a:t> apples at home. </a:t>
            </a:r>
            <a:br>
              <a:rPr lang="en-US" sz="2800" i="1" dirty="0" smtClean="0">
                <a:solidFill>
                  <a:srgbClr val="002060"/>
                </a:solidFill>
              </a:rPr>
            </a:br>
            <a:r>
              <a:rPr lang="en-US" sz="2800" i="1" dirty="0" smtClean="0">
                <a:solidFill>
                  <a:srgbClr val="002060"/>
                </a:solidFill>
              </a:rPr>
              <a:t/>
            </a:r>
            <a:br>
              <a:rPr lang="en-US" sz="2800" i="1" dirty="0" smtClean="0">
                <a:solidFill>
                  <a:srgbClr val="002060"/>
                </a:solidFill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1143000" y="1643063"/>
            <a:ext cx="714375" cy="708025"/>
          </a:xfrm>
          <a:prstGeom prst="rect">
            <a:avLst/>
          </a:prstGeom>
          <a:solidFill>
            <a:srgbClr val="FF4B4B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-</a:t>
            </a: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00063" y="3143250"/>
            <a:ext cx="8001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200"/>
              </a:lnSpc>
            </a:pPr>
            <a:r>
              <a:rPr lang="ru-RU" sz="2800" dirty="0">
                <a:latin typeface="Calibri" pitchFamily="34" charset="0"/>
              </a:rPr>
              <a:t>Вместо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</a:rPr>
              <a:t>not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2800" dirty="0">
                <a:latin typeface="Calibri" pitchFamily="34" charset="0"/>
              </a:rPr>
              <a:t>в отрицательных предложениях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ru-RU" sz="2800" dirty="0">
                <a:latin typeface="Calibri" pitchFamily="34" charset="0"/>
              </a:rPr>
              <a:t>можно использовать </a:t>
            </a:r>
            <a:endParaRPr lang="ru-RU" sz="2800" dirty="0"/>
          </a:p>
          <a:p>
            <a:pPr>
              <a:lnSpc>
                <a:spcPts val="3200"/>
              </a:lnSpc>
            </a:pPr>
            <a:r>
              <a:rPr lang="ru-RU" sz="2800" dirty="0">
                <a:latin typeface="Calibri" pitchFamily="34" charset="0"/>
              </a:rPr>
              <a:t>слово 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</a:rPr>
              <a:t>no</a:t>
            </a:r>
            <a:r>
              <a:rPr lang="en-US" sz="2800" dirty="0">
                <a:latin typeface="Calibri" pitchFamily="34" charset="0"/>
              </a:rPr>
              <a:t>: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1692275" y="4652963"/>
            <a:ext cx="564356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 dirty="0" smtClean="0">
                <a:solidFill>
                  <a:srgbClr val="002060"/>
                </a:solidFill>
              </a:rPr>
              <a:t> There </a:t>
            </a:r>
            <a:r>
              <a:rPr lang="en-US" sz="2800" i="1" dirty="0">
                <a:solidFill>
                  <a:srgbClr val="002060"/>
                </a:solidFill>
              </a:rPr>
              <a:t>is </a:t>
            </a:r>
            <a:r>
              <a:rPr lang="en-US" sz="2800" b="1" i="1" dirty="0">
                <a:solidFill>
                  <a:srgbClr val="C00000"/>
                </a:solidFill>
              </a:rPr>
              <a:t>no</a:t>
            </a:r>
            <a:r>
              <a:rPr lang="en-US" sz="2800" i="1" dirty="0">
                <a:solidFill>
                  <a:srgbClr val="002060"/>
                </a:solidFill>
              </a:rPr>
              <a:t> jam at home</a:t>
            </a:r>
            <a:r>
              <a:rPr lang="en-US" sz="2800" i="1" dirty="0" smtClean="0">
                <a:solidFill>
                  <a:srgbClr val="002060"/>
                </a:solidFill>
              </a:rPr>
              <a:t>.     There are </a:t>
            </a:r>
            <a:r>
              <a:rPr lang="en-US" sz="2800" i="1" dirty="0" smtClean="0">
                <a:solidFill>
                  <a:srgbClr val="FF0000"/>
                </a:solidFill>
              </a:rPr>
              <a:t>no</a:t>
            </a:r>
            <a:r>
              <a:rPr lang="en-US" sz="2800" i="1" dirty="0" smtClean="0">
                <a:solidFill>
                  <a:srgbClr val="002060"/>
                </a:solidFill>
              </a:rPr>
              <a:t> apples at home. </a:t>
            </a:r>
            <a:br>
              <a:rPr lang="en-US" sz="2800" i="1" dirty="0" smtClean="0">
                <a:solidFill>
                  <a:srgbClr val="002060"/>
                </a:solidFill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1042988" y="4508500"/>
            <a:ext cx="714375" cy="711200"/>
          </a:xfrm>
          <a:prstGeom prst="rect">
            <a:avLst/>
          </a:prstGeom>
          <a:solidFill>
            <a:srgbClr val="FF4B4B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-</a:t>
            </a:r>
          </a:p>
        </p:txBody>
      </p:sp>
      <p:pic>
        <p:nvPicPr>
          <p:cNvPr id="18439" name="Рисунок 9" descr="6.png"/>
          <p:cNvPicPr>
            <a:picLocks noChangeAspect="1"/>
          </p:cNvPicPr>
          <p:nvPr/>
        </p:nvPicPr>
        <p:blipFill>
          <a:blip r:embed="rId2"/>
          <a:srcRect t="10822"/>
          <a:stretch>
            <a:fillRect/>
          </a:stretch>
        </p:blipFill>
        <p:spPr bwMode="auto">
          <a:xfrm>
            <a:off x="7358082" y="1071546"/>
            <a:ext cx="1579072" cy="1874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</TotalTime>
  <Words>272</Words>
  <Application>Microsoft Office PowerPoint</Application>
  <PresentationFormat>Экран (4:3)</PresentationFormat>
  <Paragraphs>50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Diseño predeterminado</vt:lpstr>
      <vt:lpstr>Слайд 1</vt:lpstr>
      <vt:lpstr>Слайд 2</vt:lpstr>
      <vt:lpstr>Слайд 3</vt:lpstr>
      <vt:lpstr>Слайд 4</vt:lpstr>
      <vt:lpstr>Неопределенные местоимения some / any/ no</vt:lpstr>
      <vt:lpstr>Слайд 6</vt:lpstr>
      <vt:lpstr>Слайд 7</vt:lpstr>
      <vt:lpstr>Слайд 8</vt:lpstr>
      <vt:lpstr>Слайд 9</vt:lpstr>
      <vt:lpstr>Слайд 10</vt:lpstr>
      <vt:lpstr>Слайд 11</vt:lpstr>
      <vt:lpstr>Find a mistake: </vt:lpstr>
      <vt:lpstr>Слайд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Неопределённые местоимения</dc:title>
  <dc:subject>Формирование грамматических навыков в изучении неопр.местоимений some any no.Весна.</dc:subject>
  <dc:creator>Карташова Ю.Н.</dc:creator>
  <cp:lastModifiedBy>User</cp:lastModifiedBy>
  <cp:revision>396</cp:revision>
  <dcterms:created xsi:type="dcterms:W3CDTF">2010-05-23T14:28:12Z</dcterms:created>
  <dcterms:modified xsi:type="dcterms:W3CDTF">2020-05-23T19:17:36Z</dcterms:modified>
</cp:coreProperties>
</file>