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486" r:id="rId3"/>
    <p:sldId id="487" r:id="rId4"/>
    <p:sldId id="488" r:id="rId5"/>
    <p:sldId id="473" r:id="rId6"/>
    <p:sldId id="475" r:id="rId7"/>
    <p:sldId id="477" r:id="rId8"/>
    <p:sldId id="478" r:id="rId9"/>
    <p:sldId id="479" r:id="rId10"/>
    <p:sldId id="482" r:id="rId11"/>
    <p:sldId id="483" r:id="rId12"/>
    <p:sldId id="485" r:id="rId13"/>
    <p:sldId id="489" r:id="rId14"/>
    <p:sldId id="277" r:id="rId15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CB2"/>
    <a:srgbClr val="52DA62"/>
    <a:srgbClr val="006600"/>
    <a:srgbClr val="66FF33"/>
    <a:srgbClr val="33CC33"/>
    <a:srgbClr val="F47D70"/>
    <a:srgbClr val="FF4F4F"/>
    <a:srgbClr val="891A11"/>
    <a:srgbClr val="FF9B9B"/>
    <a:srgbClr val="FF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44" autoAdjust="0"/>
    <p:restoredTop sz="94660"/>
  </p:normalViewPr>
  <p:slideViewPr>
    <p:cSldViewPr>
      <p:cViewPr varScale="1">
        <p:scale>
          <a:sx n="129" d="100"/>
          <a:sy n="129" d="100"/>
        </p:scale>
        <p:origin x="109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01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30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4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50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54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60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0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95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38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72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34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6142F-7CAE-4798-86AB-0C53A0E10441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DB41D-D5A8-4BF9-908D-6AFEBD50D13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42140" y="5305772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Никифорова Н.В.</a:t>
            </a:r>
          </a:p>
        </p:txBody>
      </p:sp>
      <p:pic>
        <p:nvPicPr>
          <p:cNvPr id="9" name="Picture 8" descr="https://img-fotki.yandex.ru/get/5626/112265771.81d/0_c482b_520d7a27_XL.png"/>
          <p:cNvPicPr>
            <a:picLocks noChangeAspect="1" noChangeArrowheads="1"/>
          </p:cNvPicPr>
          <p:nvPr userDrawn="1"/>
        </p:nvPicPr>
        <p:blipFill rotWithShape="1">
          <a:blip r:embed="rId1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1703964" y="-1762424"/>
            <a:ext cx="5737819" cy="921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04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297648" y="5149731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2" cstate="email"/>
          <a:srcRect l="17043" r="15966"/>
          <a:stretch/>
        </p:blipFill>
        <p:spPr bwMode="auto">
          <a:xfrm>
            <a:off x="1649853" y="2478590"/>
            <a:ext cx="1013013" cy="2012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890CADAB-85B5-44B8-BE13-DB4D4B36F7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 t="15638" r="3602" b="7920"/>
          <a:stretch/>
        </p:blipFill>
        <p:spPr bwMode="auto">
          <a:xfrm rot="441831">
            <a:off x="5826909" y="2638704"/>
            <a:ext cx="1640865" cy="1754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747" y="1088051"/>
            <a:ext cx="7035394" cy="10181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1721"/>
            <a:ext cx="6925656" cy="1390008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7258" y="1827395"/>
            <a:ext cx="2673985" cy="2898120"/>
            <a:chOff x="3047258" y="1546309"/>
            <a:chExt cx="2673985" cy="2898120"/>
          </a:xfrm>
        </p:grpSpPr>
        <p:sp>
          <p:nvSpPr>
            <p:cNvPr id="2" name="Овал 1"/>
            <p:cNvSpPr/>
            <p:nvPr/>
          </p:nvSpPr>
          <p:spPr>
            <a:xfrm>
              <a:off x="3563888" y="2209428"/>
              <a:ext cx="1512168" cy="15002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Picture 6" descr="https://azukichi.net/season/img/month/kankyo009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258" y="1546309"/>
              <a:ext cx="2673985" cy="2898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9362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tem_306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503094" y="1355726"/>
            <a:ext cx="3147564" cy="3147564"/>
          </a:xfrm>
          <a:prstGeom prst="ellipse">
            <a:avLst/>
          </a:prstGeom>
          <a:ln w="28575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094770" y="1777165"/>
            <a:ext cx="1964212" cy="1251383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2697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РЕШЕНИЕ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4754" y="3049813"/>
            <a:ext cx="2384244" cy="1102069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137572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ПРОБЛЕМЫ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5976" y="1074457"/>
            <a:ext cx="3560275" cy="5107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Сортировка мусора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6585" y="1857966"/>
            <a:ext cx="3560275" cy="510778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Переработка мусора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5976" y="2641476"/>
            <a:ext cx="3672408" cy="21452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Вторичное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использование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некоторых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предметов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(банки, бутылки)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259632" y="85709"/>
            <a:ext cx="6624638" cy="89958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 спасти планету от мусора? </a:t>
            </a:r>
          </a:p>
        </p:txBody>
      </p:sp>
      <p:sp>
        <p:nvSpPr>
          <p:cNvPr id="16" name="Стрелка вправо с вырезом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17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4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1040684"/>
            <a:ext cx="3560275" cy="9194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Всемирный фонд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дикой природы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97306" y="1105508"/>
            <a:ext cx="3560275" cy="510778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Гринпис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284987" y="141101"/>
            <a:ext cx="6624638" cy="89958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Охрана окружающей среды – задача всего человечества</a:t>
            </a:r>
          </a:p>
        </p:txBody>
      </p:sp>
      <p:sp>
        <p:nvSpPr>
          <p:cNvPr id="16" name="Стрелка вправо с вырезом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781FC85-7B45-42F1-A94A-43D555C9CB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02"/>
          <a:stretch/>
        </p:blipFill>
        <p:spPr bwMode="auto">
          <a:xfrm>
            <a:off x="1003824" y="2049830"/>
            <a:ext cx="2487713" cy="2551120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F781FC85-7B45-42F1-A94A-43D555C9CB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33938" y="2004958"/>
            <a:ext cx="2555235" cy="2551120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F6B4C3D-8382-4B93-9207-B9B47DB64305}"/>
              </a:ext>
            </a:extLst>
          </p:cNvPr>
          <p:cNvSpPr/>
          <p:nvPr/>
        </p:nvSpPr>
        <p:spPr>
          <a:xfrm>
            <a:off x="115062" y="4600950"/>
            <a:ext cx="8964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400" b="1" dirty="0">
                <a:latin typeface="Comic Sans MS" pitchFamily="66" charset="0"/>
              </a:rPr>
              <a:t>Созданы различные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международные организации</a:t>
            </a:r>
            <a:r>
              <a:rPr lang="ru-RU" sz="2400" b="1" dirty="0">
                <a:latin typeface="Comic Sans MS" pitchFamily="66" charset="0"/>
              </a:rPr>
              <a:t>, служащие делу охраны природы.</a:t>
            </a:r>
          </a:p>
        </p:txBody>
      </p:sp>
    </p:spTree>
    <p:extLst>
      <p:ext uri="{BB962C8B-B14F-4D97-AF65-F5344CB8AC3E}">
        <p14:creationId xmlns:p14="http://schemas.microsoft.com/office/powerpoint/2010/main" val="371508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/>
      <p:bldP spid="16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8FE480F9-04CF-4387-8D18-4509EC4D7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0272" y="112485"/>
            <a:ext cx="69421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Экологический календарь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A30C626-89A9-43AC-91A9-29362FCF7E9D}"/>
              </a:ext>
            </a:extLst>
          </p:cNvPr>
          <p:cNvSpPr/>
          <p:nvPr/>
        </p:nvSpPr>
        <p:spPr>
          <a:xfrm>
            <a:off x="2388917" y="955606"/>
            <a:ext cx="4788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>
                <a:latin typeface="Comic Sans MS" pitchFamily="66" charset="0"/>
              </a:rPr>
              <a:t>Всемирный день воды</a:t>
            </a:r>
          </a:p>
        </p:txBody>
      </p:sp>
      <p:sp>
        <p:nvSpPr>
          <p:cNvPr id="5" name="Шестиугольник 4">
            <a:extLst>
              <a:ext uri="{FF2B5EF4-FFF2-40B4-BE49-F238E27FC236}">
                <a16:creationId xmlns:a16="http://schemas.microsoft.com/office/drawing/2014/main" id="{4CC1DE2F-A2EB-44BE-AE82-60D4F246E4FE}"/>
              </a:ext>
            </a:extLst>
          </p:cNvPr>
          <p:cNvSpPr/>
          <p:nvPr/>
        </p:nvSpPr>
        <p:spPr>
          <a:xfrm>
            <a:off x="292206" y="927239"/>
            <a:ext cx="1800200" cy="461665"/>
          </a:xfrm>
          <a:prstGeom prst="hexagon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22 марта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F0B45C4-306A-4F9B-9A85-C1D2BAA4D372}"/>
              </a:ext>
            </a:extLst>
          </p:cNvPr>
          <p:cNvSpPr/>
          <p:nvPr/>
        </p:nvSpPr>
        <p:spPr>
          <a:xfrm>
            <a:off x="2353075" y="1572121"/>
            <a:ext cx="67657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>
                <a:latin typeface="Comic Sans MS" pitchFamily="66" charset="0"/>
              </a:rPr>
              <a:t>Международный день птиц</a:t>
            </a:r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AAEE7B08-3C64-478A-AC6E-60A281B07085}"/>
              </a:ext>
            </a:extLst>
          </p:cNvPr>
          <p:cNvSpPr/>
          <p:nvPr/>
        </p:nvSpPr>
        <p:spPr>
          <a:xfrm>
            <a:off x="285600" y="1537333"/>
            <a:ext cx="1800200" cy="461665"/>
          </a:xfrm>
          <a:prstGeom prst="hexagon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1 апреля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0CC1705-2ED0-492C-92F8-A74C714EE180}"/>
              </a:ext>
            </a:extLst>
          </p:cNvPr>
          <p:cNvSpPr/>
          <p:nvPr/>
        </p:nvSpPr>
        <p:spPr>
          <a:xfrm>
            <a:off x="2353075" y="2162959"/>
            <a:ext cx="503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>
                <a:latin typeface="Comic Sans MS" pitchFamily="66" charset="0"/>
              </a:rPr>
              <a:t>День Земли</a:t>
            </a:r>
          </a:p>
        </p:txBody>
      </p:sp>
      <p:sp>
        <p:nvSpPr>
          <p:cNvPr id="20" name="Шестиугольник 19">
            <a:extLst>
              <a:ext uri="{FF2B5EF4-FFF2-40B4-BE49-F238E27FC236}">
                <a16:creationId xmlns:a16="http://schemas.microsoft.com/office/drawing/2014/main" id="{83339F6B-CB92-4EA2-96B1-2E3A49BC20B4}"/>
              </a:ext>
            </a:extLst>
          </p:cNvPr>
          <p:cNvSpPr/>
          <p:nvPr/>
        </p:nvSpPr>
        <p:spPr>
          <a:xfrm>
            <a:off x="294856" y="2179924"/>
            <a:ext cx="1800200" cy="461665"/>
          </a:xfrm>
          <a:prstGeom prst="hexagon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22 апреля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A3B7D8-CC7C-44D2-8F6A-68154E846C94}"/>
              </a:ext>
            </a:extLst>
          </p:cNvPr>
          <p:cNvSpPr/>
          <p:nvPr/>
        </p:nvSpPr>
        <p:spPr>
          <a:xfrm>
            <a:off x="2322723" y="2753797"/>
            <a:ext cx="6406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>
                <a:latin typeface="Comic Sans MS" pitchFamily="66" charset="0"/>
              </a:rPr>
              <a:t>Всемирный день окружающей среды</a:t>
            </a:r>
          </a:p>
        </p:txBody>
      </p:sp>
      <p:sp>
        <p:nvSpPr>
          <p:cNvPr id="22" name="Шестиугольник 21">
            <a:extLst>
              <a:ext uri="{FF2B5EF4-FFF2-40B4-BE49-F238E27FC236}">
                <a16:creationId xmlns:a16="http://schemas.microsoft.com/office/drawing/2014/main" id="{F41732D9-5BCB-4D63-918B-81504E915C32}"/>
              </a:ext>
            </a:extLst>
          </p:cNvPr>
          <p:cNvSpPr/>
          <p:nvPr/>
        </p:nvSpPr>
        <p:spPr>
          <a:xfrm>
            <a:off x="285600" y="2801116"/>
            <a:ext cx="1800200" cy="461665"/>
          </a:xfrm>
          <a:prstGeom prst="hexagon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5 июня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E43D262-6C90-43E6-86C6-7E45EC6E3C1F}"/>
              </a:ext>
            </a:extLst>
          </p:cNvPr>
          <p:cNvSpPr/>
          <p:nvPr/>
        </p:nvSpPr>
        <p:spPr>
          <a:xfrm>
            <a:off x="2322723" y="3423788"/>
            <a:ext cx="6360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>
                <a:latin typeface="Comic Sans MS" pitchFamily="66" charset="0"/>
              </a:rPr>
              <a:t>Международный день защиты животных</a:t>
            </a:r>
          </a:p>
        </p:txBody>
      </p:sp>
      <p:sp>
        <p:nvSpPr>
          <p:cNvPr id="24" name="Шестиугольник 23">
            <a:extLst>
              <a:ext uri="{FF2B5EF4-FFF2-40B4-BE49-F238E27FC236}">
                <a16:creationId xmlns:a16="http://schemas.microsoft.com/office/drawing/2014/main" id="{2815B4B5-733D-45DE-978A-21E318679561}"/>
              </a:ext>
            </a:extLst>
          </p:cNvPr>
          <p:cNvSpPr/>
          <p:nvPr/>
        </p:nvSpPr>
        <p:spPr>
          <a:xfrm>
            <a:off x="298194" y="3432609"/>
            <a:ext cx="1800200" cy="461665"/>
          </a:xfrm>
          <a:prstGeom prst="hexagon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4 октября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7D9E20D-06E7-4644-8C85-288DE6EC7DB0}"/>
              </a:ext>
            </a:extLst>
          </p:cNvPr>
          <p:cNvSpPr/>
          <p:nvPr/>
        </p:nvSpPr>
        <p:spPr>
          <a:xfrm>
            <a:off x="2322723" y="4106060"/>
            <a:ext cx="5185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>
                <a:latin typeface="Comic Sans MS" pitchFamily="66" charset="0"/>
              </a:rPr>
              <a:t>Международный день </a:t>
            </a:r>
          </a:p>
          <a:p>
            <a:pPr>
              <a:buFontTx/>
              <a:buNone/>
            </a:pPr>
            <a:r>
              <a:rPr lang="ru-RU" sz="2400" b="1" dirty="0">
                <a:latin typeface="Comic Sans MS" pitchFamily="66" charset="0"/>
              </a:rPr>
              <a:t>биологического разнообразия</a:t>
            </a:r>
          </a:p>
        </p:txBody>
      </p:sp>
      <p:sp>
        <p:nvSpPr>
          <p:cNvPr id="26" name="Шестиугольник 25">
            <a:extLst>
              <a:ext uri="{FF2B5EF4-FFF2-40B4-BE49-F238E27FC236}">
                <a16:creationId xmlns:a16="http://schemas.microsoft.com/office/drawing/2014/main" id="{52CC8B18-85DE-45FF-907A-0A8942A2AD38}"/>
              </a:ext>
            </a:extLst>
          </p:cNvPr>
          <p:cNvSpPr/>
          <p:nvPr/>
        </p:nvSpPr>
        <p:spPr>
          <a:xfrm>
            <a:off x="285600" y="4139612"/>
            <a:ext cx="1800200" cy="461665"/>
          </a:xfrm>
          <a:prstGeom prst="hexagon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29 декабря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45A4A83-5D99-4A83-A40F-C25C9ADB2BE1}"/>
              </a:ext>
            </a:extLst>
          </p:cNvPr>
          <p:cNvSpPr txBox="1"/>
          <p:nvPr/>
        </p:nvSpPr>
        <p:spPr>
          <a:xfrm>
            <a:off x="129058" y="138788"/>
            <a:ext cx="1253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Comic Sans MS" pitchFamily="66" charset="0"/>
              </a:rPr>
              <a:t>Клик мышкой </a:t>
            </a:r>
          </a:p>
          <a:p>
            <a:pPr algn="ctr"/>
            <a:r>
              <a:rPr lang="ru-RU" sz="1200" dirty="0">
                <a:latin typeface="Comic Sans MS" pitchFamily="66" charset="0"/>
              </a:rPr>
              <a:t>на даты</a:t>
            </a:r>
            <a:endParaRPr lang="ru-RU" sz="1400" dirty="0">
              <a:latin typeface="Comic Sans MS" pitchFamily="66" charset="0"/>
            </a:endParaRPr>
          </a:p>
        </p:txBody>
      </p:sp>
      <p:pic>
        <p:nvPicPr>
          <p:cNvPr id="30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CB0932DF-71E3-4485-8D1D-2A298E3505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/>
          <a:srcRect t="15638" r="3602" b="7920"/>
          <a:stretch/>
        </p:blipFill>
        <p:spPr bwMode="auto">
          <a:xfrm rot="441831">
            <a:off x="7682290" y="4177446"/>
            <a:ext cx="1196226" cy="12790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862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12" grpId="0"/>
      <p:bldP spid="5" grpId="0" animBg="1"/>
      <p:bldP spid="15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6227934-7258-4F45-B9A6-13120A222658}"/>
              </a:ext>
            </a:extLst>
          </p:cNvPr>
          <p:cNvSpPr/>
          <p:nvPr/>
        </p:nvSpPr>
        <p:spPr>
          <a:xfrm>
            <a:off x="2267744" y="1118562"/>
            <a:ext cx="51125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ea typeface="Calibri" panose="020F0502020204030204" pitchFamily="34" charset="0"/>
              </a:rPr>
              <a:t>«Люди! Планета — наш дом. Содержите ее в чистоте, оберегайте и любите»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73075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321544" y="193204"/>
            <a:ext cx="576064" cy="576064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2" cstate="email"/>
          <a:srcRect t="15638" r="3602" b="7920"/>
          <a:stretch/>
        </p:blipFill>
        <p:spPr bwMode="auto">
          <a:xfrm rot="20674798" flipH="1">
            <a:off x="2452983" y="2760335"/>
            <a:ext cx="1991748" cy="2129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3" cstate="email"/>
          <a:srcRect l="17043" r="15966"/>
          <a:stretch/>
        </p:blipFill>
        <p:spPr bwMode="auto">
          <a:xfrm flipH="1">
            <a:off x="5757328" y="2727534"/>
            <a:ext cx="1241070" cy="2300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673" y="1175722"/>
            <a:ext cx="6437934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85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99E5EA6-81FF-400C-A573-CA3729D78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122334"/>
              </p:ext>
            </p:extLst>
          </p:nvPr>
        </p:nvGraphicFramePr>
        <p:xfrm>
          <a:off x="312865" y="1741376"/>
          <a:ext cx="8518269" cy="2232248"/>
        </p:xfrm>
        <a:graphic>
          <a:graphicData uri="http://schemas.openxmlformats.org/drawingml/2006/table">
            <a:tbl>
              <a:tblPr firstRow="1" firstCol="1" bandRow="1"/>
              <a:tblGrid>
                <a:gridCol w="1481016">
                  <a:extLst>
                    <a:ext uri="{9D8B030D-6E8A-4147-A177-3AD203B41FA5}">
                      <a16:colId xmlns:a16="http://schemas.microsoft.com/office/drawing/2014/main" val="1253467152"/>
                    </a:ext>
                  </a:extLst>
                </a:gridCol>
                <a:gridCol w="1924685">
                  <a:extLst>
                    <a:ext uri="{9D8B030D-6E8A-4147-A177-3AD203B41FA5}">
                      <a16:colId xmlns:a16="http://schemas.microsoft.com/office/drawing/2014/main" val="322597332"/>
                    </a:ext>
                  </a:extLst>
                </a:gridCol>
                <a:gridCol w="1676612">
                  <a:extLst>
                    <a:ext uri="{9D8B030D-6E8A-4147-A177-3AD203B41FA5}">
                      <a16:colId xmlns:a16="http://schemas.microsoft.com/office/drawing/2014/main" val="710000755"/>
                    </a:ext>
                  </a:extLst>
                </a:gridCol>
                <a:gridCol w="1717978">
                  <a:extLst>
                    <a:ext uri="{9D8B030D-6E8A-4147-A177-3AD203B41FA5}">
                      <a16:colId xmlns:a16="http://schemas.microsoft.com/office/drawing/2014/main" val="568156448"/>
                    </a:ext>
                  </a:extLst>
                </a:gridCol>
                <a:gridCol w="1717978">
                  <a:extLst>
                    <a:ext uri="{9D8B030D-6E8A-4147-A177-3AD203B41FA5}">
                      <a16:colId xmlns:a16="http://schemas.microsoft.com/office/drawing/2014/main" val="3896803319"/>
                    </a:ext>
                  </a:extLst>
                </a:gridCol>
              </a:tblGrid>
              <a:tr h="534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Год</a:t>
                      </a:r>
                      <a:endParaRPr lang="ru-RU" sz="360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</a:rPr>
                        <a:t>1861</a:t>
                      </a:r>
                      <a:endParaRPr lang="ru-RU" sz="360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</a:rPr>
                        <a:t>2001</a:t>
                      </a:r>
                      <a:endParaRPr lang="ru-RU" sz="360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</a:rPr>
                        <a:t>1097</a:t>
                      </a:r>
                      <a:endParaRPr lang="ru-RU" sz="360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</a:rPr>
                        <a:t>1359</a:t>
                      </a:r>
                      <a:endParaRPr lang="ru-RU" sz="360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08094"/>
                  </a:ext>
                </a:extLst>
              </a:tr>
              <a:tr h="1697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</a:rPr>
                        <a:t>Век </a:t>
                      </a:r>
                      <a:endParaRPr lang="ru-RU" sz="360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+mn-lt"/>
                          <a:ea typeface="Calibri" panose="020F0502020204030204" pitchFamily="34" charset="0"/>
                        </a:rPr>
                        <a:t>MPCCCLXI</a:t>
                      </a:r>
                      <a:endParaRPr lang="ru-RU" sz="360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MMI</a:t>
                      </a:r>
                      <a:endParaRPr lang="ru-RU" sz="360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+mn-lt"/>
                          <a:ea typeface="Calibri" panose="020F0502020204030204" pitchFamily="34" charset="0"/>
                        </a:rPr>
                        <a:t>MXCVII</a:t>
                      </a:r>
                      <a:endParaRPr lang="ru-RU" sz="360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MCCCLIX</a:t>
                      </a:r>
                      <a:endParaRPr lang="ru-RU" sz="360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611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17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244408" y="121196"/>
            <a:ext cx="575642" cy="161544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Загрязнение окружающей среды">
            <a:hlinkClick r:id="" action="ppaction://media"/>
            <a:extLst>
              <a:ext uri="{FF2B5EF4-FFF2-40B4-BE49-F238E27FC236}">
                <a16:creationId xmlns:a16="http://schemas.microsoft.com/office/drawing/2014/main" id="{CE6033A2-E52A-43AC-A5A6-3E9A097290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3992" y="383620"/>
            <a:ext cx="8796016" cy="494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7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62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80D1CA-0B05-4BB7-AC0C-5CB4CDD3F023}"/>
              </a:ext>
            </a:extLst>
          </p:cNvPr>
          <p:cNvSpPr/>
          <p:nvPr/>
        </p:nvSpPr>
        <p:spPr>
          <a:xfrm>
            <a:off x="1259632" y="985292"/>
            <a:ext cx="6192688" cy="3240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3600" dirty="0">
                <a:ea typeface="Calibri" panose="020F0502020204030204" pitchFamily="34" charset="0"/>
              </a:rPr>
              <a:t>Задачи: узнать какие проблемы </a:t>
            </a:r>
            <a:r>
              <a:rPr lang="ru-RU" sz="3600" dirty="0" err="1">
                <a:ea typeface="Calibri" panose="020F0502020204030204" pitchFamily="34" charset="0"/>
              </a:rPr>
              <a:t>окр.среды</a:t>
            </a:r>
            <a:r>
              <a:rPr lang="ru-RU" sz="3600" dirty="0">
                <a:ea typeface="Calibri" panose="020F0502020204030204" pitchFamily="34" charset="0"/>
              </a:rPr>
              <a:t> есть; пути решения проблем, что такое вообще экологические проблемы, кто такой эколог.</a:t>
            </a:r>
            <a:endParaRPr lang="ru-RU" sz="4000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25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tem_306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059832" y="1352299"/>
            <a:ext cx="3147564" cy="3147564"/>
          </a:xfrm>
          <a:prstGeom prst="ellipse">
            <a:avLst/>
          </a:prstGeom>
          <a:ln w="28575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 rot="21219383">
            <a:off x="3620774" y="1761078"/>
            <a:ext cx="1964212" cy="1251383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2697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ПРИЧИНЫ</a:t>
            </a:r>
          </a:p>
        </p:txBody>
      </p:sp>
      <p:sp>
        <p:nvSpPr>
          <p:cNvPr id="8" name="TextBox 7"/>
          <p:cNvSpPr txBox="1"/>
          <p:nvPr/>
        </p:nvSpPr>
        <p:spPr>
          <a:xfrm rot="21241598">
            <a:off x="3526058" y="2469230"/>
            <a:ext cx="2316304" cy="1745488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157989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ЗАГРЯЗНЕНИЯ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1352299"/>
            <a:ext cx="2622304" cy="5107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Нефтепродукты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7328" y="1285326"/>
            <a:ext cx="2680787" cy="919401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Пластмассовые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отходы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00877" y="3647435"/>
            <a:ext cx="2776458" cy="9194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Сточные воды</a:t>
            </a:r>
          </a:p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 полей и ферм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578" y="2709277"/>
            <a:ext cx="2567823" cy="2145268"/>
          </a:xfrm>
          <a:prstGeom prst="roundRect">
            <a:avLst/>
          </a:prstGeom>
          <a:solidFill>
            <a:srgbClr val="E6ECB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Бытовые отходы,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содержащие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ядовитые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вещества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15816" y="4857119"/>
            <a:ext cx="3773061" cy="510778"/>
          </a:xfrm>
          <a:prstGeom prst="roundRect">
            <a:avLst/>
          </a:prstGeom>
          <a:solidFill>
            <a:srgbClr val="52DA6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Радиоактивные отходы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259632" y="85709"/>
            <a:ext cx="6624638" cy="89958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Проблема первая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043608" y="582054"/>
            <a:ext cx="7056784" cy="61781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Загрязнение водных пространств</a:t>
            </a:r>
          </a:p>
        </p:txBody>
      </p:sp>
      <p:sp>
        <p:nvSpPr>
          <p:cNvPr id="16" name="Стрелка вправо с вырезом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53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tem_306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059832" y="1352299"/>
            <a:ext cx="3147564" cy="3147564"/>
          </a:xfrm>
          <a:prstGeom prst="ellipse">
            <a:avLst/>
          </a:prstGeom>
          <a:ln w="28575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 rot="21219383">
            <a:off x="3620774" y="1761078"/>
            <a:ext cx="1964212" cy="1251383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2697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РЕШЕНИЕ</a:t>
            </a:r>
          </a:p>
        </p:txBody>
      </p:sp>
      <p:sp>
        <p:nvSpPr>
          <p:cNvPr id="8" name="TextBox 7"/>
          <p:cNvSpPr txBox="1"/>
          <p:nvPr/>
        </p:nvSpPr>
        <p:spPr>
          <a:xfrm rot="21241598">
            <a:off x="3526058" y="2469230"/>
            <a:ext cx="2316304" cy="1745488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157989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ПРОБЛЕМЫ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969" y="1025421"/>
            <a:ext cx="2877479" cy="13280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Очистительные</a:t>
            </a:r>
          </a:p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сооружения </a:t>
            </a:r>
          </a:p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на предприятиях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76497" y="984701"/>
            <a:ext cx="2946358" cy="919401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«Суда-губки»,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«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био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-пылесосы»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07396" y="3835851"/>
            <a:ext cx="2276399" cy="132802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Ограничение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отлова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рыбы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8914" y="3121135"/>
            <a:ext cx="2567823" cy="2145268"/>
          </a:xfrm>
          <a:prstGeom prst="roundRect">
            <a:avLst/>
          </a:prstGeom>
          <a:solidFill>
            <a:srgbClr val="E6ECB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Химические препараты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для уничтожения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следов нефти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259632" y="85709"/>
            <a:ext cx="6624638" cy="89958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 защитить океан от загрязнения?</a:t>
            </a:r>
          </a:p>
        </p:txBody>
      </p:sp>
      <p:sp>
        <p:nvSpPr>
          <p:cNvPr id="16" name="Стрелка вправо с вырезом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01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4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tem_306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059832" y="1352299"/>
            <a:ext cx="3147564" cy="3147564"/>
          </a:xfrm>
          <a:prstGeom prst="ellipse">
            <a:avLst/>
          </a:prstGeom>
          <a:ln w="28575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 rot="21219383">
            <a:off x="3620774" y="1761078"/>
            <a:ext cx="1964212" cy="1251383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2697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ПРИЧИНЫ</a:t>
            </a:r>
          </a:p>
        </p:txBody>
      </p:sp>
      <p:sp>
        <p:nvSpPr>
          <p:cNvPr id="8" name="TextBox 7"/>
          <p:cNvSpPr txBox="1"/>
          <p:nvPr/>
        </p:nvSpPr>
        <p:spPr>
          <a:xfrm rot="21241598">
            <a:off x="3526058" y="2469230"/>
            <a:ext cx="2316304" cy="1745488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157989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УНИЧТОЖЕНИЯ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980" y="1352299"/>
            <a:ext cx="2494391" cy="9194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Вырубка ради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древесины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44330" y="1032061"/>
            <a:ext cx="2259423" cy="2145268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Выжигание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ради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увеличения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площадей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для посевов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45211" y="3316411"/>
            <a:ext cx="2259423" cy="21452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Выжигание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ради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увеличения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площадей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для посевов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259632" y="85709"/>
            <a:ext cx="6624638" cy="89958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Проблема вторая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043608" y="582054"/>
            <a:ext cx="7056784" cy="61781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Исчезновение тропических лесов</a:t>
            </a:r>
          </a:p>
        </p:txBody>
      </p:sp>
      <p:sp>
        <p:nvSpPr>
          <p:cNvPr id="16" name="Стрелка вправо с вырезом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942ADAC0-08FF-45F5-8B8C-C0523FA36F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705" y="2925531"/>
            <a:ext cx="2692986" cy="2233571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32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4" grpId="0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tem_306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059832" y="1352299"/>
            <a:ext cx="3147564" cy="3147564"/>
          </a:xfrm>
          <a:prstGeom prst="ellipse">
            <a:avLst/>
          </a:prstGeom>
          <a:ln w="28575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 rot="21219383">
            <a:off x="3620774" y="1761078"/>
            <a:ext cx="1964212" cy="1251383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2697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РЕШЕНИЕ</a:t>
            </a:r>
          </a:p>
        </p:txBody>
      </p:sp>
      <p:sp>
        <p:nvSpPr>
          <p:cNvPr id="8" name="TextBox 7"/>
          <p:cNvSpPr txBox="1"/>
          <p:nvPr/>
        </p:nvSpPr>
        <p:spPr>
          <a:xfrm rot="21241598">
            <a:off x="3526058" y="2469230"/>
            <a:ext cx="2316304" cy="1745488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157989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ПРОБЛЕМЫ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3108" y="687462"/>
            <a:ext cx="2881879" cy="17366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Прекратить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многочисленное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строительство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 лесной зоне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5158" y="700051"/>
            <a:ext cx="2276567" cy="1736646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Высаживать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на местах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вырубки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саженцы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18425" y="3333962"/>
            <a:ext cx="2114226" cy="17366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Усилить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наказание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за вырубку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лесов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1472" y="3808855"/>
            <a:ext cx="2887916" cy="1328023"/>
          </a:xfrm>
          <a:prstGeom prst="roundRect">
            <a:avLst/>
          </a:prstGeom>
          <a:solidFill>
            <a:srgbClr val="E6ECB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Запретить самовольную вырубку лесов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259632" y="85709"/>
            <a:ext cx="6624638" cy="89958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 спасти тропические леса ? </a:t>
            </a:r>
          </a:p>
        </p:txBody>
      </p:sp>
      <p:sp>
        <p:nvSpPr>
          <p:cNvPr id="16" name="Стрелка вправо с вырезом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48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4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tem_306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410090" y="1387592"/>
            <a:ext cx="3147564" cy="3147564"/>
          </a:xfrm>
          <a:prstGeom prst="ellipse">
            <a:avLst/>
          </a:prstGeom>
          <a:ln w="28575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 rot="21219383">
            <a:off x="1001765" y="1849709"/>
            <a:ext cx="1964212" cy="1251383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2697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ПРИЧИНЫ</a:t>
            </a:r>
          </a:p>
        </p:txBody>
      </p:sp>
      <p:sp>
        <p:nvSpPr>
          <p:cNvPr id="8" name="TextBox 7"/>
          <p:cNvSpPr txBox="1"/>
          <p:nvPr/>
        </p:nvSpPr>
        <p:spPr>
          <a:xfrm rot="21241598">
            <a:off x="825719" y="2485440"/>
            <a:ext cx="2316304" cy="1745488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157989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67" b="1" spc="42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ПОЯВЛЕНИЯ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79622" y="1148389"/>
            <a:ext cx="3756876" cy="5107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Деятельность человека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87627" y="2286374"/>
            <a:ext cx="2748417" cy="919401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Промышленный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мусор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34577" y="2286374"/>
            <a:ext cx="1685895" cy="9194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Бытовой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мусор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259632" y="85709"/>
            <a:ext cx="6624638" cy="89958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Проблема третья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5EBF6AFB-CA42-4BA5-971C-5AF4EDE5BE53}"/>
              </a:ext>
            </a:extLst>
          </p:cNvPr>
          <p:cNvSpPr txBox="1">
            <a:spLocks noChangeArrowheads="1"/>
          </p:cNvSpPr>
          <p:nvPr/>
        </p:nvSpPr>
        <p:spPr>
          <a:xfrm>
            <a:off x="1043608" y="582054"/>
            <a:ext cx="7056784" cy="61781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Загрязнение мусором</a:t>
            </a:r>
          </a:p>
        </p:txBody>
      </p:sp>
      <p:sp>
        <p:nvSpPr>
          <p:cNvPr id="16" name="Стрелка вправо с вырезом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5253422" y="1745026"/>
            <a:ext cx="182674" cy="53715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309086" y="1693097"/>
            <a:ext cx="360040" cy="57606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>
            <a:extLst>
              <a:ext uri="{FF2B5EF4-FFF2-40B4-BE49-F238E27FC236}">
                <a16:creationId xmlns:a16="http://schemas.microsoft.com/office/drawing/2014/main" id="{F781FC85-7B45-42F1-A94A-43D555C9C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66813" y="3331841"/>
            <a:ext cx="2885507" cy="222799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81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4" grpId="0"/>
      <p:bldP spid="15" grpId="0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</TotalTime>
  <Words>252</Words>
  <Application>Microsoft Office PowerPoint</Application>
  <PresentationFormat>Экран (16:10)</PresentationFormat>
  <Paragraphs>112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Comic Sans MS</vt:lpstr>
      <vt:lpstr>Monotype Corsiva</vt:lpstr>
      <vt:lpstr>Symbol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глазами эколога.Никифорова Н.В.</dc:title>
  <dc:creator>Наталья Никифорова</dc:creator>
  <cp:lastModifiedBy>Екименкова Полина Сергеевна</cp:lastModifiedBy>
  <cp:revision>329</cp:revision>
  <dcterms:created xsi:type="dcterms:W3CDTF">2017-12-24T16:16:52Z</dcterms:created>
  <dcterms:modified xsi:type="dcterms:W3CDTF">2022-09-18T14:18:22Z</dcterms:modified>
</cp:coreProperties>
</file>