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660"/>
  </p:normalViewPr>
  <p:slideViewPr>
    <p:cSldViewPr snapToGrid="0">
      <p:cViewPr varScale="1">
        <p:scale>
          <a:sx n="91" d="100"/>
          <a:sy n="91" d="100"/>
        </p:scale>
        <p:origin x="8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49D78B-61C1-4367-9861-4E5296315A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F4D3D5D-3D44-4948-9666-896B406819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E67A3FE-1CF5-4843-B289-62368E7F71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DE3D8-9469-415C-8A54-36D90A107DEA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CFEB9A2-88C8-4783-B4D6-D9AE9DB0D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7C54737-C9BE-4F52-A9DC-DE8F9E8D9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B7801-0677-4300-9214-18D535CEF7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79690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7C447A-F4A1-45FF-946F-F6A1DC6D8E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16798FC-5FEE-4EB1-9C16-B5B4851431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40C9137-E0B9-4BEF-B3DE-663B886CFA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DE3D8-9469-415C-8A54-36D90A107DEA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5D8FC97-60FF-436F-BA80-FF4E30E26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0120490-3382-4292-8310-AF4A5EF71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B7801-0677-4300-9214-18D535CEF7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63361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6745C1D-7F4D-4603-B4B9-79D9045E37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6312E65-C940-4829-93FA-AA6591F277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535DF28-A527-40A8-9B48-0ABB89FAAD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DE3D8-9469-415C-8A54-36D90A107DEA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38DA192-7FE1-4631-915B-A4F9B981D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15C3ED8-CA90-4E2D-9539-FA33E9F7D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B7801-0677-4300-9214-18D535CEF7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2233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B2E4F6-AD56-4775-AACC-B12D41CC85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3C5DC74-B876-4640-AF81-838EE9D474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A939B03-7603-4888-98AE-93FBF3B4E2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DE3D8-9469-415C-8A54-36D90A107DEA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38C1048-0138-45F6-8F17-A64E5938F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3BAF9A5-AC25-444B-AECD-FCDBF40DE5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B7801-0677-4300-9214-18D535CEF7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2268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2A68CF-516D-4BAB-BC1E-8CF9FA920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A40C638-F891-4E5F-8ED2-ABC935DB6D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292DAE5-9317-4B49-B727-29FED9A8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DE3D8-9469-415C-8A54-36D90A107DEA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03F6990-87CE-49DE-BAA8-D7AF5C7AA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82D3551-D481-4C5B-B213-EDFEC5C2FA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B7801-0677-4300-9214-18D535CEF7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5281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5E1F82-DEF1-48A8-A88F-ABEF0A122A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8B12D2D-8F5C-4F6D-9E2D-473D488B65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51F74C8-A752-4473-919B-B1950C63EB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35A1109-BAF5-4288-A5EB-BD78BE4D6C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DE3D8-9469-415C-8A54-36D90A107DEA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1E7D594-2E07-48CF-ADEB-5278108B4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1362C33-794B-4CE4-92EA-798C2A68CE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B7801-0677-4300-9214-18D535CEF7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7148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C1D0A3-37E5-41BE-9F78-03191D3903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0C7224A-0369-4773-90F1-EB5B8891C0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5779B9E-BDA1-4D35-9813-6F8B86E8A0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B5A19D6-766C-4BA3-839E-B43F9ADCDE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2E3E603-1C96-4852-8631-E0CBBB0AEB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9A9C267-ACA0-4E34-9D7E-9446E392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DE3D8-9469-415C-8A54-36D90A107DEA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AAE083D-9D33-41DD-AC49-4AF8CE249B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EE67FB1-127A-48A9-9D81-D5F006B53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B7801-0677-4300-9214-18D535CEF7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3042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7DCDD1-FAF2-4D95-8D5B-1E6F9EB89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665335F-1710-4F15-856F-D83C1105B6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DE3D8-9469-415C-8A54-36D90A107DEA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01D4618-F1FC-4F62-9EB5-5ECE3528B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ED51E89-9C32-4C6A-8D87-15302F54D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B7801-0677-4300-9214-18D535CEF7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290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28AB626-823D-4385-AC41-F78F3119C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DE3D8-9469-415C-8A54-36D90A107DEA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B310485-26DC-4AC0-97AF-8ACAB10CC7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BCBA9B0-4E74-4F39-9AA9-B897CFA05C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B7801-0677-4300-9214-18D535CEF7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4463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1C8A30-86A9-484D-8E73-9A56CB63C1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5A51752-16C7-4893-B960-585776DABF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945DBC1-448D-4CEF-B97C-E61146A4E0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7091989-E847-427F-BFB7-F27FB0EA3F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DE3D8-9469-415C-8A54-36D90A107DEA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E9A9D6F-B50C-4C1A-ABC3-649447E1B7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9DDF75E-82AE-4031-812A-5BD5A577E1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B7801-0677-4300-9214-18D535CEF7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5240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402836-D9D7-4EA8-A921-143CF0CE9C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A52854C-26F2-43CC-85C9-6B7B496529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3B2AB5A-998D-4E41-9B22-2ABD5D66B6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F0ED53D-8247-4C14-9E77-D4285C2428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DE3D8-9469-415C-8A54-36D90A107DEA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2033524-A099-4866-B49B-A879ED900E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4684C50-CF79-4CDB-B91D-5F62CB0C5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B7801-0677-4300-9214-18D535CEF7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524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1BD3CB-2CE8-46D9-B380-725658190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8162332-E8D3-45F4-A09D-10D34214F6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B0EC81E-8971-40D6-B2F3-C46889AA9C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8DE3D8-9469-415C-8A54-36D90A107DEA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885CFB8-D973-4A2F-9ADF-D10BF2E346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0222E78-2F72-4EA9-A990-D4806F766C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CB7801-0677-4300-9214-18D535CEF7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238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dic.academic.ru/dic.nsf/ruwiki/1512861" TargetMode="External"/><Relationship Id="rId7" Type="http://schemas.openxmlformats.org/officeDocument/2006/relationships/hyperlink" Target="https://briefly.ru/tolstoian/aelita/" TargetMode="External"/><Relationship Id="rId2" Type="http://schemas.openxmlformats.org/officeDocument/2006/relationships/hyperlink" Target="https://ru.wikipedia.org/wiki/&#1052;&#1072;&#1088;&#1090;&#1099;&#1085;&#1086;&#1074;,_&#1043;&#1077;&#1086;&#1088;&#1075;&#1080;&#1081;_&#1057;&#1077;&#1088;&#1075;&#1077;&#1077;&#1074;&#1080;&#1095;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negir.org/post/lybimie-sovetskie-fantasti-cherez-prizmy-ih-biographij/" TargetMode="External"/><Relationship Id="rId5" Type="http://schemas.openxmlformats.org/officeDocument/2006/relationships/hyperlink" Target="https://ru.wikipedia.org/wiki/&#1041;&#1088;&#1072;&#1090;&#1100;&#1103;_&#1057;&#1090;&#1088;&#1091;&#1075;&#1072;&#1094;&#1082;&#1080;&#1077;" TargetMode="External"/><Relationship Id="rId4" Type="http://schemas.openxmlformats.org/officeDocument/2006/relationships/hyperlink" Target="https://fantlab.ru/work25443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6E60E3-4551-44EE-9DB8-190BD45E0C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742244"/>
            <a:ext cx="9144000" cy="2686756"/>
          </a:xfrm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на тему: </a:t>
            </a:r>
            <a:br>
              <a:rPr lang="ru-RU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«Проблема неземного разума в научно-фантастической литературе»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9F5B7CE-9D40-4D77-9229-8ED75CB527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739393"/>
            <a:ext cx="9144000" cy="1655762"/>
          </a:xfrm>
        </p:spPr>
        <p:txBody>
          <a:bodyPr>
            <a:normAutofit/>
          </a:bodyPr>
          <a:lstStyle/>
          <a:p>
            <a:pPr algn="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«Лицей № 56»г. Ростов-на Дону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3600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74000">
              <a:schemeClr val="accent5">
                <a:lumMod val="60000"/>
                <a:lumOff val="40000"/>
              </a:schemeClr>
            </a:gs>
            <a:gs pos="83000">
              <a:schemeClr val="accent5">
                <a:lumMod val="40000"/>
                <a:lumOff val="6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E69BE7-0CB8-4ED8-8D60-70529982CA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1755DF0F-5CF0-4D18-BC4B-9E31631312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14159" y="1270332"/>
            <a:ext cx="6476003" cy="431733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FBA62CA-7F68-4ED4-95B0-CB7CB8B72B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250" y="494827"/>
            <a:ext cx="3820995" cy="509284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FF8EBAA-3479-4F90-9C19-AFBF5C05BAEC}"/>
              </a:ext>
            </a:extLst>
          </p:cNvPr>
          <p:cNvSpPr txBox="1"/>
          <p:nvPr/>
        </p:nvSpPr>
        <p:spPr>
          <a:xfrm>
            <a:off x="368880" y="5830710"/>
            <a:ext cx="43857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Поход в Зону за «пустышкой»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924D34-C1A7-4AC8-81A5-27CFF780CE9A}"/>
              </a:ext>
            </a:extLst>
          </p:cNvPr>
          <p:cNvSpPr txBox="1"/>
          <p:nvPr/>
        </p:nvSpPr>
        <p:spPr>
          <a:xfrm>
            <a:off x="6265333" y="5723467"/>
            <a:ext cx="48203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«Золотой шар», исполняющий желания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 согласно легенде )</a:t>
            </a:r>
          </a:p>
        </p:txBody>
      </p:sp>
    </p:spTree>
    <p:extLst>
      <p:ext uri="{BB962C8B-B14F-4D97-AF65-F5344CB8AC3E}">
        <p14:creationId xmlns:p14="http://schemas.microsoft.com/office/powerpoint/2010/main" val="39868273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74000">
              <a:schemeClr val="accent5">
                <a:lumMod val="60000"/>
                <a:lumOff val="40000"/>
              </a:schemeClr>
            </a:gs>
            <a:gs pos="83000">
              <a:schemeClr val="accent5">
                <a:lumMod val="40000"/>
                <a:lumOff val="6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C4E270-5E6F-4964-8C6D-6F2CDDAF9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Алексей Николаевич Толстой – «Аэлита»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DD740488-D438-415F-999B-B0C631D0B7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270955" y="1585354"/>
            <a:ext cx="3475568" cy="490752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63183E8-B0F1-449C-9EBE-AB981D5660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396" y="1502124"/>
            <a:ext cx="3368934" cy="50739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924E05-BA5C-42C7-8837-08706EAC5942}"/>
              </a:ext>
            </a:extLst>
          </p:cNvPr>
          <p:cNvSpPr txBox="1"/>
          <p:nvPr/>
        </p:nvSpPr>
        <p:spPr>
          <a:xfrm>
            <a:off x="3973699" y="2110154"/>
            <a:ext cx="392488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проблемы романа: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Посещение землянами Марса и знакомство с его населением и историей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Конфликты между сословиями марсиан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Отношения землянина и марсианки</a:t>
            </a:r>
          </a:p>
        </p:txBody>
      </p:sp>
    </p:spTree>
    <p:extLst>
      <p:ext uri="{BB962C8B-B14F-4D97-AF65-F5344CB8AC3E}">
        <p14:creationId xmlns:p14="http://schemas.microsoft.com/office/powerpoint/2010/main" val="37561620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74000">
              <a:schemeClr val="accent5">
                <a:lumMod val="60000"/>
                <a:lumOff val="40000"/>
              </a:schemeClr>
            </a:gs>
            <a:gs pos="83000">
              <a:schemeClr val="accent5">
                <a:lumMod val="40000"/>
                <a:lumOff val="6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6FB3AE-3F6C-4B29-9365-565162755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C22A30C-A39A-4D2D-97FF-6B65A49196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1507" y="667912"/>
            <a:ext cx="3842543" cy="4740192"/>
          </a:xfrm>
          <a:prstGeom prst="rect">
            <a:avLst/>
          </a:prstGeom>
        </p:spPr>
      </p:pic>
      <p:sp>
        <p:nvSpPr>
          <p:cNvPr id="8" name="Объект 7">
            <a:extLst>
              <a:ext uri="{FF2B5EF4-FFF2-40B4-BE49-F238E27FC236}">
                <a16:creationId xmlns:a16="http://schemas.microsoft.com/office/drawing/2014/main" id="{FE61F98B-0F1E-4A03-A628-205EB2712D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6973814"/>
            <a:ext cx="10935851" cy="411723"/>
          </a:xfrm>
        </p:spPr>
        <p:txBody>
          <a:bodyPr>
            <a:normAutofit fontScale="92500" lnSpcReduction="10000"/>
          </a:bodyPr>
          <a:lstStyle/>
          <a:p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396C0EC-026B-4B32-8A54-62261BD48F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71" y="525186"/>
            <a:ext cx="3696456" cy="510130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1DDD04B-E183-41B6-A4D6-7CC5B6C120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8256" y="2761087"/>
            <a:ext cx="5135488" cy="3731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3143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74000">
              <a:schemeClr val="accent5">
                <a:lumMod val="60000"/>
                <a:lumOff val="40000"/>
              </a:schemeClr>
            </a:gs>
            <a:gs pos="83000">
              <a:schemeClr val="accent5">
                <a:lumMod val="40000"/>
                <a:lumOff val="6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F6C8BA-012A-4C74-8DA0-85378FB29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365125"/>
            <a:ext cx="10622280" cy="1817932"/>
          </a:xfrm>
        </p:spPr>
        <p:txBody>
          <a:bodyPr>
            <a:no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Вывод: проанализировав произведения научно-фантастической литературы о неземном разуме, могу сказать, что несмотря на общность темы они совершенно различны и все по-своему интересны. Проблема неземного разума раскрыта в них по-разному, и это не только важно и интересно, но и заставляет пофантазировать и представить эти ситуации в реальном мире.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7351319-9509-4D98-B2BD-33AE23265A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37979" y="3667833"/>
            <a:ext cx="4239726" cy="282504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49A7508-D7E2-40D7-B20D-15AA66AE2D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3519627"/>
            <a:ext cx="4354023" cy="302147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4947A37-D8D8-475D-9D87-CB3BF91537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4692" y="1827636"/>
            <a:ext cx="4367356" cy="3202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188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823F52-F7E3-4A4B-9A8B-6477F7FB7C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DB3DDA8-3F2C-40D7-914E-8C5D7D12D2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7D9359E-73A7-4CA6-B00C-F4455D458D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6363"/>
            <a:ext cx="12731262" cy="715072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4FDE96A-2425-43A3-8B6C-5E4888571911}"/>
              </a:ext>
            </a:extLst>
          </p:cNvPr>
          <p:cNvSpPr txBox="1"/>
          <p:nvPr/>
        </p:nvSpPr>
        <p:spPr>
          <a:xfrm>
            <a:off x="4037427" y="675059"/>
            <a:ext cx="48955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2989536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74000">
              <a:schemeClr val="accent5">
                <a:lumMod val="60000"/>
                <a:lumOff val="40000"/>
              </a:schemeClr>
            </a:gs>
            <a:gs pos="83000">
              <a:schemeClr val="accent5">
                <a:lumMod val="40000"/>
                <a:lumOff val="6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000B87-B78C-48C3-920B-771FBA485C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информации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22D19F4-ADD3-45E9-813B-0DF51DFC06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https://ru.wikipedia.org/wiki/Мартынов,_Георгий_Сергеевич</a:t>
            </a:r>
            <a:endParaRPr lang="ru-RU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https://dic.academic.ru/dic.nsf/ruwiki/1512861</a:t>
            </a:r>
            <a:endParaRPr lang="ru-RU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https://fantlab.ru/work25443</a:t>
            </a:r>
            <a:endParaRPr lang="ru-RU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https://ru.wikipedia.org/wiki/Братья_Стругацкие</a:t>
            </a:r>
            <a:endParaRPr lang="ru-RU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https://snegir.org/post/lybimie-sovetskie-fantasti-cherez-prizmy-ih-biographij/</a:t>
            </a:r>
            <a:endParaRPr lang="ru-RU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https://briefly.ru/tolstoian/aelita/</a:t>
            </a:r>
            <a:endParaRPr lang="ru-RU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82167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74000">
              <a:schemeClr val="accent5">
                <a:lumMod val="60000"/>
                <a:lumOff val="40000"/>
              </a:schemeClr>
            </a:gs>
            <a:gs pos="83000">
              <a:schemeClr val="accent5">
                <a:lumMod val="40000"/>
                <a:lumOff val="60000"/>
              </a:schemeClr>
            </a:gs>
            <a:gs pos="95000">
              <a:schemeClr val="accent6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A0625D-B082-48E9-9B1B-D7A559361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6018484-B5F0-4C5E-9A46-4FF879DC33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67644"/>
            <a:ext cx="10515600" cy="5409319"/>
          </a:xfrm>
        </p:spPr>
        <p:txBody>
          <a:bodyPr/>
          <a:lstStyle/>
          <a:p>
            <a:pPr marL="0" indent="0">
              <a:buNone/>
            </a:pP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Проанализировать произведения научно-фантастической литературы о неземном разуме</a:t>
            </a:r>
          </a:p>
          <a:p>
            <a:pPr marL="0" indent="0">
              <a:buNone/>
            </a:pP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Ознакомиться с биографиями писателей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Ознакомиться с содержаниями книг об инопланетном разуме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Выделить основные проблемы, вкратце рассказать о сюжете, сделать выводы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89905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74000">
              <a:schemeClr val="accent5">
                <a:lumMod val="60000"/>
                <a:lumOff val="40000"/>
              </a:schemeClr>
            </a:gs>
            <a:gs pos="83000">
              <a:schemeClr val="accent5">
                <a:lumMod val="40000"/>
                <a:lumOff val="60000"/>
              </a:schemeClr>
            </a:gs>
            <a:gs pos="95000">
              <a:schemeClr val="accent6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AC6E62-1D9B-453B-B9F6-7E9AA8237F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712031"/>
          </a:xfrm>
        </p:spPr>
        <p:txBody>
          <a:bodyPr>
            <a:normAutofit/>
          </a:bodyPr>
          <a:lstStyle/>
          <a:p>
            <a:r>
              <a:rPr lang="ru-RU" sz="11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ru-RU" sz="28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800" b="1" i="0" u="sng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аучная фантастика </a:t>
            </a:r>
            <a:r>
              <a:rPr lang="ru-RU" sz="28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жанр о технологиях и научных открытиях, их возможностях, развитии, их позитивном или негативном влиянии. Все фантастические события имеют научное объяснение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19D486C2-2A71-4CFA-8603-BCB1BFFBEF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2297" y="1938514"/>
            <a:ext cx="3035303" cy="370535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181ED53-EDE0-463C-8A74-BBC1C10122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1740" y="1938514"/>
            <a:ext cx="2936439" cy="370535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5EA75BC-B332-4085-BEB1-6E20FFE469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2319" y="1944419"/>
            <a:ext cx="2936439" cy="36994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F583564-41CE-4C89-8523-29B83B44A229}"/>
              </a:ext>
            </a:extLst>
          </p:cNvPr>
          <p:cNvSpPr txBox="1"/>
          <p:nvPr/>
        </p:nvSpPr>
        <p:spPr>
          <a:xfrm>
            <a:off x="1303511" y="5753410"/>
            <a:ext cx="16728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Жюль Верн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842884A-6D31-4C9A-ABC3-8683A611ED12}"/>
              </a:ext>
            </a:extLst>
          </p:cNvPr>
          <p:cNvSpPr txBox="1"/>
          <p:nvPr/>
        </p:nvSpPr>
        <p:spPr>
          <a:xfrm>
            <a:off x="4901625" y="5753410"/>
            <a:ext cx="2116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Рэй Брэдбери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66EC797-FAEF-4F01-B200-A1C990547D8D}"/>
              </a:ext>
            </a:extLst>
          </p:cNvPr>
          <p:cNvSpPr txBox="1"/>
          <p:nvPr/>
        </p:nvSpPr>
        <p:spPr>
          <a:xfrm>
            <a:off x="8438714" y="5753410"/>
            <a:ext cx="27375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Беляев</a:t>
            </a:r>
          </a:p>
        </p:txBody>
      </p:sp>
    </p:spTree>
    <p:extLst>
      <p:ext uri="{BB962C8B-B14F-4D97-AF65-F5344CB8AC3E}">
        <p14:creationId xmlns:p14="http://schemas.microsoft.com/office/powerpoint/2010/main" val="358892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74000">
              <a:schemeClr val="accent5">
                <a:lumMod val="60000"/>
                <a:lumOff val="40000"/>
              </a:schemeClr>
            </a:gs>
            <a:gs pos="83000">
              <a:schemeClr val="accent5">
                <a:lumMod val="40000"/>
                <a:lumOff val="6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D8714D-07F6-48C5-B9AD-C69BCC81B2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9023"/>
            <a:ext cx="10515600" cy="1353343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Георгий Мартынов – «</a:t>
            </a:r>
            <a:r>
              <a:rPr lang="ru-RU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Гианэя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C0C5EE4F-415F-48DA-BF91-2B3FC3D3DF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2136" y="1432366"/>
            <a:ext cx="3276371" cy="466941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F8466B2-B3CB-4C07-BD15-25B29623EE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0269" y="1186901"/>
            <a:ext cx="3479595" cy="507003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98C7787-E96D-474E-AD35-8419D286B0EA}"/>
              </a:ext>
            </a:extLst>
          </p:cNvPr>
          <p:cNvSpPr txBox="1"/>
          <p:nvPr/>
        </p:nvSpPr>
        <p:spPr>
          <a:xfrm>
            <a:off x="4041422" y="1905506"/>
            <a:ext cx="39624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проблемы романа: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Столкновение землян с пришельцами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Жизнь инопланетянина среди людей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космических технологий</a:t>
            </a:r>
          </a:p>
        </p:txBody>
      </p:sp>
    </p:spTree>
    <p:extLst>
      <p:ext uri="{BB962C8B-B14F-4D97-AF65-F5344CB8AC3E}">
        <p14:creationId xmlns:p14="http://schemas.microsoft.com/office/powerpoint/2010/main" val="14651095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74000">
              <a:schemeClr val="accent5">
                <a:lumMod val="60000"/>
                <a:lumOff val="40000"/>
              </a:schemeClr>
            </a:gs>
            <a:gs pos="83000">
              <a:schemeClr val="accent5">
                <a:lumMod val="40000"/>
                <a:lumOff val="6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670FDB-E9FD-45CF-AD56-345178137C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Иллюстрации к роману «</a:t>
            </a:r>
            <a:r>
              <a:rPr lang="ru-RU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Гианэя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78C14BEF-E09A-4DC5-86CA-CE1AA82FA4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31752" y="1524000"/>
            <a:ext cx="2975803" cy="4572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9E454D0-4C67-48DF-9C6C-B44EAE389F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098" y="1524000"/>
            <a:ext cx="2975804" cy="457816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CE0C62C-E6A1-4B79-AB1F-140B966338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94051" y="1514801"/>
            <a:ext cx="3114552" cy="4581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9365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74000">
              <a:schemeClr val="accent5">
                <a:lumMod val="60000"/>
                <a:lumOff val="40000"/>
              </a:schemeClr>
            </a:gs>
            <a:gs pos="83000">
              <a:schemeClr val="accent5">
                <a:lumMod val="40000"/>
                <a:lumOff val="6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440585-E612-4781-841C-8F16F8CCF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Георгий Мартынов – «Каллисто» и «</a:t>
            </a:r>
            <a:r>
              <a:rPr lang="ru-RU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Каллистяне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55C5C17F-9BAD-4697-AF17-DB16E6F8B3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738872"/>
            <a:ext cx="2994310" cy="462243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2A7F42-BE30-4D2E-9F68-1AE277A5C2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7826" y="1665017"/>
            <a:ext cx="3144365" cy="467061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09C784-C667-46E1-9715-4946C0AFAECB}"/>
              </a:ext>
            </a:extLst>
          </p:cNvPr>
          <p:cNvSpPr txBox="1"/>
          <p:nvPr/>
        </p:nvSpPr>
        <p:spPr>
          <a:xfrm>
            <a:off x="4124410" y="2292166"/>
            <a:ext cx="417341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проблемы: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контакт землян с представителями другой цивилизации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Обмен знаниями людей с инопланетянами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Отправление землян на другую планету для её изучения</a:t>
            </a:r>
          </a:p>
        </p:txBody>
      </p:sp>
    </p:spTree>
    <p:extLst>
      <p:ext uri="{BB962C8B-B14F-4D97-AF65-F5344CB8AC3E}">
        <p14:creationId xmlns:p14="http://schemas.microsoft.com/office/powerpoint/2010/main" val="42635600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74000">
              <a:schemeClr val="accent5">
                <a:lumMod val="60000"/>
                <a:lumOff val="40000"/>
              </a:schemeClr>
            </a:gs>
            <a:gs pos="83000">
              <a:schemeClr val="accent5">
                <a:lumMod val="40000"/>
                <a:lumOff val="6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0AE2B444-72F7-4FD5-AC60-8AB2F55C90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80582" y="2598902"/>
            <a:ext cx="3959219" cy="4259098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8B7F1B-607E-4E7E-9B78-97BE56C4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6D220C7-8D76-4CE3-8311-30D4482218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768" y="2574179"/>
            <a:ext cx="3534152" cy="428382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559FBCD-A0BD-47A9-A56A-AD93062D50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79177" y="56151"/>
            <a:ext cx="3537560" cy="405088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C66C747-585D-4F5A-9A06-AC084DE2F6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52199" y="24404"/>
            <a:ext cx="4326316" cy="3805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0883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74000">
              <a:schemeClr val="accent5">
                <a:lumMod val="60000"/>
                <a:lumOff val="40000"/>
              </a:schemeClr>
            </a:gs>
            <a:gs pos="83000">
              <a:schemeClr val="accent5">
                <a:lumMod val="40000"/>
                <a:lumOff val="6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D448CF-0A97-4C67-858D-26F0785F5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Аркадий и Борис Стругацкие – </a:t>
            </a:r>
            <a:b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«Пикник на обочине»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D37530C8-7ED6-4E52-9BE5-760A3EDD28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3956" y="1773317"/>
            <a:ext cx="5628372" cy="410520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6DA850D-718A-4594-8723-B6412F2FF25F}"/>
              </a:ext>
            </a:extLst>
          </p:cNvPr>
          <p:cNvSpPr txBox="1"/>
          <p:nvPr/>
        </p:nvSpPr>
        <p:spPr>
          <a:xfrm>
            <a:off x="7134577" y="1933091"/>
            <a:ext cx="4064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проблемы: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Появление на Земле Зон со странными аномальными явлениями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Поход сталкеров в Зоны, добыча неизвестных артефактов и их изучение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Влияние Зон на людей, их жизнь и на планету в целом</a:t>
            </a:r>
          </a:p>
        </p:txBody>
      </p:sp>
    </p:spTree>
    <p:extLst>
      <p:ext uri="{BB962C8B-B14F-4D97-AF65-F5344CB8AC3E}">
        <p14:creationId xmlns:p14="http://schemas.microsoft.com/office/powerpoint/2010/main" val="41769220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74000">
              <a:schemeClr val="accent5">
                <a:lumMod val="60000"/>
                <a:lumOff val="40000"/>
              </a:schemeClr>
            </a:gs>
            <a:gs pos="83000">
              <a:schemeClr val="accent5">
                <a:lumMod val="40000"/>
                <a:lumOff val="6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2F65F6-2275-41CE-93F1-CE9A2159AE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E05678A4-461C-483B-A142-5EDB774CEE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5716" y="948882"/>
            <a:ext cx="5822177" cy="435689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D53CA06-A6F8-46CE-8509-C72E60C2B8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1678" y="673841"/>
            <a:ext cx="4314017" cy="471095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2D54EEA-992C-4CA0-8465-65D7EED23A9D}"/>
              </a:ext>
            </a:extLst>
          </p:cNvPr>
          <p:cNvSpPr txBox="1"/>
          <p:nvPr/>
        </p:nvSpPr>
        <p:spPr>
          <a:xfrm>
            <a:off x="506304" y="5520202"/>
            <a:ext cx="546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Зона – участок местности, возникший в результате Посещения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477E0E5-6902-47B8-B3C2-D6D221C8F062}"/>
              </a:ext>
            </a:extLst>
          </p:cNvPr>
          <p:cNvSpPr txBox="1"/>
          <p:nvPr/>
        </p:nvSpPr>
        <p:spPr>
          <a:xfrm>
            <a:off x="8109108" y="5476273"/>
            <a:ext cx="28391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Главный герой – сталкер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Рэдрик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Шухарт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518628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842</TotalTime>
  <Words>294</Words>
  <Application>Microsoft Office PowerPoint</Application>
  <PresentationFormat>Широкоэкранный</PresentationFormat>
  <Paragraphs>47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Тема Office</vt:lpstr>
      <vt:lpstr>Проект на тему:  «Проблема неземного разума в научно-фантастической литературе»</vt:lpstr>
      <vt:lpstr>Презентация PowerPoint</vt:lpstr>
      <vt:lpstr> Научная фантастика — жанр о технологиях и научных открытиях, их возможностях, развитии, их позитивном или негативном влиянии. Все фантастические события имеют научное объяснение</vt:lpstr>
      <vt:lpstr>Георгий Мартынов – «Гианэя»</vt:lpstr>
      <vt:lpstr>Иллюстрации к роману «Гианэя»</vt:lpstr>
      <vt:lpstr>Георгий Мартынов – «Каллисто» и «Каллистяне»</vt:lpstr>
      <vt:lpstr>Презентация PowerPoint</vt:lpstr>
      <vt:lpstr>Аркадий и Борис Стругацкие –  «Пикник на обочине»</vt:lpstr>
      <vt:lpstr>Презентация PowerPoint</vt:lpstr>
      <vt:lpstr>Презентация PowerPoint</vt:lpstr>
      <vt:lpstr>Алексей Николаевич Толстой – «Аэлита»</vt:lpstr>
      <vt:lpstr>Презентация PowerPoint</vt:lpstr>
      <vt:lpstr>Вывод: проанализировав произведения научно-фантастической литературы о неземном разуме, могу сказать, что несмотря на общность темы они совершенно различны и все по-своему интересны. Проблема неземного разума раскрыта в них по-разному, и это не только важно и интересно, но и заставляет пофантазировать и представить эти ситуации в реальном мире.</vt:lpstr>
      <vt:lpstr>Презентация PowerPoint</vt:lpstr>
      <vt:lpstr>Источники информации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на тему:  «Проблема неземного разума в научно-фантастической литературе»</dc:title>
  <dc:creator>koroleva.rostova@gmail.com</dc:creator>
  <cp:lastModifiedBy>Алла</cp:lastModifiedBy>
  <cp:revision>7</cp:revision>
  <dcterms:created xsi:type="dcterms:W3CDTF">2022-03-27T16:47:05Z</dcterms:created>
  <dcterms:modified xsi:type="dcterms:W3CDTF">2022-10-01T18:05:41Z</dcterms:modified>
</cp:coreProperties>
</file>