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2" r:id="rId9"/>
    <p:sldId id="266" r:id="rId10"/>
    <p:sldId id="263" r:id="rId11"/>
    <p:sldId id="267" r:id="rId12"/>
    <p:sldId id="268" r:id="rId13"/>
    <p:sldId id="269" r:id="rId14"/>
    <p:sldId id="270" r:id="rId15"/>
    <p:sldId id="271" r:id="rId16"/>
    <p:sldId id="272" r:id="rId17"/>
    <p:sldId id="265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A065E-D076-4FF9-92AE-69117E90D335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2045F-EF0E-4EA8-9127-B2D001D914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A065E-D076-4FF9-92AE-69117E90D335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2045F-EF0E-4EA8-9127-B2D001D914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A065E-D076-4FF9-92AE-69117E90D335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2045F-EF0E-4EA8-9127-B2D001D914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A065E-D076-4FF9-92AE-69117E90D335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2045F-EF0E-4EA8-9127-B2D001D914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A065E-D076-4FF9-92AE-69117E90D335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2045F-EF0E-4EA8-9127-B2D001D914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A065E-D076-4FF9-92AE-69117E90D335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2045F-EF0E-4EA8-9127-B2D001D914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A065E-D076-4FF9-92AE-69117E90D335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2045F-EF0E-4EA8-9127-B2D001D914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A065E-D076-4FF9-92AE-69117E90D335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2045F-EF0E-4EA8-9127-B2D001D914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A065E-D076-4FF9-92AE-69117E90D335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2045F-EF0E-4EA8-9127-B2D001D914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A065E-D076-4FF9-92AE-69117E90D335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2045F-EF0E-4EA8-9127-B2D001D914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A065E-D076-4FF9-92AE-69117E90D335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2045F-EF0E-4EA8-9127-B2D001D914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8A065E-D076-4FF9-92AE-69117E90D335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2045F-EF0E-4EA8-9127-B2D001D9142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url?sa=i&amp;url=https%3A%2F%2Fread.gov%2Faesop%2F025.html&amp;psig=AOvVaw273qHg5AHNkONouEdFi0_6&amp;ust=1664734003841000&amp;source=images&amp;cd=vfe&amp;ved=2ahUKEwi3z-nIz7_6AhVHlYsKHcOiBe4QjRx6BAgAEAs" TargetMode="External"/><Relationship Id="rId2" Type="http://schemas.openxmlformats.org/officeDocument/2006/relationships/hyperlink" Target="https://www.google.com/url?sa=i&amp;url=https%3A%2F%2Fria.ru%2F20160618%2F1442450878.html&amp;psig=AOvVaw3zqbMzajl41W_KtkCCQUo_&amp;ust=1664733860658000&amp;source=images&amp;cd=vfe&amp;ved=2ahUKEwjet8aEz7_6AhV7BhAIHXJiA34QjRx6BAgAEAs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google.com/url?sa=i&amp;url=https%3A%2F%2Fwww.alamy.com%2Fstock-photo%2Fnokia-mobile-phone.html&amp;psig=AOvVaw3JpOllQ1USr_qEsE3z0EjT&amp;ust=1664734396312000&amp;source=images&amp;cd=vfe&amp;ved=0CAwQjRxqFwoTCJjq_Y3Rv_oCFQAAAAAdAAAAABAE" TargetMode="External"/><Relationship Id="rId4" Type="http://schemas.openxmlformats.org/officeDocument/2006/relationships/hyperlink" Target="https://www.google.com/url?sa=i&amp;url=https%3A%2F%2Fwww.thewrap.com%2Fbeauty-and-the-beast-special-abc-30th-anniversary%2F&amp;psig=AOvVaw3s46miinWZn3q1vZ82eUpW&amp;ust=1664734058026000&amp;source=images&amp;cd=vfe&amp;ved=2ahUKEwjx5tTiz7_6AhVPiYsKHdWuCyEQjRx6BAgAEAs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Guess the person </a:t>
            </a:r>
            <a:br>
              <a:rPr lang="en-US" dirty="0" smtClean="0"/>
            </a:br>
            <a:r>
              <a:rPr lang="en-US" dirty="0" smtClean="0"/>
              <a:t>(Spotlight 8, lesson 1d)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algn="r"/>
            <a:r>
              <a:rPr lang="ru-RU" dirty="0" smtClean="0">
                <a:solidFill>
                  <a:schemeClr val="tx1"/>
                </a:solidFill>
              </a:rPr>
              <a:t>Сайдашева О.В.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МАОУ СОШ №24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г.Березники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Пермский край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Galki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8266" y="300730"/>
            <a:ext cx="8105700" cy="647105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Comparatives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ru-RU" dirty="0" smtClean="0"/>
              <a:t>сравнительная степень–«более»)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1) Прилагательное +</a:t>
            </a:r>
            <a:r>
              <a:rPr lang="en-US" dirty="0" smtClean="0"/>
              <a:t> </a:t>
            </a:r>
            <a:r>
              <a:rPr lang="en-US" b="1" dirty="0" err="1" smtClean="0"/>
              <a:t>er</a:t>
            </a:r>
            <a:r>
              <a:rPr lang="en-US" b="1" dirty="0" smtClean="0"/>
              <a:t> </a:t>
            </a:r>
            <a:r>
              <a:rPr lang="ru-RU" dirty="0" smtClean="0"/>
              <a:t>(1-2 слога)</a:t>
            </a:r>
          </a:p>
          <a:p>
            <a:pPr>
              <a:buNone/>
            </a:pPr>
            <a:r>
              <a:rPr lang="en-US" dirty="0" smtClean="0"/>
              <a:t>                        tall – taller</a:t>
            </a:r>
          </a:p>
          <a:p>
            <a:pPr>
              <a:buNone/>
            </a:pPr>
            <a:r>
              <a:rPr lang="ru-RU" dirty="0" smtClean="0"/>
              <a:t>2) </a:t>
            </a:r>
            <a:r>
              <a:rPr lang="en-US" b="1" dirty="0" smtClean="0"/>
              <a:t>more</a:t>
            </a:r>
            <a:r>
              <a:rPr lang="en-US" dirty="0" smtClean="0"/>
              <a:t> +</a:t>
            </a:r>
            <a:r>
              <a:rPr lang="ru-RU" dirty="0" smtClean="0"/>
              <a:t>прилагательное (3 и </a:t>
            </a:r>
            <a:r>
              <a:rPr lang="en-US" dirty="0" smtClean="0"/>
              <a:t>&gt;</a:t>
            </a:r>
            <a:r>
              <a:rPr lang="ru-RU" dirty="0" smtClean="0"/>
              <a:t> слога)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   beautiful – more beautiful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en-US" dirty="0" smtClean="0"/>
              <a:t>…than (</a:t>
            </a:r>
            <a:r>
              <a:rPr lang="ru-RU" dirty="0" smtClean="0"/>
              <a:t>чем)</a:t>
            </a:r>
            <a:r>
              <a:rPr lang="en-US" dirty="0" smtClean="0"/>
              <a:t>…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Сравнивают  2 предмета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ru-RU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(</a:t>
            </a:r>
            <a:r>
              <a:rPr lang="ru-RU" dirty="0" smtClean="0">
                <a:solidFill>
                  <a:srgbClr val="FF0000"/>
                </a:solidFill>
              </a:rPr>
              <a:t>человека и т.д.)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23830" y="3143247"/>
            <a:ext cx="2663012" cy="373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Superlatives </a:t>
            </a:r>
            <a:r>
              <a:rPr lang="ru-RU" dirty="0" smtClean="0"/>
              <a:t>(превосходная степень</a:t>
            </a:r>
            <a:r>
              <a:rPr lang="en-US" dirty="0" smtClean="0"/>
              <a:t> – </a:t>
            </a:r>
            <a:r>
              <a:rPr lang="ru-RU" dirty="0" smtClean="0"/>
              <a:t>«самый»)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1) прилагательное + </a:t>
            </a:r>
            <a:r>
              <a:rPr lang="en-US" dirty="0" err="1" smtClean="0"/>
              <a:t>est</a:t>
            </a:r>
            <a:r>
              <a:rPr lang="en-US" dirty="0" smtClean="0"/>
              <a:t> (1-2 </a:t>
            </a:r>
            <a:r>
              <a:rPr lang="ru-RU" dirty="0" smtClean="0"/>
              <a:t>слога)</a:t>
            </a:r>
          </a:p>
          <a:p>
            <a:pPr>
              <a:buNone/>
            </a:pPr>
            <a:r>
              <a:rPr lang="en-US" dirty="0" smtClean="0"/>
              <a:t>          tall – </a:t>
            </a:r>
            <a:r>
              <a:rPr lang="en-US" u="sng" dirty="0" smtClean="0"/>
              <a:t>the </a:t>
            </a:r>
            <a:r>
              <a:rPr lang="en-US" dirty="0" smtClean="0"/>
              <a:t>tall</a:t>
            </a:r>
            <a:r>
              <a:rPr lang="en-US" u="sng" dirty="0" smtClean="0"/>
              <a:t>est</a:t>
            </a:r>
            <a:endParaRPr lang="ru-RU" u="sng" dirty="0" smtClean="0"/>
          </a:p>
          <a:p>
            <a:pPr>
              <a:buNone/>
            </a:pPr>
            <a:r>
              <a:rPr lang="ru-RU" dirty="0" smtClean="0"/>
              <a:t>2) </a:t>
            </a:r>
            <a:r>
              <a:rPr lang="en-US" dirty="0" smtClean="0"/>
              <a:t>the most + </a:t>
            </a:r>
            <a:r>
              <a:rPr lang="ru-RU" dirty="0" smtClean="0"/>
              <a:t>прилагательное (3 и </a:t>
            </a:r>
            <a:r>
              <a:rPr lang="en-US" dirty="0" smtClean="0"/>
              <a:t>&gt; </a:t>
            </a:r>
            <a:r>
              <a:rPr lang="ru-RU" dirty="0" smtClean="0"/>
              <a:t>слога)</a:t>
            </a:r>
          </a:p>
          <a:p>
            <a:pPr>
              <a:buNone/>
            </a:pPr>
            <a:r>
              <a:rPr lang="ru-RU" dirty="0" smtClean="0"/>
              <a:t>   </a:t>
            </a:r>
            <a:r>
              <a:rPr lang="ru-RU" u="sng" dirty="0" smtClean="0"/>
              <a:t> </a:t>
            </a:r>
            <a:r>
              <a:rPr lang="en-US" u="sng" dirty="0" smtClean="0"/>
              <a:t>the most </a:t>
            </a:r>
            <a:r>
              <a:rPr lang="en-US" dirty="0" smtClean="0"/>
              <a:t>beautiful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Сравнивают с группой 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предметов (людей и т.д.)</a:t>
            </a:r>
            <a:endParaRPr lang="en-US" dirty="0" smtClean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44806" y="3357562"/>
            <a:ext cx="3342036" cy="3603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Исключения!!!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b="1" dirty="0" smtClean="0"/>
              <a:t>Good /well – better – the best</a:t>
            </a:r>
          </a:p>
          <a:p>
            <a:r>
              <a:rPr lang="en-US" b="1" dirty="0" smtClean="0"/>
              <a:t>Bad – worse – the worst</a:t>
            </a:r>
          </a:p>
          <a:p>
            <a:r>
              <a:rPr lang="en-US" b="1" dirty="0" smtClean="0"/>
              <a:t>Much/many – more – the most</a:t>
            </a:r>
          </a:p>
          <a:p>
            <a:r>
              <a:rPr lang="en-US" b="1" dirty="0" smtClean="0"/>
              <a:t>Little – less - least</a:t>
            </a:r>
          </a:p>
          <a:p>
            <a:r>
              <a:rPr lang="en-US" b="1" dirty="0" smtClean="0"/>
              <a:t>Far – farther – the farthest </a:t>
            </a:r>
            <a:r>
              <a:rPr lang="en-US" sz="2600" dirty="0" smtClean="0"/>
              <a:t>(</a:t>
            </a:r>
            <a:r>
              <a:rPr lang="ru-RU" sz="2600" dirty="0" smtClean="0"/>
              <a:t>о расстоянии)</a:t>
            </a:r>
            <a:endParaRPr lang="en-US" sz="2600" dirty="0" smtClean="0"/>
          </a:p>
          <a:p>
            <a:pPr>
              <a:buNone/>
            </a:pPr>
            <a:r>
              <a:rPr lang="en-US" b="1" dirty="0" smtClean="0"/>
              <a:t>          (further – the furthest)</a:t>
            </a:r>
            <a:r>
              <a:rPr lang="ru-RU" b="1" dirty="0" smtClean="0"/>
              <a:t> </a:t>
            </a:r>
            <a:r>
              <a:rPr lang="ru-RU" sz="2600" dirty="0" smtClean="0"/>
              <a:t>(о времени)</a:t>
            </a:r>
            <a:endParaRPr lang="en-US" sz="2600" dirty="0" smtClean="0"/>
          </a:p>
          <a:p>
            <a:endParaRPr lang="en-US" b="1" dirty="0" smtClean="0"/>
          </a:p>
          <a:p>
            <a:r>
              <a:rPr lang="ru-RU" b="1" dirty="0" smtClean="0">
                <a:solidFill>
                  <a:srgbClr val="FF0000"/>
                </a:solidFill>
              </a:rPr>
              <a:t>Их нужно знать наизусть!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43956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  -</a:t>
            </a:r>
            <a:r>
              <a:rPr lang="en-US" dirty="0" err="1" smtClean="0"/>
              <a:t>er</a:t>
            </a:r>
            <a:r>
              <a:rPr lang="en-US" dirty="0" smtClean="0"/>
              <a:t> </a:t>
            </a:r>
            <a:r>
              <a:rPr lang="ru-RU" dirty="0" smtClean="0"/>
              <a:t>(-</a:t>
            </a:r>
            <a:r>
              <a:rPr lang="en-US" dirty="0" err="1" smtClean="0"/>
              <a:t>est</a:t>
            </a:r>
            <a:r>
              <a:rPr lang="en-US" dirty="0" smtClean="0"/>
              <a:t>)           more…(the most…)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000496" y="1643050"/>
            <a:ext cx="9749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funny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3929058" y="2071678"/>
            <a:ext cx="12811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sensible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4214810" y="2500306"/>
            <a:ext cx="6046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big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4000496" y="2857496"/>
            <a:ext cx="11480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patient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4143372" y="3357562"/>
            <a:ext cx="8963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short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4071934" y="3786190"/>
            <a:ext cx="9920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bald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3857620" y="4214818"/>
            <a:ext cx="13516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talkative</a:t>
            </a:r>
            <a:endParaRPr lang="ru-RU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3786182" y="4643446"/>
            <a:ext cx="15969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handsome</a:t>
            </a:r>
            <a:endParaRPr lang="ru-RU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4143372" y="5072074"/>
            <a:ext cx="9204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small</a:t>
            </a:r>
            <a:endParaRPr lang="ru-RU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4214810" y="5500702"/>
            <a:ext cx="7665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slim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313 -0.00417 L -0.35313 -0.0041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625 -0.01364 L -0.35625 -0.0136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441 -0.00208 L -0.36441 -0.00208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962 -0.00162 L -0.36962 -0.00162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3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3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781 -0.00023 L -0.35781 -0.00023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712 0.00046 L -0.35712 0.00046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1" grpId="0"/>
      <p:bldP spid="12" grpId="0"/>
      <p:bldP spid="14" grpId="0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(not) as… as… -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(не) такой </a:t>
            </a:r>
            <a:r>
              <a:rPr lang="en-US" dirty="0" smtClean="0"/>
              <a:t>(</a:t>
            </a:r>
            <a:r>
              <a:rPr lang="ru-RU" dirty="0" smtClean="0"/>
              <a:t>же</a:t>
            </a:r>
            <a:r>
              <a:rPr lang="en-US" dirty="0" smtClean="0"/>
              <a:t>)</a:t>
            </a:r>
            <a:r>
              <a:rPr lang="ru-RU" dirty="0" smtClean="0"/>
              <a:t>…, как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i="1" dirty="0" smtClean="0"/>
              <a:t>He is </a:t>
            </a:r>
            <a:r>
              <a:rPr lang="en-US" i="1" dirty="0" smtClean="0">
                <a:solidFill>
                  <a:srgbClr val="FF0000"/>
                </a:solidFill>
              </a:rPr>
              <a:t>as</a:t>
            </a:r>
            <a:r>
              <a:rPr lang="en-US" i="1" dirty="0" smtClean="0"/>
              <a:t> rich </a:t>
            </a:r>
            <a:r>
              <a:rPr lang="en-US" i="1" dirty="0" smtClean="0">
                <a:solidFill>
                  <a:srgbClr val="FF0000"/>
                </a:solidFill>
              </a:rPr>
              <a:t>as</a:t>
            </a:r>
            <a:r>
              <a:rPr lang="en-US" i="1" dirty="0" smtClean="0"/>
              <a:t> his father.</a:t>
            </a:r>
          </a:p>
          <a:p>
            <a:pPr marL="0" indent="0">
              <a:buNone/>
            </a:pPr>
            <a:r>
              <a:rPr lang="en-US" i="1" dirty="0" smtClean="0"/>
              <a:t>She is </a:t>
            </a:r>
            <a:r>
              <a:rPr lang="en-US" i="1" dirty="0" smtClean="0">
                <a:solidFill>
                  <a:srgbClr val="FF0000"/>
                </a:solidFill>
              </a:rPr>
              <a:t>not as</a:t>
            </a:r>
            <a:r>
              <a:rPr lang="en-US" i="1" dirty="0" smtClean="0"/>
              <a:t> pretty </a:t>
            </a:r>
            <a:r>
              <a:rPr lang="en-US" i="1" dirty="0" smtClean="0">
                <a:solidFill>
                  <a:srgbClr val="FF0000"/>
                </a:solidFill>
              </a:rPr>
              <a:t>as</a:t>
            </a:r>
            <a:r>
              <a:rPr lang="en-US" i="1" dirty="0" smtClean="0"/>
              <a:t> her sister.</a:t>
            </a:r>
            <a:endParaRPr lang="ru-RU" i="1" dirty="0"/>
          </a:p>
        </p:txBody>
      </p:sp>
    </p:spTree>
    <p:extLst>
      <p:ext uri="{BB962C8B-B14F-4D97-AF65-F5344CB8AC3E}">
        <p14:creationId xmlns="" xmlns:p14="http://schemas.microsoft.com/office/powerpoint/2010/main" val="9069696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Compare: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642910" y="1357298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                 (fast)</a:t>
            </a:r>
          </a:p>
          <a:p>
            <a:endParaRPr lang="en-US" dirty="0" smtClean="0"/>
          </a:p>
          <a:p>
            <a:r>
              <a:rPr lang="en-US" dirty="0" smtClean="0"/>
              <a:t>                                                  (beautiful)</a:t>
            </a:r>
          </a:p>
          <a:p>
            <a:endParaRPr lang="en-US" dirty="0" smtClean="0"/>
          </a:p>
          <a:p>
            <a:r>
              <a:rPr lang="en-US" dirty="0" smtClean="0"/>
              <a:t>                                                                 (bad)</a:t>
            </a:r>
          </a:p>
          <a:p>
            <a:endParaRPr lang="en-US" dirty="0" smtClean="0"/>
          </a:p>
          <a:p>
            <a:r>
              <a:rPr lang="en-US" dirty="0" smtClean="0"/>
              <a:t>             </a:t>
            </a:r>
          </a:p>
          <a:p>
            <a:r>
              <a:rPr lang="en-US" dirty="0" smtClean="0"/>
              <a:t>                                                  (expensive)</a:t>
            </a:r>
            <a:endParaRPr lang="ru-RU" dirty="0"/>
          </a:p>
        </p:txBody>
      </p:sp>
      <p:pic>
        <p:nvPicPr>
          <p:cNvPr id="6" name="Рисунок 5" descr="har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642918"/>
            <a:ext cx="1624012" cy="2286569"/>
          </a:xfrm>
          <a:prstGeom prst="rect">
            <a:avLst/>
          </a:prstGeom>
        </p:spPr>
      </p:pic>
      <p:pic>
        <p:nvPicPr>
          <p:cNvPr id="7" name="Рисунок 6" descr="beas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488" y="2143116"/>
            <a:ext cx="2857500" cy="1600200"/>
          </a:xfrm>
          <a:prstGeom prst="rect">
            <a:avLst/>
          </a:prstGeom>
        </p:spPr>
      </p:pic>
      <p:pic>
        <p:nvPicPr>
          <p:cNvPr id="8" name="Рисунок 7" descr="road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71604" y="3643314"/>
            <a:ext cx="2962275" cy="1543050"/>
          </a:xfrm>
          <a:prstGeom prst="rect">
            <a:avLst/>
          </a:prstGeom>
        </p:spPr>
      </p:pic>
      <p:pic>
        <p:nvPicPr>
          <p:cNvPr id="9" name="Рисунок 8" descr="road2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29189" y="3689492"/>
            <a:ext cx="2000265" cy="149826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785918" y="3643314"/>
            <a:ext cx="298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1</a:t>
            </a:r>
            <a:endParaRPr lang="ru-RU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929190" y="3714752"/>
            <a:ext cx="328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2</a:t>
            </a:r>
            <a:endParaRPr lang="ru-RU" b="1" dirty="0"/>
          </a:p>
        </p:txBody>
      </p:sp>
      <p:pic>
        <p:nvPicPr>
          <p:cNvPr id="13" name="Рисунок 12" descr="nokia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14546" y="5148454"/>
            <a:ext cx="785818" cy="1566694"/>
          </a:xfrm>
          <a:prstGeom prst="rect">
            <a:avLst/>
          </a:prstGeom>
        </p:spPr>
      </p:pic>
      <p:pic>
        <p:nvPicPr>
          <p:cNvPr id="15" name="Рисунок 14" descr="iphone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00430" y="5143512"/>
            <a:ext cx="2391959" cy="15716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Learn new words and rules.</a:t>
            </a:r>
          </a:p>
          <a:p>
            <a:r>
              <a:rPr lang="en-US" b="1" dirty="0" smtClean="0"/>
              <a:t>Write</a:t>
            </a:r>
            <a:r>
              <a:rPr lang="en-US" dirty="0" smtClean="0"/>
              <a:t> the description of a famous person and give some (3-4) variant to choose from. Use words from </a:t>
            </a:r>
            <a:r>
              <a:rPr lang="en-US" u="sng" dirty="0" smtClean="0"/>
              <a:t>ex.1 p.16</a:t>
            </a:r>
            <a:endParaRPr lang="ru-RU" u="sng" dirty="0"/>
          </a:p>
        </p:txBody>
      </p:sp>
      <p:pic>
        <p:nvPicPr>
          <p:cNvPr id="4" name="Содержимое 3" descr="wh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3504" y="4400197"/>
            <a:ext cx="2007463" cy="18863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dirty="0" smtClean="0"/>
              <a:t>Интернет-ресурсы: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643602"/>
          </a:xfrm>
        </p:spPr>
        <p:txBody>
          <a:bodyPr>
            <a:normAutofit fontScale="40000" lnSpcReduction="20000"/>
          </a:bodyPr>
          <a:lstStyle/>
          <a:p>
            <a:r>
              <a:rPr lang="en-US" dirty="0" smtClean="0"/>
              <a:t>https://www.google.com/imgres?imgurl=https%3A%2F%2Fwww.kindpng.com%2Fpicc%2Fm%2F52-526798_anonymous-person-transparent-hd-png-download.png&amp;imgrefurl=https%3A%2F%2Fwww.kindpng.com%2Fimgv%2FTJTwiJ_anonymous-person-transparent-hd-png-download%2F&amp;tbnid=z4_ymOoMunZsbM&amp;vet=12ahUKEwiPlP3kzL_6AhUFkcMKHaX4DZMQMygKegUIARDbAQ..</a:t>
            </a:r>
            <a:r>
              <a:rPr lang="en-US" dirty="0" err="1" smtClean="0"/>
              <a:t>i&amp;docid</a:t>
            </a:r>
            <a:r>
              <a:rPr lang="en-US" dirty="0" smtClean="0"/>
              <a:t>=anUwATO1smTapM&amp;w=860&amp;h=718&amp;q=unknown%20person&amp;ved=2ahUKEwiPlP3kzL_6AhUFkcMKHaX4DZMQMygKegUIARDbAQ</a:t>
            </a:r>
            <a:endParaRPr lang="ru-RU" dirty="0" smtClean="0"/>
          </a:p>
          <a:p>
            <a:r>
              <a:rPr lang="en-US" dirty="0" smtClean="0">
                <a:hlinkClick r:id="rId2"/>
              </a:rPr>
              <a:t>https://www.google.com/url?sa=i&amp;url=https%3A%2F%2Fria.ru%2F20160618%2F1442450878.html&amp;psig=AOvVaw3zqbMzajl41W_KtkCCQUo_&amp;</a:t>
            </a:r>
            <a:r>
              <a:rPr lang="en-US" dirty="0" smtClean="0">
                <a:hlinkClick r:id="rId2"/>
              </a:rPr>
              <a:t>ust=1664733860658000&amp;source=images&amp;cd=vfe&amp;ved=2ahUKEwjet8aEz7_6AhV7BhAIHXJiA34QjRx6BAgAEAs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www.google.com/url?sa=i&amp;url=https%3A%2F%2Fread.gov%2Faesop%2F025.html&amp;psig=AOvVaw273qHg5AHNkONouEdFi0_6&amp;ust=1664734003841000&amp;source=images&amp;cd=vfe&amp;ved=2ahUKEwi3z-nIz7_6AhVHlYsKHcOiBe4QjRx6BAgAEAs</a:t>
            </a:r>
            <a:endParaRPr lang="ru-RU" dirty="0" smtClean="0"/>
          </a:p>
          <a:p>
            <a:r>
              <a:rPr lang="en-US" dirty="0" smtClean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www.google.com/url?sa=i&amp;url=https%3A%2F%2Fwww.thewrap.com%2Fbeauty-and-the-beast-special-abc-30th-anniversary%2F&amp;psig=AOvVaw3s46miinWZn3q1vZ82eUpW&amp;ust=1664734058026000&amp;source=images&amp;cd=vfe&amp;ved=2ahUKEwjx5tTiz7_6AhVPiYsKHdWuCyEQjRx6BAgAEAs</a:t>
            </a:r>
            <a:endParaRPr lang="ru-RU" dirty="0" smtClean="0"/>
          </a:p>
          <a:p>
            <a:r>
              <a:rPr lang="en-US" dirty="0" smtClean="0"/>
              <a:t>https://www.google.com/imgres?imgurl=https%3A%2F%2Fqph.cf2.quoracdn.net%2Fmain-qimg-3999b45d55a82d7da53c4c75e19cd600-lq&amp;imgrefurl=https%3A%2F%2Fwww.quora.com%2FIs-it-dangerous-to-drive-on-Russian-roads&amp;tbnid=dWyWzUCb_hBcKM&amp;vet=12ahUKEwj2jK3N0L_6AhUjmIsKHUKgDHgQMygTegUIARDPAQ..</a:t>
            </a:r>
            <a:r>
              <a:rPr lang="en-US" dirty="0" err="1" smtClean="0"/>
              <a:t>i&amp;docid</a:t>
            </a:r>
            <a:r>
              <a:rPr lang="en-US" dirty="0" smtClean="0"/>
              <a:t>=E4FtB6oC3kYLwM&amp;w=602&amp;h=452&amp;q=bad%20road%20in%20russia&amp;ved=2ahUKEwj2jK3N0L_6AhUjmIsKHUKgDHgQMygTegUIARDPAQ</a:t>
            </a:r>
            <a:endParaRPr lang="ru-RU" dirty="0" smtClean="0"/>
          </a:p>
          <a:p>
            <a:r>
              <a:rPr lang="en-US" dirty="0" smtClean="0">
                <a:hlinkClick r:id="rId5"/>
              </a:rPr>
              <a:t>https://</a:t>
            </a:r>
            <a:r>
              <a:rPr lang="en-US" dirty="0" smtClean="0">
                <a:hlinkClick r:id="rId5"/>
              </a:rPr>
              <a:t>www.google.com/url?sa=i&amp;url=https%3A%2F%2Fwww.alamy.com%2Fstock-photo%2Fnokia-mobile-phone.html&amp;psig=AOvVaw3JpOllQ1USr_qEsE3z0EjT&amp;ust=1664734396312000&amp;source=images&amp;cd=vfe&amp;ved=0CAwQjRxqFwoTCJjq_Y3Rv_oCFQAAAAAdAAAAABAE</a:t>
            </a:r>
            <a:endParaRPr lang="ru-RU" dirty="0" smtClean="0"/>
          </a:p>
          <a:p>
            <a:r>
              <a:rPr lang="en-US" dirty="0" smtClean="0"/>
              <a:t>https://www.google.com/imgres?imgurl=https%3A%2F%2Fcloudfront-us-east-2.images.arcpublishing.com%2Freuters%2FMWG2II5FBJOWZJMS2ZJRD3QFCI.jpg&amp;imgrefurl=https%3A%2F%2Fwww.reuters.com%2Ftechnology%2Fapple-starts-manufacturing-iphone-13-india-2022-04-11%2F&amp;tbnid=n9WK4Tq2_7DRMM&amp;vet=12ahUKEwitspTE0b_6AhWMG3cKHSeaAxYQMyhiegUIARCvAQ..</a:t>
            </a:r>
            <a:r>
              <a:rPr lang="en-US" dirty="0" err="1" smtClean="0"/>
              <a:t>i&amp;docid</a:t>
            </a:r>
            <a:r>
              <a:rPr lang="en-US" dirty="0" smtClean="0"/>
              <a:t>=</a:t>
            </a:r>
            <a:r>
              <a:rPr lang="en-US" dirty="0" err="1" smtClean="0"/>
              <a:t>TQkvxsSYteIStM&amp;w</a:t>
            </a:r>
            <a:r>
              <a:rPr lang="en-US" dirty="0" smtClean="0"/>
              <a:t>=5771&amp;h=3793&amp;q=</a:t>
            </a:r>
            <a:r>
              <a:rPr lang="en-US" dirty="0" err="1" smtClean="0"/>
              <a:t>iphone&amp;hl</a:t>
            </a:r>
            <a:r>
              <a:rPr lang="en-US" dirty="0" smtClean="0"/>
              <a:t>=</a:t>
            </a:r>
            <a:r>
              <a:rPr lang="en-US" dirty="0" err="1" smtClean="0"/>
              <a:t>ru&amp;ved</a:t>
            </a:r>
            <a:r>
              <a:rPr lang="en-US" dirty="0" smtClean="0"/>
              <a:t>=2ahUKEwitspTE0b_6AhWMG3cKHSeaAxYQMyhiegUIARCvAQ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 the translation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14422"/>
            <a:ext cx="8501122" cy="5286412"/>
          </a:xfrm>
        </p:spPr>
        <p:txBody>
          <a:bodyPr>
            <a:normAutofit/>
          </a:bodyPr>
          <a:lstStyle/>
          <a:p>
            <a:r>
              <a:rPr lang="en-US" sz="2000" dirty="0" smtClean="0"/>
              <a:t>good-looking – </a:t>
            </a:r>
          </a:p>
          <a:p>
            <a:r>
              <a:rPr lang="en-US" sz="2000" dirty="0"/>
              <a:t>h</a:t>
            </a:r>
            <a:r>
              <a:rPr lang="en-US" sz="2000" dirty="0" smtClean="0"/>
              <a:t>andsome – </a:t>
            </a:r>
          </a:p>
          <a:p>
            <a:r>
              <a:rPr lang="en-US" sz="2000" dirty="0"/>
              <a:t>r</a:t>
            </a:r>
            <a:r>
              <a:rPr lang="en-US" sz="2000" dirty="0" smtClean="0"/>
              <a:t>ather – </a:t>
            </a:r>
          </a:p>
          <a:p>
            <a:r>
              <a:rPr lang="en-US" sz="2000" dirty="0"/>
              <a:t>o</a:t>
            </a:r>
            <a:r>
              <a:rPr lang="en-US" sz="2000" dirty="0" smtClean="0"/>
              <a:t>f average height – </a:t>
            </a:r>
          </a:p>
          <a:p>
            <a:r>
              <a:rPr lang="en-US" sz="2000" dirty="0"/>
              <a:t>o</a:t>
            </a:r>
            <a:r>
              <a:rPr lang="en-US" sz="2000" dirty="0" smtClean="0"/>
              <a:t>verweight – </a:t>
            </a:r>
          </a:p>
          <a:p>
            <a:r>
              <a:rPr lang="en-US" sz="2000" dirty="0"/>
              <a:t>g</a:t>
            </a:r>
            <a:r>
              <a:rPr lang="en-US" sz="2000" dirty="0" smtClean="0"/>
              <a:t>inger – </a:t>
            </a:r>
          </a:p>
          <a:p>
            <a:r>
              <a:rPr lang="en-US" sz="2000" dirty="0"/>
              <a:t>g</a:t>
            </a:r>
            <a:r>
              <a:rPr lang="en-US" sz="2000" dirty="0" smtClean="0"/>
              <a:t>oing grey – </a:t>
            </a:r>
          </a:p>
          <a:p>
            <a:r>
              <a:rPr lang="en-US" sz="2000" dirty="0"/>
              <a:t>a</a:t>
            </a:r>
            <a:r>
              <a:rPr lang="en-US" sz="2000" dirty="0" smtClean="0"/>
              <a:t>lmost bald – </a:t>
            </a:r>
          </a:p>
          <a:p>
            <a:r>
              <a:rPr lang="en-US" sz="2000" dirty="0"/>
              <a:t>a</a:t>
            </a:r>
            <a:r>
              <a:rPr lang="en-US" sz="2000" dirty="0" smtClean="0"/>
              <a:t>lmond-shaped – </a:t>
            </a:r>
          </a:p>
          <a:p>
            <a:r>
              <a:rPr lang="en-US" sz="2000" dirty="0"/>
              <a:t>t</a:t>
            </a:r>
            <a:r>
              <a:rPr lang="en-US" sz="2000" dirty="0" smtClean="0"/>
              <a:t>alkative – </a:t>
            </a:r>
          </a:p>
          <a:p>
            <a:r>
              <a:rPr lang="en-US" sz="2000" dirty="0" smtClean="0"/>
              <a:t>moody – </a:t>
            </a:r>
          </a:p>
          <a:p>
            <a:r>
              <a:rPr lang="en-US" sz="2000" dirty="0"/>
              <a:t>c</a:t>
            </a:r>
            <a:r>
              <a:rPr lang="en-US" sz="2000" dirty="0" smtClean="0"/>
              <a:t>reative – </a:t>
            </a:r>
          </a:p>
          <a:p>
            <a:r>
              <a:rPr lang="en-US" sz="2000" dirty="0"/>
              <a:t>b</a:t>
            </a:r>
            <a:r>
              <a:rPr lang="en-US" sz="2000" dirty="0" smtClean="0"/>
              <a:t>ossy – </a:t>
            </a:r>
          </a:p>
          <a:p>
            <a:r>
              <a:rPr lang="en-US" sz="2000" dirty="0"/>
              <a:t>s</a:t>
            </a:r>
            <a:r>
              <a:rPr lang="en-US" sz="2000" dirty="0" smtClean="0"/>
              <a:t>ensible -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357950" y="2357430"/>
            <a:ext cx="21355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привлекательный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715008" y="1571612"/>
            <a:ext cx="2637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к</a:t>
            </a:r>
            <a:r>
              <a:rPr lang="ru-RU" dirty="0" smtClean="0"/>
              <a:t>расивый (о мужчине)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143636" y="3500438"/>
            <a:ext cx="918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весьма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715008" y="5286388"/>
            <a:ext cx="1784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с</a:t>
            </a:r>
            <a:r>
              <a:rPr lang="ru-RU" dirty="0" smtClean="0"/>
              <a:t>реднего роста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715008" y="4643446"/>
            <a:ext cx="24240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с</a:t>
            </a:r>
            <a:r>
              <a:rPr lang="ru-RU" dirty="0" smtClean="0"/>
              <a:t> избыточным весом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929322" y="1928802"/>
            <a:ext cx="13067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седеющий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215074" y="3071810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рыжий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214942" y="1214422"/>
            <a:ext cx="16161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п</a:t>
            </a:r>
            <a:r>
              <a:rPr lang="ru-RU" dirty="0" smtClean="0"/>
              <a:t>очти лысый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5572132" y="2714620"/>
            <a:ext cx="3161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м</a:t>
            </a:r>
            <a:r>
              <a:rPr lang="ru-RU" dirty="0" smtClean="0"/>
              <a:t>индалевидный, овальный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5286380" y="6000768"/>
            <a:ext cx="18533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разговорчивый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5857884" y="3929066"/>
            <a:ext cx="2193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у</a:t>
            </a:r>
            <a:r>
              <a:rPr lang="ru-RU" dirty="0" smtClean="0"/>
              <a:t>нылый, угрюмый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5286380" y="5715016"/>
            <a:ext cx="1426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творческий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5643570" y="4929198"/>
            <a:ext cx="1226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властный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5786446" y="4286256"/>
            <a:ext cx="1277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разумный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771 0.01388 L -0.44583 -0.1644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900" y="-8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945 -0.00809 L -0.38716 0.0025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400" y="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82 -0.00578 L -0.45833 -0.2259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500" y="-11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99 -0.01434 L -0.23837 -0.4338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400" y="-21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698 -0.02544 L -0.36771 -0.28769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500" y="-13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28 -0.00624 L -0.47587 0.00416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200" y="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12 -0.00763 L -0.41666 0.22317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500" y="11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903 -0.00833 L -0.32413 0.37974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800" y="19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2.77521E-7 L -0.31493 0.21 " pathEditMode="relative" ptsTypes="AA">
                                      <p:cBhvr>
                                        <p:cTn id="3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389 -0.01318 L -0.37621 -0.22318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100" y="-10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7 -0.00532 L -0.47326 0.14154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600" y="7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39 -0.00324 L -0.40018 -0.06614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100" y="-3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2.81221E-6 L -0.41736 0.10499 " pathEditMode="relative" ptsTypes="AA">
                                      <p:cBhvr>
                                        <p:cTn id="5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6 -3.38575E-6 L -0.42516 0.25185 " pathEditMode="relative" ptsTypes="AA">
                                      <p:cBhvr>
                                        <p:cTn id="5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8" grpId="0"/>
      <p:bldP spid="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 is middle-aged.</a:t>
            </a:r>
            <a:endParaRPr lang="ru-RU" dirty="0"/>
          </a:p>
        </p:txBody>
      </p:sp>
      <p:pic>
        <p:nvPicPr>
          <p:cNvPr id="4" name="Содержимое 3" descr="who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71670" y="1513733"/>
            <a:ext cx="5231348" cy="491566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He is good-looking, of average height…</a:t>
            </a:r>
            <a:endParaRPr lang="ru-RU" dirty="0"/>
          </a:p>
        </p:txBody>
      </p:sp>
      <p:pic>
        <p:nvPicPr>
          <p:cNvPr id="4" name="Содержимое 3" descr="who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71670" y="1513733"/>
            <a:ext cx="5231348" cy="4915664"/>
          </a:xfrm>
        </p:spPr>
      </p:pic>
      <p:sp>
        <p:nvSpPr>
          <p:cNvPr id="3" name="TextBox 2"/>
          <p:cNvSpPr txBox="1"/>
          <p:nvPr/>
        </p:nvSpPr>
        <p:spPr>
          <a:xfrm>
            <a:off x="539552" y="6021288"/>
            <a:ext cx="6013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He is middle-aged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  <a:r>
              <a:rPr lang="en-US" dirty="0"/>
              <a:t> </a:t>
            </a:r>
            <a:r>
              <a:rPr lang="en-US" dirty="0">
                <a:solidFill>
                  <a:schemeClr val="bg1"/>
                </a:solidFill>
              </a:rPr>
              <a:t>He is good-looking, of average </a:t>
            </a:r>
            <a:r>
              <a:rPr lang="en-US" dirty="0" smtClean="0">
                <a:solidFill>
                  <a:schemeClr val="bg1"/>
                </a:solidFill>
              </a:rPr>
              <a:t>height.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…with shoulder-length wavy hair</a:t>
            </a:r>
            <a:endParaRPr lang="ru-RU" dirty="0"/>
          </a:p>
        </p:txBody>
      </p:sp>
      <p:pic>
        <p:nvPicPr>
          <p:cNvPr id="4" name="Содержимое 3" descr="who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71670" y="1513733"/>
            <a:ext cx="5231348" cy="4915664"/>
          </a:xfrm>
        </p:spPr>
      </p:pic>
      <p:sp>
        <p:nvSpPr>
          <p:cNvPr id="5" name="TextBox 4"/>
          <p:cNvSpPr txBox="1"/>
          <p:nvPr/>
        </p:nvSpPr>
        <p:spPr>
          <a:xfrm>
            <a:off x="539552" y="6021288"/>
            <a:ext cx="82012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He is middle-aged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  <a:r>
              <a:rPr lang="en-US" dirty="0"/>
              <a:t> </a:t>
            </a:r>
            <a:r>
              <a:rPr lang="en-US" dirty="0">
                <a:solidFill>
                  <a:schemeClr val="bg1"/>
                </a:solidFill>
              </a:rPr>
              <a:t>He is good-looking, of average </a:t>
            </a:r>
            <a:r>
              <a:rPr lang="en-US" dirty="0" smtClean="0">
                <a:solidFill>
                  <a:schemeClr val="bg1"/>
                </a:solidFill>
              </a:rPr>
              <a:t>height </a:t>
            </a:r>
            <a:r>
              <a:rPr lang="en-US" dirty="0">
                <a:solidFill>
                  <a:schemeClr val="bg1"/>
                </a:solidFill>
              </a:rPr>
              <a:t>with shoulder-length 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wavy </a:t>
            </a:r>
            <a:r>
              <a:rPr lang="en-US" dirty="0">
                <a:solidFill>
                  <a:schemeClr val="bg1"/>
                </a:solidFill>
              </a:rPr>
              <a:t>hair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…and almond-shaped green eyes.</a:t>
            </a:r>
            <a:endParaRPr lang="ru-RU" dirty="0"/>
          </a:p>
        </p:txBody>
      </p:sp>
      <p:pic>
        <p:nvPicPr>
          <p:cNvPr id="4" name="Содержимое 3" descr="who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71670" y="1513733"/>
            <a:ext cx="5231348" cy="4915664"/>
          </a:xfrm>
        </p:spPr>
      </p:pic>
      <p:sp>
        <p:nvSpPr>
          <p:cNvPr id="3" name="TextBox 2"/>
          <p:cNvSpPr txBox="1"/>
          <p:nvPr/>
        </p:nvSpPr>
        <p:spPr>
          <a:xfrm>
            <a:off x="323528" y="5805264"/>
            <a:ext cx="820128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He is middle-aged.</a:t>
            </a:r>
            <a:r>
              <a:rPr lang="en-US" dirty="0"/>
              <a:t> </a:t>
            </a:r>
            <a:r>
              <a:rPr lang="en-US" dirty="0">
                <a:solidFill>
                  <a:schemeClr val="bg1"/>
                </a:solidFill>
              </a:rPr>
              <a:t>He is good-looking, of average height with shoulder-length </a:t>
            </a:r>
          </a:p>
          <a:p>
            <a:r>
              <a:rPr lang="en-US" dirty="0">
                <a:solidFill>
                  <a:schemeClr val="bg1"/>
                </a:solidFill>
              </a:rPr>
              <a:t>wavy </a:t>
            </a:r>
            <a:r>
              <a:rPr lang="en-US" dirty="0" smtClean="0">
                <a:solidFill>
                  <a:schemeClr val="bg1"/>
                </a:solidFill>
              </a:rPr>
              <a:t>hair </a:t>
            </a:r>
            <a:r>
              <a:rPr lang="en-US" dirty="0">
                <a:solidFill>
                  <a:schemeClr val="bg1"/>
                </a:solidFill>
              </a:rPr>
              <a:t>and almond-shaped green eyes.</a:t>
            </a:r>
            <a:endParaRPr lang="ru-RU" dirty="0">
              <a:solidFill>
                <a:schemeClr val="bg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He’s funny and talkative.</a:t>
            </a:r>
            <a:endParaRPr lang="ru-RU" dirty="0"/>
          </a:p>
        </p:txBody>
      </p:sp>
      <p:pic>
        <p:nvPicPr>
          <p:cNvPr id="4" name="Содержимое 3" descr="who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71670" y="1513733"/>
            <a:ext cx="5231348" cy="4915664"/>
          </a:xfrm>
        </p:spPr>
      </p:pic>
      <p:sp>
        <p:nvSpPr>
          <p:cNvPr id="3" name="TextBox 2"/>
          <p:cNvSpPr txBox="1"/>
          <p:nvPr/>
        </p:nvSpPr>
        <p:spPr>
          <a:xfrm>
            <a:off x="611560" y="5805264"/>
            <a:ext cx="820128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He is middle-aged.</a:t>
            </a:r>
            <a:r>
              <a:rPr lang="en-US" dirty="0"/>
              <a:t> </a:t>
            </a:r>
            <a:r>
              <a:rPr lang="en-US" dirty="0">
                <a:solidFill>
                  <a:schemeClr val="bg1"/>
                </a:solidFill>
              </a:rPr>
              <a:t>He is good-looking, of average height with shoulder-length </a:t>
            </a:r>
          </a:p>
          <a:p>
            <a:r>
              <a:rPr lang="en-US" dirty="0">
                <a:solidFill>
                  <a:schemeClr val="bg1"/>
                </a:solidFill>
              </a:rPr>
              <a:t>wavy hair and almond-shaped green eyes</a:t>
            </a:r>
            <a:r>
              <a:rPr lang="en-US" dirty="0" smtClean="0">
                <a:solidFill>
                  <a:schemeClr val="bg1"/>
                </a:solidFill>
              </a:rPr>
              <a:t>. </a:t>
            </a:r>
            <a:r>
              <a:rPr lang="en-US" dirty="0">
                <a:solidFill>
                  <a:schemeClr val="bg1"/>
                </a:solidFill>
              </a:rPr>
              <a:t>He’s funny and talkative.</a:t>
            </a:r>
            <a:endParaRPr lang="ru-RU" dirty="0">
              <a:solidFill>
                <a:schemeClr val="bg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He’s a stand-up comic and an actor</a:t>
            </a:r>
            <a:endParaRPr lang="ru-RU" dirty="0"/>
          </a:p>
        </p:txBody>
      </p:sp>
      <p:pic>
        <p:nvPicPr>
          <p:cNvPr id="4" name="Содержимое 3" descr="who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71670" y="1513733"/>
            <a:ext cx="5231348" cy="4915664"/>
          </a:xfrm>
        </p:spPr>
      </p:pic>
      <p:sp>
        <p:nvSpPr>
          <p:cNvPr id="3" name="TextBox 2"/>
          <p:cNvSpPr txBox="1"/>
          <p:nvPr/>
        </p:nvSpPr>
        <p:spPr>
          <a:xfrm>
            <a:off x="467544" y="5424304"/>
            <a:ext cx="820128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He is middle-aged.</a:t>
            </a:r>
            <a:r>
              <a:rPr lang="en-US" dirty="0"/>
              <a:t> </a:t>
            </a:r>
            <a:r>
              <a:rPr lang="en-US" dirty="0">
                <a:solidFill>
                  <a:schemeClr val="bg1"/>
                </a:solidFill>
              </a:rPr>
              <a:t>He is good-looking, of average height with shoulder-length </a:t>
            </a:r>
          </a:p>
          <a:p>
            <a:r>
              <a:rPr lang="en-US" dirty="0">
                <a:solidFill>
                  <a:schemeClr val="bg1"/>
                </a:solidFill>
              </a:rPr>
              <a:t>wavy hair and almond-shaped green eyes. He’s funny and talkative</a:t>
            </a:r>
            <a:r>
              <a:rPr lang="en-US" dirty="0" smtClean="0">
                <a:solidFill>
                  <a:schemeClr val="bg1"/>
                </a:solidFill>
              </a:rPr>
              <a:t>.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He’s </a:t>
            </a:r>
            <a:r>
              <a:rPr lang="en-US" dirty="0">
                <a:solidFill>
                  <a:schemeClr val="bg1"/>
                </a:solidFill>
              </a:rPr>
              <a:t>a stand-up comic and an actor</a:t>
            </a:r>
            <a:endParaRPr lang="ru-RU" dirty="0">
              <a:solidFill>
                <a:schemeClr val="bg1"/>
              </a:solidFill>
            </a:endParaRPr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You have 5 variants to choose from: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Mikhail </a:t>
            </a:r>
            <a:r>
              <a:rPr lang="en-US" dirty="0" err="1" smtClean="0"/>
              <a:t>Zadornov</a:t>
            </a:r>
            <a:endParaRPr lang="en-US" dirty="0" smtClean="0"/>
          </a:p>
          <a:p>
            <a:r>
              <a:rPr lang="en-US" dirty="0" smtClean="0"/>
              <a:t>Mikhail </a:t>
            </a:r>
            <a:r>
              <a:rPr lang="en-US" dirty="0" err="1" smtClean="0"/>
              <a:t>Galustyan</a:t>
            </a:r>
            <a:endParaRPr lang="en-US" dirty="0" smtClean="0"/>
          </a:p>
          <a:p>
            <a:r>
              <a:rPr lang="en-US" dirty="0" err="1" smtClean="0"/>
              <a:t>Garik</a:t>
            </a:r>
            <a:r>
              <a:rPr lang="en-US" dirty="0" smtClean="0"/>
              <a:t> </a:t>
            </a:r>
            <a:r>
              <a:rPr lang="en-US" dirty="0" err="1" smtClean="0"/>
              <a:t>Kharlamov</a:t>
            </a:r>
            <a:endParaRPr lang="en-US" dirty="0" smtClean="0"/>
          </a:p>
          <a:p>
            <a:r>
              <a:rPr lang="en-US" dirty="0" err="1" smtClean="0"/>
              <a:t>Maksim</a:t>
            </a:r>
            <a:r>
              <a:rPr lang="en-US" dirty="0" smtClean="0"/>
              <a:t> </a:t>
            </a:r>
            <a:r>
              <a:rPr lang="en-US" dirty="0" err="1" smtClean="0"/>
              <a:t>Galkin</a:t>
            </a:r>
            <a:endParaRPr lang="en-US" dirty="0" smtClean="0"/>
          </a:p>
          <a:p>
            <a:r>
              <a:rPr lang="en-US" dirty="0" smtClean="0"/>
              <a:t>Semen </a:t>
            </a:r>
            <a:r>
              <a:rPr lang="en-US" dirty="0" err="1" smtClean="0"/>
              <a:t>Slepakov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505</Words>
  <Application>Microsoft Office PowerPoint</Application>
  <PresentationFormat>Экран (4:3)</PresentationFormat>
  <Paragraphs>118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Guess the person  (Spotlight 8, lesson 1d) </vt:lpstr>
      <vt:lpstr>Find the translation</vt:lpstr>
      <vt:lpstr>He is middle-aged.</vt:lpstr>
      <vt:lpstr>He is good-looking, of average height…</vt:lpstr>
      <vt:lpstr>…with shoulder-length wavy hair</vt:lpstr>
      <vt:lpstr>…and almond-shaped green eyes.</vt:lpstr>
      <vt:lpstr>He’s funny and talkative.</vt:lpstr>
      <vt:lpstr>He’s a stand-up comic and an actor</vt:lpstr>
      <vt:lpstr>You have 5 variants to choose from:</vt:lpstr>
      <vt:lpstr>Слайд 10</vt:lpstr>
      <vt:lpstr>Comparatives (сравнительная степень–«более»)</vt:lpstr>
      <vt:lpstr>Superlatives (превосходная степень – «самый»)</vt:lpstr>
      <vt:lpstr>Исключения!!!</vt:lpstr>
      <vt:lpstr>  -er (-est)           more…(the most…)</vt:lpstr>
      <vt:lpstr>(not) as… as… -  (не) такой (же)…, как </vt:lpstr>
      <vt:lpstr>Compare:</vt:lpstr>
      <vt:lpstr>Homework:</vt:lpstr>
      <vt:lpstr>Интернет-ресурсы: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Guess the person</dc:title>
  <dc:creator>Денис</dc:creator>
  <cp:lastModifiedBy>Денис</cp:lastModifiedBy>
  <cp:revision>16</cp:revision>
  <dcterms:created xsi:type="dcterms:W3CDTF">2020-09-20T13:04:10Z</dcterms:created>
  <dcterms:modified xsi:type="dcterms:W3CDTF">2022-10-01T18:18:06Z</dcterms:modified>
</cp:coreProperties>
</file>