
<file path=[Content_Types].xml><?xml version="1.0" encoding="utf-8"?>
<Types xmlns="http://schemas.openxmlformats.org/package/2006/content-types">
  <Default Extension="png" ContentType="image/png"/>
  <Default Extension="jpeg" ContentType="image/jpeg"/>
  <Default Extension="webp"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Пользователь" initials="П" lastIdx="1" clrIdx="0">
    <p:extLst>
      <p:ext uri="{19B8F6BF-5375-455C-9EA6-DF929625EA0E}">
        <p15:presenceInfo xmlns:p15="http://schemas.microsoft.com/office/powerpoint/2012/main" userId="Пользователь"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30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02-24T11:05:34.024" idx="1">
    <p:pos x="7680" y="0"/>
    <p:text/>
    <p:extLst>
      <p:ext uri="{C676402C-5697-4E1C-873F-D02D1690AC5C}">
        <p15:threadingInfo xmlns:p15="http://schemas.microsoft.com/office/powerpoint/2012/main" timeZoneBias="-18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6728E2D-2542-4821-AE23-2687F078EA4E}"/>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E92D436B-E480-456A-A4A7-DFF0EE7DF2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56EA621E-66AC-466A-B1D4-9E60F28AC573}"/>
              </a:ext>
            </a:extLst>
          </p:cNvPr>
          <p:cNvSpPr>
            <a:spLocks noGrp="1"/>
          </p:cNvSpPr>
          <p:nvPr>
            <p:ph type="dt" sz="half" idx="10"/>
          </p:nvPr>
        </p:nvSpPr>
        <p:spPr/>
        <p:txBody>
          <a:bodyPr/>
          <a:lstStyle/>
          <a:p>
            <a:fld id="{D862107D-9ADA-44C9-B149-C710D1B05ED5}" type="datetimeFigureOut">
              <a:rPr lang="ru-RU" smtClean="0"/>
              <a:t>01.10.2022</a:t>
            </a:fld>
            <a:endParaRPr lang="ru-RU"/>
          </a:p>
        </p:txBody>
      </p:sp>
      <p:sp>
        <p:nvSpPr>
          <p:cNvPr id="5" name="Нижний колонтитул 4">
            <a:extLst>
              <a:ext uri="{FF2B5EF4-FFF2-40B4-BE49-F238E27FC236}">
                <a16:creationId xmlns:a16="http://schemas.microsoft.com/office/drawing/2014/main" id="{1336B435-BD3A-4AF9-8A6E-794AE454921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94A6E66-E48F-4D99-9CDA-4BC5FCA1DF43}"/>
              </a:ext>
            </a:extLst>
          </p:cNvPr>
          <p:cNvSpPr>
            <a:spLocks noGrp="1"/>
          </p:cNvSpPr>
          <p:nvPr>
            <p:ph type="sldNum" sz="quarter" idx="12"/>
          </p:nvPr>
        </p:nvSpPr>
        <p:spPr/>
        <p:txBody>
          <a:bodyPr/>
          <a:lstStyle/>
          <a:p>
            <a:fld id="{EC050C6C-DB23-470E-A47C-4DE151A102D7}" type="slidenum">
              <a:rPr lang="ru-RU" smtClean="0"/>
              <a:t>‹#›</a:t>
            </a:fld>
            <a:endParaRPr lang="ru-RU"/>
          </a:p>
        </p:txBody>
      </p:sp>
    </p:spTree>
    <p:extLst>
      <p:ext uri="{BB962C8B-B14F-4D97-AF65-F5344CB8AC3E}">
        <p14:creationId xmlns:p14="http://schemas.microsoft.com/office/powerpoint/2010/main" val="1220096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BDEBCC4-EA37-49A6-A150-ACFC7B784CC4}"/>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11E86F69-070A-434C-A9F3-403F2A2D3F38}"/>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D41F0A33-B1AB-4F2A-AFC4-F739BF8EAACE}"/>
              </a:ext>
            </a:extLst>
          </p:cNvPr>
          <p:cNvSpPr>
            <a:spLocks noGrp="1"/>
          </p:cNvSpPr>
          <p:nvPr>
            <p:ph type="dt" sz="half" idx="10"/>
          </p:nvPr>
        </p:nvSpPr>
        <p:spPr/>
        <p:txBody>
          <a:bodyPr/>
          <a:lstStyle/>
          <a:p>
            <a:fld id="{D862107D-9ADA-44C9-B149-C710D1B05ED5}" type="datetimeFigureOut">
              <a:rPr lang="ru-RU" smtClean="0"/>
              <a:t>01.10.2022</a:t>
            </a:fld>
            <a:endParaRPr lang="ru-RU"/>
          </a:p>
        </p:txBody>
      </p:sp>
      <p:sp>
        <p:nvSpPr>
          <p:cNvPr id="5" name="Нижний колонтитул 4">
            <a:extLst>
              <a:ext uri="{FF2B5EF4-FFF2-40B4-BE49-F238E27FC236}">
                <a16:creationId xmlns:a16="http://schemas.microsoft.com/office/drawing/2014/main" id="{2F59F74E-1A3F-4952-A5E2-D39839191BA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C65A7421-6A87-411F-A33B-1DC62A303750}"/>
              </a:ext>
            </a:extLst>
          </p:cNvPr>
          <p:cNvSpPr>
            <a:spLocks noGrp="1"/>
          </p:cNvSpPr>
          <p:nvPr>
            <p:ph type="sldNum" sz="quarter" idx="12"/>
          </p:nvPr>
        </p:nvSpPr>
        <p:spPr/>
        <p:txBody>
          <a:bodyPr/>
          <a:lstStyle/>
          <a:p>
            <a:fld id="{EC050C6C-DB23-470E-A47C-4DE151A102D7}" type="slidenum">
              <a:rPr lang="ru-RU" smtClean="0"/>
              <a:t>‹#›</a:t>
            </a:fld>
            <a:endParaRPr lang="ru-RU"/>
          </a:p>
        </p:txBody>
      </p:sp>
    </p:spTree>
    <p:extLst>
      <p:ext uri="{BB962C8B-B14F-4D97-AF65-F5344CB8AC3E}">
        <p14:creationId xmlns:p14="http://schemas.microsoft.com/office/powerpoint/2010/main" val="2476978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520018B7-9D20-44E8-9B74-F27AA170FD94}"/>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1FFB91D8-E269-4523-A23D-E4E9410E994A}"/>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4B8987FB-E88D-4FB9-AE65-B18245CCCD86}"/>
              </a:ext>
            </a:extLst>
          </p:cNvPr>
          <p:cNvSpPr>
            <a:spLocks noGrp="1"/>
          </p:cNvSpPr>
          <p:nvPr>
            <p:ph type="dt" sz="half" idx="10"/>
          </p:nvPr>
        </p:nvSpPr>
        <p:spPr/>
        <p:txBody>
          <a:bodyPr/>
          <a:lstStyle/>
          <a:p>
            <a:fld id="{D862107D-9ADA-44C9-B149-C710D1B05ED5}" type="datetimeFigureOut">
              <a:rPr lang="ru-RU" smtClean="0"/>
              <a:t>01.10.2022</a:t>
            </a:fld>
            <a:endParaRPr lang="ru-RU"/>
          </a:p>
        </p:txBody>
      </p:sp>
      <p:sp>
        <p:nvSpPr>
          <p:cNvPr id="5" name="Нижний колонтитул 4">
            <a:extLst>
              <a:ext uri="{FF2B5EF4-FFF2-40B4-BE49-F238E27FC236}">
                <a16:creationId xmlns:a16="http://schemas.microsoft.com/office/drawing/2014/main" id="{88CF27DE-259E-4729-8881-B0EF25C1D19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C13B027-AAD0-4A32-93A7-066ED2CB0646}"/>
              </a:ext>
            </a:extLst>
          </p:cNvPr>
          <p:cNvSpPr>
            <a:spLocks noGrp="1"/>
          </p:cNvSpPr>
          <p:nvPr>
            <p:ph type="sldNum" sz="quarter" idx="12"/>
          </p:nvPr>
        </p:nvSpPr>
        <p:spPr/>
        <p:txBody>
          <a:bodyPr/>
          <a:lstStyle/>
          <a:p>
            <a:fld id="{EC050C6C-DB23-470E-A47C-4DE151A102D7}" type="slidenum">
              <a:rPr lang="ru-RU" smtClean="0"/>
              <a:t>‹#›</a:t>
            </a:fld>
            <a:endParaRPr lang="ru-RU"/>
          </a:p>
        </p:txBody>
      </p:sp>
    </p:spTree>
    <p:extLst>
      <p:ext uri="{BB962C8B-B14F-4D97-AF65-F5344CB8AC3E}">
        <p14:creationId xmlns:p14="http://schemas.microsoft.com/office/powerpoint/2010/main" val="1012415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C7189B9-127C-4302-A2BB-BF6EAB52AD50}"/>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EA7EC9E7-B9D8-42A8-B8B1-E34C85A81196}"/>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1B6C622-5D62-48E3-BC68-130DB7EE2692}"/>
              </a:ext>
            </a:extLst>
          </p:cNvPr>
          <p:cNvSpPr>
            <a:spLocks noGrp="1"/>
          </p:cNvSpPr>
          <p:nvPr>
            <p:ph type="dt" sz="half" idx="10"/>
          </p:nvPr>
        </p:nvSpPr>
        <p:spPr/>
        <p:txBody>
          <a:bodyPr/>
          <a:lstStyle/>
          <a:p>
            <a:fld id="{D862107D-9ADA-44C9-B149-C710D1B05ED5}" type="datetimeFigureOut">
              <a:rPr lang="ru-RU" smtClean="0"/>
              <a:t>01.10.2022</a:t>
            </a:fld>
            <a:endParaRPr lang="ru-RU"/>
          </a:p>
        </p:txBody>
      </p:sp>
      <p:sp>
        <p:nvSpPr>
          <p:cNvPr id="5" name="Нижний колонтитул 4">
            <a:extLst>
              <a:ext uri="{FF2B5EF4-FFF2-40B4-BE49-F238E27FC236}">
                <a16:creationId xmlns:a16="http://schemas.microsoft.com/office/drawing/2014/main" id="{BB5428E1-FB1E-4B3C-8D7C-65A62FDA38E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933987B-D7A7-4E5A-96B7-365F317EAE44}"/>
              </a:ext>
            </a:extLst>
          </p:cNvPr>
          <p:cNvSpPr>
            <a:spLocks noGrp="1"/>
          </p:cNvSpPr>
          <p:nvPr>
            <p:ph type="sldNum" sz="quarter" idx="12"/>
          </p:nvPr>
        </p:nvSpPr>
        <p:spPr/>
        <p:txBody>
          <a:bodyPr/>
          <a:lstStyle/>
          <a:p>
            <a:fld id="{EC050C6C-DB23-470E-A47C-4DE151A102D7}" type="slidenum">
              <a:rPr lang="ru-RU" smtClean="0"/>
              <a:t>‹#›</a:t>
            </a:fld>
            <a:endParaRPr lang="ru-RU"/>
          </a:p>
        </p:txBody>
      </p:sp>
    </p:spTree>
    <p:extLst>
      <p:ext uri="{BB962C8B-B14F-4D97-AF65-F5344CB8AC3E}">
        <p14:creationId xmlns:p14="http://schemas.microsoft.com/office/powerpoint/2010/main" val="1823132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FDCE4EC-FF31-4184-AB71-F2B7C0810A7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E49F9B26-E9B8-470A-8D41-E38B29B9CA4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A887FD7E-367F-49A0-90FC-071A3A4853C1}"/>
              </a:ext>
            </a:extLst>
          </p:cNvPr>
          <p:cNvSpPr>
            <a:spLocks noGrp="1"/>
          </p:cNvSpPr>
          <p:nvPr>
            <p:ph type="dt" sz="half" idx="10"/>
          </p:nvPr>
        </p:nvSpPr>
        <p:spPr/>
        <p:txBody>
          <a:bodyPr/>
          <a:lstStyle/>
          <a:p>
            <a:fld id="{D862107D-9ADA-44C9-B149-C710D1B05ED5}" type="datetimeFigureOut">
              <a:rPr lang="ru-RU" smtClean="0"/>
              <a:t>01.10.2022</a:t>
            </a:fld>
            <a:endParaRPr lang="ru-RU"/>
          </a:p>
        </p:txBody>
      </p:sp>
      <p:sp>
        <p:nvSpPr>
          <p:cNvPr id="5" name="Нижний колонтитул 4">
            <a:extLst>
              <a:ext uri="{FF2B5EF4-FFF2-40B4-BE49-F238E27FC236}">
                <a16:creationId xmlns:a16="http://schemas.microsoft.com/office/drawing/2014/main" id="{9B9DFE00-2827-4647-8A34-6F939EF8A6E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D3B4DCD-6C9C-4A62-BA92-DAF5AF074F7C}"/>
              </a:ext>
            </a:extLst>
          </p:cNvPr>
          <p:cNvSpPr>
            <a:spLocks noGrp="1"/>
          </p:cNvSpPr>
          <p:nvPr>
            <p:ph type="sldNum" sz="quarter" idx="12"/>
          </p:nvPr>
        </p:nvSpPr>
        <p:spPr/>
        <p:txBody>
          <a:bodyPr/>
          <a:lstStyle/>
          <a:p>
            <a:fld id="{EC050C6C-DB23-470E-A47C-4DE151A102D7}" type="slidenum">
              <a:rPr lang="ru-RU" smtClean="0"/>
              <a:t>‹#›</a:t>
            </a:fld>
            <a:endParaRPr lang="ru-RU"/>
          </a:p>
        </p:txBody>
      </p:sp>
    </p:spTree>
    <p:extLst>
      <p:ext uri="{BB962C8B-B14F-4D97-AF65-F5344CB8AC3E}">
        <p14:creationId xmlns:p14="http://schemas.microsoft.com/office/powerpoint/2010/main" val="219931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62D9515-458F-4944-AA39-630E9481A97D}"/>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692910D8-3071-445F-9D67-9A26383E64F1}"/>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FB3F5A5A-012B-4405-AF46-11C59AA29087}"/>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DD17C7C5-4751-48B3-8208-3811ADB3433A}"/>
              </a:ext>
            </a:extLst>
          </p:cNvPr>
          <p:cNvSpPr>
            <a:spLocks noGrp="1"/>
          </p:cNvSpPr>
          <p:nvPr>
            <p:ph type="dt" sz="half" idx="10"/>
          </p:nvPr>
        </p:nvSpPr>
        <p:spPr/>
        <p:txBody>
          <a:bodyPr/>
          <a:lstStyle/>
          <a:p>
            <a:fld id="{D862107D-9ADA-44C9-B149-C710D1B05ED5}" type="datetimeFigureOut">
              <a:rPr lang="ru-RU" smtClean="0"/>
              <a:t>01.10.2022</a:t>
            </a:fld>
            <a:endParaRPr lang="ru-RU"/>
          </a:p>
        </p:txBody>
      </p:sp>
      <p:sp>
        <p:nvSpPr>
          <p:cNvPr id="6" name="Нижний колонтитул 5">
            <a:extLst>
              <a:ext uri="{FF2B5EF4-FFF2-40B4-BE49-F238E27FC236}">
                <a16:creationId xmlns:a16="http://schemas.microsoft.com/office/drawing/2014/main" id="{56A87A6E-AA9D-482B-8412-D9460085573D}"/>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F7EA1A10-5E16-4D15-905C-6ABBDDADD165}"/>
              </a:ext>
            </a:extLst>
          </p:cNvPr>
          <p:cNvSpPr>
            <a:spLocks noGrp="1"/>
          </p:cNvSpPr>
          <p:nvPr>
            <p:ph type="sldNum" sz="quarter" idx="12"/>
          </p:nvPr>
        </p:nvSpPr>
        <p:spPr/>
        <p:txBody>
          <a:bodyPr/>
          <a:lstStyle/>
          <a:p>
            <a:fld id="{EC050C6C-DB23-470E-A47C-4DE151A102D7}" type="slidenum">
              <a:rPr lang="ru-RU" smtClean="0"/>
              <a:t>‹#›</a:t>
            </a:fld>
            <a:endParaRPr lang="ru-RU"/>
          </a:p>
        </p:txBody>
      </p:sp>
    </p:spTree>
    <p:extLst>
      <p:ext uri="{BB962C8B-B14F-4D97-AF65-F5344CB8AC3E}">
        <p14:creationId xmlns:p14="http://schemas.microsoft.com/office/powerpoint/2010/main" val="1454296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FA55E13-D8FD-427F-B86E-47E7CF8D4EA2}"/>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955CFD8C-736A-47B9-84A6-044DAB0A578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0AB59AF7-B049-4644-9083-769E0DE4CA91}"/>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CC5E90B8-421A-432B-9368-B77ABCB38FC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42B72A8C-51DA-4787-B120-ABD662D6B28F}"/>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88CFDFD3-8DDA-4142-9662-E815CEEB4289}"/>
              </a:ext>
            </a:extLst>
          </p:cNvPr>
          <p:cNvSpPr>
            <a:spLocks noGrp="1"/>
          </p:cNvSpPr>
          <p:nvPr>
            <p:ph type="dt" sz="half" idx="10"/>
          </p:nvPr>
        </p:nvSpPr>
        <p:spPr/>
        <p:txBody>
          <a:bodyPr/>
          <a:lstStyle/>
          <a:p>
            <a:fld id="{D862107D-9ADA-44C9-B149-C710D1B05ED5}" type="datetimeFigureOut">
              <a:rPr lang="ru-RU" smtClean="0"/>
              <a:t>01.10.2022</a:t>
            </a:fld>
            <a:endParaRPr lang="ru-RU"/>
          </a:p>
        </p:txBody>
      </p:sp>
      <p:sp>
        <p:nvSpPr>
          <p:cNvPr id="8" name="Нижний колонтитул 7">
            <a:extLst>
              <a:ext uri="{FF2B5EF4-FFF2-40B4-BE49-F238E27FC236}">
                <a16:creationId xmlns:a16="http://schemas.microsoft.com/office/drawing/2014/main" id="{4536100B-3C57-4DA5-B3E6-0E341FB77F7D}"/>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0B834E0-5729-4887-8B1A-EB9D6D46DC07}"/>
              </a:ext>
            </a:extLst>
          </p:cNvPr>
          <p:cNvSpPr>
            <a:spLocks noGrp="1"/>
          </p:cNvSpPr>
          <p:nvPr>
            <p:ph type="sldNum" sz="quarter" idx="12"/>
          </p:nvPr>
        </p:nvSpPr>
        <p:spPr/>
        <p:txBody>
          <a:bodyPr/>
          <a:lstStyle/>
          <a:p>
            <a:fld id="{EC050C6C-DB23-470E-A47C-4DE151A102D7}" type="slidenum">
              <a:rPr lang="ru-RU" smtClean="0"/>
              <a:t>‹#›</a:t>
            </a:fld>
            <a:endParaRPr lang="ru-RU"/>
          </a:p>
        </p:txBody>
      </p:sp>
    </p:spTree>
    <p:extLst>
      <p:ext uri="{BB962C8B-B14F-4D97-AF65-F5344CB8AC3E}">
        <p14:creationId xmlns:p14="http://schemas.microsoft.com/office/powerpoint/2010/main" val="122357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5039357-852D-4945-8F42-BF38D23FCE7F}"/>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20D35049-43BF-4B4D-89C8-2956C5DDA676}"/>
              </a:ext>
            </a:extLst>
          </p:cNvPr>
          <p:cNvSpPr>
            <a:spLocks noGrp="1"/>
          </p:cNvSpPr>
          <p:nvPr>
            <p:ph type="dt" sz="half" idx="10"/>
          </p:nvPr>
        </p:nvSpPr>
        <p:spPr/>
        <p:txBody>
          <a:bodyPr/>
          <a:lstStyle/>
          <a:p>
            <a:fld id="{D862107D-9ADA-44C9-B149-C710D1B05ED5}" type="datetimeFigureOut">
              <a:rPr lang="ru-RU" smtClean="0"/>
              <a:t>01.10.2022</a:t>
            </a:fld>
            <a:endParaRPr lang="ru-RU"/>
          </a:p>
        </p:txBody>
      </p:sp>
      <p:sp>
        <p:nvSpPr>
          <p:cNvPr id="4" name="Нижний колонтитул 3">
            <a:extLst>
              <a:ext uri="{FF2B5EF4-FFF2-40B4-BE49-F238E27FC236}">
                <a16:creationId xmlns:a16="http://schemas.microsoft.com/office/drawing/2014/main" id="{88487809-92FE-42FB-A8FE-69CC14E05A9A}"/>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4B41EB25-AC76-442B-96D4-87B5B30443EA}"/>
              </a:ext>
            </a:extLst>
          </p:cNvPr>
          <p:cNvSpPr>
            <a:spLocks noGrp="1"/>
          </p:cNvSpPr>
          <p:nvPr>
            <p:ph type="sldNum" sz="quarter" idx="12"/>
          </p:nvPr>
        </p:nvSpPr>
        <p:spPr/>
        <p:txBody>
          <a:bodyPr/>
          <a:lstStyle/>
          <a:p>
            <a:fld id="{EC050C6C-DB23-470E-A47C-4DE151A102D7}" type="slidenum">
              <a:rPr lang="ru-RU" smtClean="0"/>
              <a:t>‹#›</a:t>
            </a:fld>
            <a:endParaRPr lang="ru-RU"/>
          </a:p>
        </p:txBody>
      </p:sp>
    </p:spTree>
    <p:extLst>
      <p:ext uri="{BB962C8B-B14F-4D97-AF65-F5344CB8AC3E}">
        <p14:creationId xmlns:p14="http://schemas.microsoft.com/office/powerpoint/2010/main" val="549401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4613D78-A92A-4F14-A936-37D679716C6A}"/>
              </a:ext>
            </a:extLst>
          </p:cNvPr>
          <p:cNvSpPr>
            <a:spLocks noGrp="1"/>
          </p:cNvSpPr>
          <p:nvPr>
            <p:ph type="dt" sz="half" idx="10"/>
          </p:nvPr>
        </p:nvSpPr>
        <p:spPr/>
        <p:txBody>
          <a:bodyPr/>
          <a:lstStyle/>
          <a:p>
            <a:fld id="{D862107D-9ADA-44C9-B149-C710D1B05ED5}" type="datetimeFigureOut">
              <a:rPr lang="ru-RU" smtClean="0"/>
              <a:t>01.10.2022</a:t>
            </a:fld>
            <a:endParaRPr lang="ru-RU"/>
          </a:p>
        </p:txBody>
      </p:sp>
      <p:sp>
        <p:nvSpPr>
          <p:cNvPr id="3" name="Нижний колонтитул 2">
            <a:extLst>
              <a:ext uri="{FF2B5EF4-FFF2-40B4-BE49-F238E27FC236}">
                <a16:creationId xmlns:a16="http://schemas.microsoft.com/office/drawing/2014/main" id="{D650A646-BD9D-4308-BFF5-A89B9374BD3D}"/>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E4F1A142-6C37-4650-8569-D0EE934FC7DE}"/>
              </a:ext>
            </a:extLst>
          </p:cNvPr>
          <p:cNvSpPr>
            <a:spLocks noGrp="1"/>
          </p:cNvSpPr>
          <p:nvPr>
            <p:ph type="sldNum" sz="quarter" idx="12"/>
          </p:nvPr>
        </p:nvSpPr>
        <p:spPr/>
        <p:txBody>
          <a:bodyPr/>
          <a:lstStyle/>
          <a:p>
            <a:fld id="{EC050C6C-DB23-470E-A47C-4DE151A102D7}" type="slidenum">
              <a:rPr lang="ru-RU" smtClean="0"/>
              <a:t>‹#›</a:t>
            </a:fld>
            <a:endParaRPr lang="ru-RU"/>
          </a:p>
        </p:txBody>
      </p:sp>
    </p:spTree>
    <p:extLst>
      <p:ext uri="{BB962C8B-B14F-4D97-AF65-F5344CB8AC3E}">
        <p14:creationId xmlns:p14="http://schemas.microsoft.com/office/powerpoint/2010/main" val="2018149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56E0B81-044C-4815-B950-4E369C9A26C7}"/>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623CFD7E-7978-430C-80EB-3F460A43BC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BF5D15DD-39D4-4E11-88C6-7490181081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F23BC673-2195-4ED7-A64A-80BA11097EC1}"/>
              </a:ext>
            </a:extLst>
          </p:cNvPr>
          <p:cNvSpPr>
            <a:spLocks noGrp="1"/>
          </p:cNvSpPr>
          <p:nvPr>
            <p:ph type="dt" sz="half" idx="10"/>
          </p:nvPr>
        </p:nvSpPr>
        <p:spPr/>
        <p:txBody>
          <a:bodyPr/>
          <a:lstStyle/>
          <a:p>
            <a:fld id="{D862107D-9ADA-44C9-B149-C710D1B05ED5}" type="datetimeFigureOut">
              <a:rPr lang="ru-RU" smtClean="0"/>
              <a:t>01.10.2022</a:t>
            </a:fld>
            <a:endParaRPr lang="ru-RU"/>
          </a:p>
        </p:txBody>
      </p:sp>
      <p:sp>
        <p:nvSpPr>
          <p:cNvPr id="6" name="Нижний колонтитул 5">
            <a:extLst>
              <a:ext uri="{FF2B5EF4-FFF2-40B4-BE49-F238E27FC236}">
                <a16:creationId xmlns:a16="http://schemas.microsoft.com/office/drawing/2014/main" id="{1350297B-1DA7-4619-B786-DD9C99DD970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C51545A7-BE5F-4ADD-B8B2-AFEB3D6CE054}"/>
              </a:ext>
            </a:extLst>
          </p:cNvPr>
          <p:cNvSpPr>
            <a:spLocks noGrp="1"/>
          </p:cNvSpPr>
          <p:nvPr>
            <p:ph type="sldNum" sz="quarter" idx="12"/>
          </p:nvPr>
        </p:nvSpPr>
        <p:spPr/>
        <p:txBody>
          <a:bodyPr/>
          <a:lstStyle/>
          <a:p>
            <a:fld id="{EC050C6C-DB23-470E-A47C-4DE151A102D7}" type="slidenum">
              <a:rPr lang="ru-RU" smtClean="0"/>
              <a:t>‹#›</a:t>
            </a:fld>
            <a:endParaRPr lang="ru-RU"/>
          </a:p>
        </p:txBody>
      </p:sp>
    </p:spTree>
    <p:extLst>
      <p:ext uri="{BB962C8B-B14F-4D97-AF65-F5344CB8AC3E}">
        <p14:creationId xmlns:p14="http://schemas.microsoft.com/office/powerpoint/2010/main" val="114127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368F4A-1B6E-4DD9-8315-A71C8AA04FD9}"/>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412E2ECA-B060-4ECA-989D-9AB14F347D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3A62F436-D6D9-4A51-9117-1865A3C18D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1A271594-FE09-47DB-BDB0-CBBC3C96DCBA}"/>
              </a:ext>
            </a:extLst>
          </p:cNvPr>
          <p:cNvSpPr>
            <a:spLocks noGrp="1"/>
          </p:cNvSpPr>
          <p:nvPr>
            <p:ph type="dt" sz="half" idx="10"/>
          </p:nvPr>
        </p:nvSpPr>
        <p:spPr/>
        <p:txBody>
          <a:bodyPr/>
          <a:lstStyle/>
          <a:p>
            <a:fld id="{D862107D-9ADA-44C9-B149-C710D1B05ED5}" type="datetimeFigureOut">
              <a:rPr lang="ru-RU" smtClean="0"/>
              <a:t>01.10.2022</a:t>
            </a:fld>
            <a:endParaRPr lang="ru-RU"/>
          </a:p>
        </p:txBody>
      </p:sp>
      <p:sp>
        <p:nvSpPr>
          <p:cNvPr id="6" name="Нижний колонтитул 5">
            <a:extLst>
              <a:ext uri="{FF2B5EF4-FFF2-40B4-BE49-F238E27FC236}">
                <a16:creationId xmlns:a16="http://schemas.microsoft.com/office/drawing/2014/main" id="{858731D6-07FA-415A-9235-770132C57847}"/>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A1074C8A-3F8F-4413-925E-C4D2DD6F215C}"/>
              </a:ext>
            </a:extLst>
          </p:cNvPr>
          <p:cNvSpPr>
            <a:spLocks noGrp="1"/>
          </p:cNvSpPr>
          <p:nvPr>
            <p:ph type="sldNum" sz="quarter" idx="12"/>
          </p:nvPr>
        </p:nvSpPr>
        <p:spPr/>
        <p:txBody>
          <a:bodyPr/>
          <a:lstStyle/>
          <a:p>
            <a:fld id="{EC050C6C-DB23-470E-A47C-4DE151A102D7}" type="slidenum">
              <a:rPr lang="ru-RU" smtClean="0"/>
              <a:t>‹#›</a:t>
            </a:fld>
            <a:endParaRPr lang="ru-RU"/>
          </a:p>
        </p:txBody>
      </p:sp>
    </p:spTree>
    <p:extLst>
      <p:ext uri="{BB962C8B-B14F-4D97-AF65-F5344CB8AC3E}">
        <p14:creationId xmlns:p14="http://schemas.microsoft.com/office/powerpoint/2010/main" val="1946896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E7A1E75-6E51-42DA-AF90-AE4A69BE59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71D82E87-2CFD-42A1-8F98-5412B1E6D3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8964668-350B-4011-91B2-637DA0C7BC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62107D-9ADA-44C9-B149-C710D1B05ED5}" type="datetimeFigureOut">
              <a:rPr lang="ru-RU" smtClean="0"/>
              <a:t>01.10.2022</a:t>
            </a:fld>
            <a:endParaRPr lang="ru-RU"/>
          </a:p>
        </p:txBody>
      </p:sp>
      <p:sp>
        <p:nvSpPr>
          <p:cNvPr id="5" name="Нижний колонтитул 4">
            <a:extLst>
              <a:ext uri="{FF2B5EF4-FFF2-40B4-BE49-F238E27FC236}">
                <a16:creationId xmlns:a16="http://schemas.microsoft.com/office/drawing/2014/main" id="{662F6CCE-CCFE-41C6-AFC5-DA9201452A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1AF965DF-1D5F-4F85-A43E-F702E295F6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050C6C-DB23-470E-A47C-4DE151A102D7}" type="slidenum">
              <a:rPr lang="ru-RU" smtClean="0"/>
              <a:t>‹#›</a:t>
            </a:fld>
            <a:endParaRPr lang="ru-RU"/>
          </a:p>
        </p:txBody>
      </p:sp>
    </p:spTree>
    <p:extLst>
      <p:ext uri="{BB962C8B-B14F-4D97-AF65-F5344CB8AC3E}">
        <p14:creationId xmlns:p14="http://schemas.microsoft.com/office/powerpoint/2010/main" val="20011118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infonarod.ru/info/magnitnaya-burya-i-polyarnoe-siyanie" TargetMode="External"/><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netuleny.com/ru/tours/polyarnoe-siyanie-podvodnyi-mir-severnogo-ledovitogo-okeana-i-kity" TargetMode="External"/><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hyperlink" Target="https://ru.wikipedia.org/wiki/%D0%A8%D0%B0%D0%B1%D0%BB%D0%BE%D0%BD:Potd/2018-01" TargetMode="External"/><Relationship Id="rId5" Type="http://schemas.openxmlformats.org/officeDocument/2006/relationships/image" Target="../media/image23.jpg"/><Relationship Id="rId4" Type="http://schemas.openxmlformats.org/officeDocument/2006/relationships/hyperlink" Target="http://infonarod.ru/info/magnitnaya-burya-i-polyarnoe-siyanie"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v-kosmose.com/polyarnoe-siyanie/" TargetMode="External"/><Relationship Id="rId3" Type="http://schemas.openxmlformats.org/officeDocument/2006/relationships/hyperlink" Target="https://www.skyscanner.ru/news/10-luchshikh-mest-gde-mozhno-uvidet-severnoe-siyanie-v-rossii-i-za-granitsei" TargetMode="External"/><Relationship Id="rId7" Type="http://schemas.openxmlformats.org/officeDocument/2006/relationships/hyperlink" Target="https://tainaprirody.ru/atmosfera/polyarnoe-siyanie" TargetMode="External"/><Relationship Id="rId2"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hyperlink" Target="https://ru.wikipedia.org/wiki/&#1055;&#1086;&#1083;&#1103;&#1088;&#1085;&#1086;&#1077;_&#1089;&#1080;&#1103;&#1085;&#1080;&#1077;" TargetMode="External"/><Relationship Id="rId5" Type="http://schemas.openxmlformats.org/officeDocument/2006/relationships/hyperlink" Target="https://pipsik.club/interesnye-fakty/severnoe-poljarnoe-sijanie-sut-javlenija-i-interesnye-fakty.html" TargetMode="External"/><Relationship Id="rId4" Type="http://schemas.openxmlformats.org/officeDocument/2006/relationships/hyperlink" Target="https://mirax.space/issledovanie/severnoe-siyanie" TargetMode="External"/><Relationship Id="rId9" Type="http://schemas.openxmlformats.org/officeDocument/2006/relationships/hyperlink" Target="https://kipmu.ru/severnoe-siyanie/"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pxhere.com/bg/photo/1204118" TargetMode="External"/><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infonarod.ru/info/magnitnaya-burya-i-polyarnoe-siyanie" TargetMode="External"/><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hyperlink" Target="https://www.universetoday.com/97462/fires-in-the-sky-aurorae-and-meteor-photo-by-ole-salomonsen/" TargetMode="External"/><Relationship Id="rId2" Type="http://schemas.openxmlformats.org/officeDocument/2006/relationships/image" Target="../media/image6.jp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hyperlink" Target="http://infonarod.ru/info/magnitnaya-burya-i-polyarnoe-siyanie" TargetMode="External"/><Relationship Id="rId2" Type="http://schemas.openxmlformats.org/officeDocument/2006/relationships/image" Target="../media/image8.jp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hyperlink" Target="https://pxhere.com/ko/photo/557145" TargetMode="External"/><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hyperlink" Target="https://arhlib.ru/2020/04/startovala-shestaya-onlajn-viktorina-proekta-znatoki-literatury/" TargetMode="External"/><Relationship Id="rId2" Type="http://schemas.openxmlformats.org/officeDocument/2006/relationships/image" Target="../media/image13.jp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hyperlink" Target="http://infonarod.ru/info/magnitnaya-burya-i-polyarnoe-siyanie" TargetMode="External"/><Relationship Id="rId2" Type="http://schemas.openxmlformats.org/officeDocument/2006/relationships/image" Target="../media/image15.jpg"/><Relationship Id="rId1" Type="http://schemas.openxmlformats.org/officeDocument/2006/relationships/slideLayout" Target="../slideLayouts/slideLayout7.xml"/><Relationship Id="rId6" Type="http://schemas.openxmlformats.org/officeDocument/2006/relationships/comments" Target="../comments/comment1.xml"/><Relationship Id="rId5" Type="http://schemas.openxmlformats.org/officeDocument/2006/relationships/image" Target="../media/image17.webp"/><Relationship Id="rId4" Type="http://schemas.openxmlformats.org/officeDocument/2006/relationships/image" Target="../media/image16.webp"/></Relationships>
</file>

<file path=ppt/slides/_rels/slide9.xml.rels><?xml version="1.0" encoding="UTF-8" standalone="yes"?>
<Relationships xmlns="http://schemas.openxmlformats.org/package/2006/relationships"><Relationship Id="rId3" Type="http://schemas.openxmlformats.org/officeDocument/2006/relationships/hyperlink" Target="https://arhlib.ru/2020/04/startovala-shestaya-onlajn-viktorina-proekta-znatoki-literatury/" TargetMode="External"/><Relationship Id="rId2" Type="http://schemas.openxmlformats.org/officeDocument/2006/relationships/image" Target="../media/image18.jpg"/><Relationship Id="rId1" Type="http://schemas.openxmlformats.org/officeDocument/2006/relationships/slideLayout" Target="../slideLayouts/slideLayout7.xml"/><Relationship Id="rId4" Type="http://schemas.openxmlformats.org/officeDocument/2006/relationships/hyperlink" Target="https://creativecommons.org/licenses/by-sa/3.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CF80D2D-2418-48D8-A40C-1E66F0A5DC5B}"/>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a16="http://schemas.microsoft.com/office/drawing/2014/main" id="{E42A5853-AB66-4599-9C15-4CFF0590C73F}"/>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a16="http://schemas.microsoft.com/office/drawing/2014/main" id="{51A34719-DF31-475A-A06B-DFDC313F57C6}"/>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6B005DFD-16E3-466A-95E7-CF4B9626A53D}"/>
              </a:ext>
            </a:extLst>
          </p:cNvPr>
          <p:cNvSpPr txBox="1"/>
          <p:nvPr/>
        </p:nvSpPr>
        <p:spPr>
          <a:xfrm>
            <a:off x="3746375" y="644776"/>
            <a:ext cx="6161104" cy="1323439"/>
          </a:xfrm>
          <a:prstGeom prst="rect">
            <a:avLst/>
          </a:prstGeom>
          <a:noFill/>
        </p:spPr>
        <p:txBody>
          <a:bodyPr wrap="square" rtlCol="0">
            <a:spAutoFit/>
          </a:bodyPr>
          <a:lstStyle/>
          <a:p>
            <a:r>
              <a:rPr lang="ru-RU" sz="4000" dirty="0">
                <a:solidFill>
                  <a:schemeClr val="accent5">
                    <a:lumMod val="60000"/>
                    <a:lumOff val="40000"/>
                  </a:schemeClr>
                </a:solidFill>
                <a:latin typeface="Times New Roman" panose="02020603050405020304" pitchFamily="18" charset="0"/>
                <a:cs typeface="Times New Roman" panose="02020603050405020304" pitchFamily="18" charset="0"/>
              </a:rPr>
              <a:t>История изучения полярных сияний</a:t>
            </a:r>
          </a:p>
        </p:txBody>
      </p:sp>
    </p:spTree>
    <p:extLst>
      <p:ext uri="{BB962C8B-B14F-4D97-AF65-F5344CB8AC3E}">
        <p14:creationId xmlns:p14="http://schemas.microsoft.com/office/powerpoint/2010/main" val="3973657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3D4A0D4E-5820-450B-9143-86214E1D16AC}"/>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1BBCE229-ED99-4B88-9D08-D458A85F2F78}"/>
              </a:ext>
            </a:extLst>
          </p:cNvPr>
          <p:cNvSpPr txBox="1"/>
          <p:nvPr/>
        </p:nvSpPr>
        <p:spPr>
          <a:xfrm>
            <a:off x="1497366" y="266331"/>
            <a:ext cx="9617477" cy="646331"/>
          </a:xfrm>
          <a:prstGeom prst="rect">
            <a:avLst/>
          </a:prstGeom>
          <a:noFill/>
        </p:spPr>
        <p:txBody>
          <a:bodyPr wrap="square" rtlCol="0">
            <a:spAutoFit/>
          </a:bodyPr>
          <a:lstStyle/>
          <a:p>
            <a:pPr algn="l"/>
            <a:r>
              <a:rPr lang="ru-RU" sz="3600" b="0" i="0" dirty="0">
                <a:solidFill>
                  <a:schemeClr val="bg1"/>
                </a:solidFill>
                <a:effectLst/>
                <a:latin typeface="Times New Roman" panose="02020603050405020304" pitchFamily="18" charset="0"/>
                <a:cs typeface="Times New Roman" panose="02020603050405020304" pitchFamily="18" charset="0"/>
              </a:rPr>
              <a:t>Где видно самое красивое полярное сияние</a:t>
            </a:r>
          </a:p>
        </p:txBody>
      </p:sp>
      <p:sp>
        <p:nvSpPr>
          <p:cNvPr id="5" name="TextBox 4">
            <a:extLst>
              <a:ext uri="{FF2B5EF4-FFF2-40B4-BE49-F238E27FC236}">
                <a16:creationId xmlns:a16="http://schemas.microsoft.com/office/drawing/2014/main" id="{572DDFBB-6D22-4677-B359-D971AFC1B208}"/>
              </a:ext>
            </a:extLst>
          </p:cNvPr>
          <p:cNvSpPr txBox="1"/>
          <p:nvPr/>
        </p:nvSpPr>
        <p:spPr>
          <a:xfrm>
            <a:off x="1595020" y="1411550"/>
            <a:ext cx="7812350" cy="2585323"/>
          </a:xfrm>
          <a:prstGeom prst="rect">
            <a:avLst/>
          </a:prstGeom>
          <a:noFill/>
        </p:spPr>
        <p:txBody>
          <a:bodyPr wrap="square" rtlCol="0">
            <a:spAutoFit/>
          </a:bodyPr>
          <a:lstStyle/>
          <a:p>
            <a:pPr marL="342900" indent="-342900" algn="l">
              <a:buAutoNum type="arabicPeriod"/>
            </a:pPr>
            <a:r>
              <a:rPr lang="ru-RU" b="1" dirty="0">
                <a:solidFill>
                  <a:schemeClr val="bg1"/>
                </a:solidFill>
                <a:latin typeface="Times New Roman" panose="02020603050405020304" pitchFamily="18" charset="0"/>
                <a:cs typeface="Times New Roman" panose="02020603050405020304" pitchFamily="18" charset="0"/>
              </a:rPr>
              <a:t>Мурманск, Мурманская область</a:t>
            </a:r>
          </a:p>
          <a:p>
            <a:pPr marL="342900" indent="-342900" algn="l">
              <a:buAutoNum type="arabicPeriod"/>
            </a:pPr>
            <a:r>
              <a:rPr lang="ru-RU" b="1" dirty="0">
                <a:solidFill>
                  <a:schemeClr val="bg1"/>
                </a:solidFill>
                <a:latin typeface="Times New Roman" panose="02020603050405020304" pitchFamily="18" charset="0"/>
                <a:cs typeface="Times New Roman" panose="02020603050405020304" pitchFamily="18" charset="0"/>
              </a:rPr>
              <a:t> Хибины, Кольский полуостров</a:t>
            </a:r>
          </a:p>
          <a:p>
            <a:pPr marL="342900" indent="-342900" algn="l">
              <a:buAutoNum type="arabicPeriod"/>
            </a:pPr>
            <a:r>
              <a:rPr lang="ru-RU" b="1" dirty="0">
                <a:solidFill>
                  <a:schemeClr val="bg1"/>
                </a:solidFill>
                <a:latin typeface="Times New Roman" panose="02020603050405020304" pitchFamily="18" charset="0"/>
                <a:cs typeface="Times New Roman" panose="02020603050405020304" pitchFamily="18" charset="0"/>
              </a:rPr>
              <a:t> Архангельск, Архангельская область</a:t>
            </a:r>
          </a:p>
          <a:p>
            <a:pPr marL="342900" indent="-342900" algn="l">
              <a:buAutoNum type="arabicPeriod"/>
            </a:pPr>
            <a:r>
              <a:rPr lang="ru-RU" b="1" dirty="0">
                <a:solidFill>
                  <a:schemeClr val="bg1"/>
                </a:solidFill>
                <a:latin typeface="Times New Roman" panose="02020603050405020304" pitchFamily="18" charset="0"/>
                <a:cs typeface="Times New Roman" panose="02020603050405020304" pitchFamily="18" charset="0"/>
              </a:rPr>
              <a:t> Воркута, Республика Коми</a:t>
            </a:r>
          </a:p>
          <a:p>
            <a:pPr marL="342900" indent="-342900" algn="l">
              <a:buAutoNum type="arabicPeriod"/>
            </a:pPr>
            <a:r>
              <a:rPr lang="ru-RU" b="1" dirty="0">
                <a:solidFill>
                  <a:schemeClr val="bg1"/>
                </a:solidFill>
                <a:latin typeface="Times New Roman" panose="02020603050405020304" pitchFamily="18" charset="0"/>
                <a:cs typeface="Times New Roman" panose="02020603050405020304" pitchFamily="18" charset="0"/>
              </a:rPr>
              <a:t> Хатанга, Красноярский край</a:t>
            </a:r>
          </a:p>
          <a:p>
            <a:pPr marL="342900" indent="-342900" algn="l">
              <a:buAutoNum type="arabicPeriod"/>
            </a:pPr>
            <a:r>
              <a:rPr lang="ru-RU" b="1" dirty="0">
                <a:solidFill>
                  <a:schemeClr val="bg1"/>
                </a:solidFill>
                <a:latin typeface="Times New Roman" panose="02020603050405020304" pitchFamily="18" charset="0"/>
                <a:cs typeface="Times New Roman" panose="02020603050405020304" pitchFamily="18" charset="0"/>
              </a:rPr>
              <a:t> </a:t>
            </a:r>
            <a:r>
              <a:rPr lang="ru-RU" b="1" dirty="0" err="1">
                <a:solidFill>
                  <a:schemeClr val="bg1"/>
                </a:solidFill>
                <a:latin typeface="Times New Roman" panose="02020603050405020304" pitchFamily="18" charset="0"/>
                <a:cs typeface="Times New Roman" panose="02020603050405020304" pitchFamily="18" charset="0"/>
              </a:rPr>
              <a:t>Лонгйир</a:t>
            </a:r>
            <a:r>
              <a:rPr lang="ru-RU" b="1" dirty="0">
                <a:solidFill>
                  <a:schemeClr val="bg1"/>
                </a:solidFill>
                <a:latin typeface="Times New Roman" panose="02020603050405020304" pitchFamily="18" charset="0"/>
                <a:cs typeface="Times New Roman" panose="02020603050405020304" pitchFamily="18" charset="0"/>
              </a:rPr>
              <a:t>, Норвегия</a:t>
            </a:r>
          </a:p>
          <a:p>
            <a:pPr marL="342900" indent="-342900" algn="l">
              <a:buAutoNum type="arabicPeriod"/>
            </a:pPr>
            <a:r>
              <a:rPr lang="ru-RU" b="1" dirty="0">
                <a:solidFill>
                  <a:schemeClr val="bg1"/>
                </a:solidFill>
                <a:latin typeface="Times New Roman" panose="02020603050405020304" pitchFamily="18" charset="0"/>
                <a:cs typeface="Times New Roman" panose="02020603050405020304" pitchFamily="18" charset="0"/>
              </a:rPr>
              <a:t> </a:t>
            </a:r>
            <a:r>
              <a:rPr lang="ru-RU" b="1" dirty="0" err="1">
                <a:solidFill>
                  <a:schemeClr val="bg1"/>
                </a:solidFill>
                <a:latin typeface="Times New Roman" panose="02020603050405020304" pitchFamily="18" charset="0"/>
                <a:cs typeface="Times New Roman" panose="02020603050405020304" pitchFamily="18" charset="0"/>
              </a:rPr>
              <a:t>Абиску</a:t>
            </a:r>
            <a:r>
              <a:rPr lang="ru-RU" b="1" dirty="0">
                <a:solidFill>
                  <a:schemeClr val="bg1"/>
                </a:solidFill>
                <a:latin typeface="Times New Roman" panose="02020603050405020304" pitchFamily="18" charset="0"/>
                <a:cs typeface="Times New Roman" panose="02020603050405020304" pitchFamily="18" charset="0"/>
              </a:rPr>
              <a:t>, Швеция</a:t>
            </a:r>
          </a:p>
          <a:p>
            <a:pPr marL="342900" indent="-342900" algn="l">
              <a:buAutoNum type="arabicPeriod"/>
            </a:pPr>
            <a:r>
              <a:rPr lang="ru-RU" b="1" dirty="0">
                <a:solidFill>
                  <a:schemeClr val="bg1"/>
                </a:solidFill>
                <a:latin typeface="Times New Roman" panose="02020603050405020304" pitchFamily="18" charset="0"/>
                <a:cs typeface="Times New Roman" panose="02020603050405020304" pitchFamily="18" charset="0"/>
              </a:rPr>
              <a:t> </a:t>
            </a:r>
            <a:r>
              <a:rPr lang="ru-RU" b="1" dirty="0" err="1">
                <a:solidFill>
                  <a:schemeClr val="bg1"/>
                </a:solidFill>
                <a:latin typeface="Times New Roman" panose="02020603050405020304" pitchFamily="18" charset="0"/>
                <a:cs typeface="Times New Roman" panose="02020603050405020304" pitchFamily="18" charset="0"/>
              </a:rPr>
              <a:t>Акюрейри</a:t>
            </a:r>
            <a:r>
              <a:rPr lang="ru-RU" b="1" dirty="0">
                <a:solidFill>
                  <a:schemeClr val="bg1"/>
                </a:solidFill>
                <a:latin typeface="Times New Roman" panose="02020603050405020304" pitchFamily="18" charset="0"/>
                <a:cs typeface="Times New Roman" panose="02020603050405020304" pitchFamily="18" charset="0"/>
              </a:rPr>
              <a:t>, Исландия</a:t>
            </a:r>
          </a:p>
          <a:p>
            <a:pPr marL="342900" indent="-342900" algn="l">
              <a:buAutoNum type="arabicPeriod"/>
            </a:pPr>
            <a:r>
              <a:rPr lang="ru-RU" b="1" dirty="0">
                <a:solidFill>
                  <a:schemeClr val="bg1"/>
                </a:solidFill>
                <a:latin typeface="Times New Roman" panose="02020603050405020304" pitchFamily="18" charset="0"/>
                <a:cs typeface="Times New Roman" panose="02020603050405020304" pitchFamily="18" charset="0"/>
              </a:rPr>
              <a:t> </a:t>
            </a:r>
            <a:r>
              <a:rPr lang="ru-RU" b="1" dirty="0" err="1">
                <a:solidFill>
                  <a:schemeClr val="bg1"/>
                </a:solidFill>
                <a:latin typeface="Times New Roman" panose="02020603050405020304" pitchFamily="18" charset="0"/>
                <a:cs typeface="Times New Roman" panose="02020603050405020304" pitchFamily="18" charset="0"/>
              </a:rPr>
              <a:t>Ивало</a:t>
            </a:r>
            <a:r>
              <a:rPr lang="ru-RU" b="1" dirty="0">
                <a:solidFill>
                  <a:schemeClr val="bg1"/>
                </a:solidFill>
                <a:latin typeface="Times New Roman" panose="02020603050405020304" pitchFamily="18" charset="0"/>
                <a:cs typeface="Times New Roman" panose="02020603050405020304" pitchFamily="18" charset="0"/>
              </a:rPr>
              <a:t>, Финляндия</a:t>
            </a:r>
          </a:p>
        </p:txBody>
      </p:sp>
    </p:spTree>
    <p:extLst>
      <p:ext uri="{BB962C8B-B14F-4D97-AF65-F5344CB8AC3E}">
        <p14:creationId xmlns:p14="http://schemas.microsoft.com/office/powerpoint/2010/main" val="118161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0F95F9D8-B00A-4B7D-9D9B-8171DB2444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89CC0F2-12CF-4DA0-96E2-6225DB80C3E1}"/>
              </a:ext>
            </a:extLst>
          </p:cNvPr>
          <p:cNvSpPr txBox="1"/>
          <p:nvPr/>
        </p:nvSpPr>
        <p:spPr>
          <a:xfrm>
            <a:off x="2459114" y="230819"/>
            <a:ext cx="8247355" cy="769441"/>
          </a:xfrm>
          <a:prstGeom prst="rect">
            <a:avLst/>
          </a:prstGeom>
          <a:noFill/>
        </p:spPr>
        <p:txBody>
          <a:bodyPr wrap="square" rtlCol="0">
            <a:spAutoFit/>
          </a:bodyPr>
          <a:lstStyle/>
          <a:p>
            <a:r>
              <a:rPr lang="ru-RU" sz="4400" dirty="0">
                <a:solidFill>
                  <a:schemeClr val="accent5">
                    <a:lumMod val="60000"/>
                    <a:lumOff val="40000"/>
                  </a:schemeClr>
                </a:solidFill>
                <a:latin typeface="Times New Roman" panose="02020603050405020304" pitchFamily="18" charset="0"/>
                <a:cs typeface="Times New Roman" panose="02020603050405020304" pitchFamily="18" charset="0"/>
              </a:rPr>
              <a:t>Яркость полярных сияний</a:t>
            </a:r>
          </a:p>
        </p:txBody>
      </p:sp>
      <p:sp>
        <p:nvSpPr>
          <p:cNvPr id="3" name="TextBox 2">
            <a:extLst>
              <a:ext uri="{FF2B5EF4-FFF2-40B4-BE49-F238E27FC236}">
                <a16:creationId xmlns:a16="http://schemas.microsoft.com/office/drawing/2014/main" id="{C6A6B149-7BD7-43F2-ABBF-2F4620DDE4F9}"/>
              </a:ext>
            </a:extLst>
          </p:cNvPr>
          <p:cNvSpPr txBox="1"/>
          <p:nvPr/>
        </p:nvSpPr>
        <p:spPr>
          <a:xfrm>
            <a:off x="1296139" y="1056425"/>
            <a:ext cx="9410330" cy="5570756"/>
          </a:xfrm>
          <a:prstGeom prst="rect">
            <a:avLst/>
          </a:prstGeom>
          <a:noFill/>
        </p:spPr>
        <p:txBody>
          <a:bodyPr wrap="square" rtlCol="0">
            <a:spAutoFit/>
          </a:bodyPr>
          <a:lstStyle/>
          <a:p>
            <a:r>
              <a:rPr lang="ru-RU" sz="2400" dirty="0">
                <a:solidFill>
                  <a:schemeClr val="bg1"/>
                </a:solidFill>
              </a:rPr>
              <a:t>Индекс</a:t>
            </a:r>
          </a:p>
          <a:p>
            <a:pPr marL="0" indent="0">
              <a:buNone/>
            </a:pPr>
            <a:r>
              <a:rPr lang="ru-RU" sz="2400" dirty="0">
                <a:solidFill>
                  <a:schemeClr val="bg1"/>
                </a:solidFill>
              </a:rPr>
              <a:t> интенсивности    Примечание</a:t>
            </a:r>
            <a:br>
              <a:rPr lang="ru-RU" sz="2400" dirty="0">
                <a:solidFill>
                  <a:schemeClr val="bg1"/>
                </a:solidFill>
              </a:rPr>
            </a:br>
            <a:endParaRPr lang="ru-RU" sz="2400" dirty="0">
              <a:solidFill>
                <a:schemeClr val="bg1"/>
              </a:solidFill>
            </a:endParaRPr>
          </a:p>
          <a:p>
            <a:pPr marL="0" indent="0">
              <a:buNone/>
            </a:pPr>
            <a:r>
              <a:rPr lang="ru-RU" sz="2400" dirty="0">
                <a:solidFill>
                  <a:schemeClr val="bg1"/>
                </a:solidFill>
              </a:rPr>
              <a:t>       0                       Сияние не фиксируется.</a:t>
            </a:r>
            <a:br>
              <a:rPr lang="ru-RU" sz="2400" dirty="0">
                <a:solidFill>
                  <a:schemeClr val="bg1"/>
                </a:solidFill>
              </a:rPr>
            </a:br>
            <a:r>
              <a:rPr lang="ru-RU" sz="2400" dirty="0">
                <a:solidFill>
                  <a:schemeClr val="bg1"/>
                </a:solidFill>
              </a:rPr>
              <a:t/>
            </a:r>
            <a:br>
              <a:rPr lang="ru-RU" sz="2400" dirty="0">
                <a:solidFill>
                  <a:schemeClr val="bg1"/>
                </a:solidFill>
              </a:rPr>
            </a:br>
            <a:r>
              <a:rPr lang="ru-RU" sz="2400" dirty="0">
                <a:solidFill>
                  <a:schemeClr val="bg1"/>
                </a:solidFill>
              </a:rPr>
              <a:t>      </a:t>
            </a:r>
            <a:r>
              <a:rPr lang="en-US" sz="2400" dirty="0">
                <a:solidFill>
                  <a:schemeClr val="bg1"/>
                </a:solidFill>
              </a:rPr>
              <a:t>|</a:t>
            </a:r>
            <a:r>
              <a:rPr lang="ru-RU" sz="2400" dirty="0">
                <a:solidFill>
                  <a:schemeClr val="bg1"/>
                </a:solidFill>
              </a:rPr>
              <a:t>                       Яркость сравнима с яркостью Млечного пути.</a:t>
            </a:r>
            <a:br>
              <a:rPr lang="ru-RU" sz="2400" dirty="0">
                <a:solidFill>
                  <a:schemeClr val="bg1"/>
                </a:solidFill>
              </a:rPr>
            </a:br>
            <a:r>
              <a:rPr lang="ru-RU" sz="2400" dirty="0">
                <a:solidFill>
                  <a:schemeClr val="bg1"/>
                </a:solidFill>
              </a:rPr>
              <a:t/>
            </a:r>
            <a:br>
              <a:rPr lang="ru-RU" sz="2400" dirty="0">
                <a:solidFill>
                  <a:schemeClr val="bg1"/>
                </a:solidFill>
              </a:rPr>
            </a:br>
            <a:r>
              <a:rPr lang="ru-RU" sz="2400" dirty="0">
                <a:solidFill>
                  <a:schemeClr val="bg1"/>
                </a:solidFill>
              </a:rPr>
              <a:t>     </a:t>
            </a:r>
            <a:r>
              <a:rPr lang="en-US" sz="2400" dirty="0">
                <a:solidFill>
                  <a:schemeClr val="bg1"/>
                </a:solidFill>
              </a:rPr>
              <a:t>||</a:t>
            </a:r>
            <a:r>
              <a:rPr lang="ru-RU" sz="2400" dirty="0">
                <a:solidFill>
                  <a:schemeClr val="bg1"/>
                </a:solidFill>
              </a:rPr>
              <a:t>                      Яркость сравнима с яркостью перистых облаков, освещенных Луной.</a:t>
            </a:r>
            <a:r>
              <a:rPr lang="en-US" sz="2400" dirty="0">
                <a:solidFill>
                  <a:schemeClr val="bg1"/>
                </a:solidFill>
              </a:rPr>
              <a:t/>
            </a:r>
            <a:br>
              <a:rPr lang="en-US" sz="2400" dirty="0">
                <a:solidFill>
                  <a:schemeClr val="bg1"/>
                </a:solidFill>
              </a:rPr>
            </a:br>
            <a:r>
              <a:rPr lang="en-US" sz="2400" dirty="0">
                <a:solidFill>
                  <a:schemeClr val="bg1"/>
                </a:solidFill>
              </a:rPr>
              <a:t/>
            </a:r>
            <a:br>
              <a:rPr lang="en-US" sz="2400" dirty="0">
                <a:solidFill>
                  <a:schemeClr val="bg1"/>
                </a:solidFill>
              </a:rPr>
            </a:br>
            <a:r>
              <a:rPr lang="ru-RU" sz="2400" dirty="0">
                <a:solidFill>
                  <a:schemeClr val="bg1"/>
                </a:solidFill>
              </a:rPr>
              <a:t>    </a:t>
            </a:r>
            <a:r>
              <a:rPr lang="en-US" sz="2400" dirty="0">
                <a:solidFill>
                  <a:schemeClr val="bg1"/>
                </a:solidFill>
              </a:rPr>
              <a:t>|||</a:t>
            </a:r>
            <a:r>
              <a:rPr lang="ru-RU" sz="2400" dirty="0">
                <a:solidFill>
                  <a:schemeClr val="bg1"/>
                </a:solidFill>
              </a:rPr>
              <a:t>                    Яркость сравнима с яркостью кучевых облаков,                                        освещенных Луной.</a:t>
            </a:r>
            <a:r>
              <a:rPr lang="en-US" sz="2400" dirty="0">
                <a:solidFill>
                  <a:schemeClr val="bg1"/>
                </a:solidFill>
              </a:rPr>
              <a:t/>
            </a:r>
            <a:br>
              <a:rPr lang="en-US" sz="2400" dirty="0">
                <a:solidFill>
                  <a:schemeClr val="bg1"/>
                </a:solidFill>
              </a:rPr>
            </a:br>
            <a:r>
              <a:rPr lang="en-US" sz="2400" dirty="0">
                <a:solidFill>
                  <a:schemeClr val="bg1"/>
                </a:solidFill>
              </a:rPr>
              <a:t/>
            </a:r>
            <a:br>
              <a:rPr lang="en-US" sz="2400" dirty="0">
                <a:solidFill>
                  <a:schemeClr val="bg1"/>
                </a:solidFill>
              </a:rPr>
            </a:br>
            <a:r>
              <a:rPr lang="ru-RU" sz="2400" dirty="0">
                <a:solidFill>
                  <a:schemeClr val="bg1"/>
                </a:solidFill>
              </a:rPr>
              <a:t>     </a:t>
            </a:r>
            <a:r>
              <a:rPr lang="en-US" sz="2400" dirty="0">
                <a:solidFill>
                  <a:schemeClr val="bg1"/>
                </a:solidFill>
              </a:rPr>
              <a:t>|V</a:t>
            </a:r>
            <a:r>
              <a:rPr lang="ru-RU" sz="2400" dirty="0">
                <a:solidFill>
                  <a:schemeClr val="bg1"/>
                </a:solidFill>
              </a:rPr>
              <a:t>                       Яркость намного больше </a:t>
            </a:r>
            <a:r>
              <a:rPr lang="en-US" sz="2400" dirty="0">
                <a:solidFill>
                  <a:schemeClr val="bg1"/>
                </a:solidFill>
              </a:rPr>
              <a:t>|||</a:t>
            </a:r>
            <a:endParaRPr lang="ru-RU" sz="2400" dirty="0">
              <a:solidFill>
                <a:schemeClr val="bg1"/>
              </a:solidFill>
            </a:endParaRPr>
          </a:p>
          <a:p>
            <a:endParaRPr lang="ru-RU" sz="20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873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7C554580-3AAE-4829-8A42-67FC451CC7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C2C692A6-1963-4724-B5F6-2E7F7508FD1D}"/>
              </a:ext>
            </a:extLst>
          </p:cNvPr>
          <p:cNvSpPr txBox="1"/>
          <p:nvPr/>
        </p:nvSpPr>
        <p:spPr>
          <a:xfrm>
            <a:off x="514905" y="843378"/>
            <a:ext cx="6693763" cy="4031873"/>
          </a:xfrm>
          <a:prstGeom prst="rect">
            <a:avLst/>
          </a:prstGeom>
          <a:noFill/>
        </p:spPr>
        <p:txBody>
          <a:bodyPr wrap="square" rtlCol="0">
            <a:spAutoFit/>
          </a:bodyPr>
          <a:lstStyle/>
          <a:p>
            <a:r>
              <a:rPr lang="ru-RU" sz="3200" dirty="0">
                <a:solidFill>
                  <a:schemeClr val="bg1"/>
                </a:solidFill>
                <a:latin typeface="Times New Roman" panose="02020603050405020304" pitchFamily="18" charset="0"/>
                <a:cs typeface="Times New Roman" panose="02020603050405020304" pitchFamily="18" charset="0"/>
              </a:rPr>
              <a:t>Изучение такого необыкновенно красивого явления природы как полярное сияние будет продолжаться ещё. Будут ещё сделаны новые открытия закономерностей проявления и влияния полярного сияния на процессы, происходящие на Земле.</a:t>
            </a:r>
          </a:p>
        </p:txBody>
      </p:sp>
      <p:pic>
        <p:nvPicPr>
          <p:cNvPr id="4" name="Рисунок 3">
            <a:extLst>
              <a:ext uri="{FF2B5EF4-FFF2-40B4-BE49-F238E27FC236}">
                <a16:creationId xmlns:a16="http://schemas.microsoft.com/office/drawing/2014/main" id="{A1DD8D87-744E-4133-816C-3F0A17582253}"/>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tretch>
            <a:fillRect/>
          </a:stretch>
        </p:blipFill>
        <p:spPr>
          <a:xfrm>
            <a:off x="7368465" y="923278"/>
            <a:ext cx="3751609" cy="2703250"/>
          </a:xfrm>
          <a:prstGeom prst="rect">
            <a:avLst/>
          </a:prstGeom>
        </p:spPr>
      </p:pic>
      <p:pic>
        <p:nvPicPr>
          <p:cNvPr id="7" name="Рисунок 6">
            <a:extLst>
              <a:ext uri="{FF2B5EF4-FFF2-40B4-BE49-F238E27FC236}">
                <a16:creationId xmlns:a16="http://schemas.microsoft.com/office/drawing/2014/main" id="{6922AA7E-9800-4BCA-9A29-9FA2683EA286}"/>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tretch>
            <a:fillRect/>
          </a:stretch>
        </p:blipFill>
        <p:spPr>
          <a:xfrm>
            <a:off x="7339269" y="3843767"/>
            <a:ext cx="3810000" cy="2703250"/>
          </a:xfrm>
          <a:prstGeom prst="rect">
            <a:avLst/>
          </a:prstGeom>
        </p:spPr>
      </p:pic>
    </p:spTree>
    <p:extLst>
      <p:ext uri="{BB962C8B-B14F-4D97-AF65-F5344CB8AC3E}">
        <p14:creationId xmlns:p14="http://schemas.microsoft.com/office/powerpoint/2010/main" val="5144837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E5722B2-A403-4CBD-A81E-2023EC9A6B51}"/>
              </a:ext>
            </a:extLst>
          </p:cNvPr>
          <p:cNvSpPr txBox="1"/>
          <p:nvPr/>
        </p:nvSpPr>
        <p:spPr>
          <a:xfrm>
            <a:off x="2045480" y="182121"/>
            <a:ext cx="5597534" cy="830997"/>
          </a:xfrm>
          <a:prstGeom prst="rect">
            <a:avLst/>
          </a:prstGeom>
          <a:noFill/>
        </p:spPr>
        <p:txBody>
          <a:bodyPr wrap="square" rtlCol="0">
            <a:spAutoFit/>
          </a:bodyPr>
          <a:lstStyle/>
          <a:p>
            <a:endParaRPr lang="ru-RU" sz="4800" dirty="0">
              <a:latin typeface="Times New Roman" panose="02020603050405020304" pitchFamily="18" charset="0"/>
              <a:cs typeface="Times New Roman" panose="02020603050405020304" pitchFamily="18" charset="0"/>
            </a:endParaRPr>
          </a:p>
        </p:txBody>
      </p:sp>
      <p:pic>
        <p:nvPicPr>
          <p:cNvPr id="4098" name="Picture 2">
            <a:extLst>
              <a:ext uri="{FF2B5EF4-FFF2-40B4-BE49-F238E27FC236}">
                <a16:creationId xmlns:a16="http://schemas.microsoft.com/office/drawing/2014/main" id="{F8CFE545-EF6B-4D07-B5C1-ABC544E434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F5ED6FD5-0B3F-4E12-8823-91E25BAD1D76}"/>
              </a:ext>
            </a:extLst>
          </p:cNvPr>
          <p:cNvSpPr txBox="1"/>
          <p:nvPr/>
        </p:nvSpPr>
        <p:spPr>
          <a:xfrm>
            <a:off x="3770049" y="182121"/>
            <a:ext cx="5294052" cy="1015663"/>
          </a:xfrm>
          <a:prstGeom prst="rect">
            <a:avLst/>
          </a:prstGeom>
          <a:noFill/>
        </p:spPr>
        <p:txBody>
          <a:bodyPr wrap="square" rtlCol="0">
            <a:spAutoFit/>
          </a:bodyPr>
          <a:lstStyle/>
          <a:p>
            <a:r>
              <a:rPr lang="ru-RU" sz="6000" dirty="0">
                <a:solidFill>
                  <a:schemeClr val="bg1"/>
                </a:solidFill>
                <a:latin typeface="Times New Roman" panose="02020603050405020304" pitchFamily="18" charset="0"/>
                <a:cs typeface="Times New Roman" panose="02020603050405020304" pitchFamily="18" charset="0"/>
              </a:rPr>
              <a:t>Источники</a:t>
            </a:r>
          </a:p>
        </p:txBody>
      </p:sp>
      <p:sp>
        <p:nvSpPr>
          <p:cNvPr id="17" name="TextBox 16">
            <a:extLst>
              <a:ext uri="{FF2B5EF4-FFF2-40B4-BE49-F238E27FC236}">
                <a16:creationId xmlns:a16="http://schemas.microsoft.com/office/drawing/2014/main" id="{D522AEAE-E54B-4913-8180-10D975AA7F89}"/>
              </a:ext>
            </a:extLst>
          </p:cNvPr>
          <p:cNvSpPr txBox="1"/>
          <p:nvPr/>
        </p:nvSpPr>
        <p:spPr>
          <a:xfrm>
            <a:off x="560771" y="1944209"/>
            <a:ext cx="6418555" cy="2862322"/>
          </a:xfrm>
          <a:prstGeom prst="rect">
            <a:avLst/>
          </a:prstGeom>
          <a:noFill/>
        </p:spPr>
        <p:txBody>
          <a:bodyPr wrap="square" rtlCol="0">
            <a:spAutoFit/>
          </a:bodyPr>
          <a:lstStyle/>
          <a:p>
            <a:pPr marL="342900" indent="-342900">
              <a:buAutoNum type="arabicPeriod"/>
            </a:pPr>
            <a:r>
              <a:rPr lang="en-US" dirty="0">
                <a:solidFill>
                  <a:schemeClr val="bg1"/>
                </a:solidFill>
                <a:hlinkClick r:id="rId3"/>
              </a:rPr>
              <a:t>https://www.skyscanner.ru/news/10-luchshikh-mest-gde-mozhno-uvidet-severnoe-siyanie-v-rossii-i-za-granitsei</a:t>
            </a:r>
            <a:endParaRPr lang="ru-RU" dirty="0">
              <a:solidFill>
                <a:schemeClr val="bg1"/>
              </a:solidFill>
            </a:endParaRPr>
          </a:p>
          <a:p>
            <a:pPr marL="342900" indent="-342900">
              <a:buAutoNum type="arabicPeriod"/>
            </a:pPr>
            <a:r>
              <a:rPr lang="ru-RU" dirty="0">
                <a:solidFill>
                  <a:schemeClr val="bg1"/>
                </a:solidFill>
              </a:rPr>
              <a:t> </a:t>
            </a:r>
            <a:r>
              <a:rPr lang="en-US" dirty="0">
                <a:solidFill>
                  <a:schemeClr val="bg1"/>
                </a:solidFill>
                <a:hlinkClick r:id="rId4"/>
              </a:rPr>
              <a:t>https://mirax.space/issledovanie/severnoe-siyanie</a:t>
            </a:r>
            <a:endParaRPr lang="ru-RU" dirty="0">
              <a:solidFill>
                <a:schemeClr val="bg1"/>
              </a:solidFill>
            </a:endParaRPr>
          </a:p>
          <a:p>
            <a:pPr marL="342900" indent="-342900">
              <a:buAutoNum type="arabicPeriod"/>
            </a:pPr>
            <a:r>
              <a:rPr lang="ru-RU" dirty="0">
                <a:solidFill>
                  <a:schemeClr val="bg1"/>
                </a:solidFill>
              </a:rPr>
              <a:t> </a:t>
            </a:r>
            <a:r>
              <a:rPr lang="en-US" dirty="0">
                <a:solidFill>
                  <a:schemeClr val="bg1"/>
                </a:solidFill>
                <a:hlinkClick r:id="rId5"/>
              </a:rPr>
              <a:t>https://pipsik.club/interesnye-fakty/severnoe-poljarnoe-sijanie-sut-javlenija-i-interesnye-fakty.html</a:t>
            </a:r>
            <a:endParaRPr lang="ru-RU" dirty="0">
              <a:solidFill>
                <a:schemeClr val="bg1"/>
              </a:solidFill>
            </a:endParaRPr>
          </a:p>
          <a:p>
            <a:pPr marL="342900" indent="-342900">
              <a:buAutoNum type="arabicPeriod"/>
            </a:pPr>
            <a:r>
              <a:rPr lang="en-US" dirty="0">
                <a:solidFill>
                  <a:schemeClr val="bg1"/>
                </a:solidFill>
                <a:hlinkClick r:id="rId6"/>
              </a:rPr>
              <a:t>https://ru.wikipedia.org/wiki/</a:t>
            </a:r>
            <a:r>
              <a:rPr lang="ru-RU" dirty="0" err="1">
                <a:solidFill>
                  <a:schemeClr val="bg1"/>
                </a:solidFill>
                <a:hlinkClick r:id="rId6"/>
              </a:rPr>
              <a:t>Полярное_сияние</a:t>
            </a:r>
            <a:endParaRPr lang="ru-RU" dirty="0">
              <a:solidFill>
                <a:schemeClr val="bg1"/>
              </a:solidFill>
            </a:endParaRPr>
          </a:p>
          <a:p>
            <a:pPr marL="342900" indent="-342900">
              <a:buAutoNum type="arabicPeriod"/>
            </a:pPr>
            <a:r>
              <a:rPr lang="en-US" dirty="0">
                <a:solidFill>
                  <a:schemeClr val="bg1"/>
                </a:solidFill>
                <a:hlinkClick r:id="rId7"/>
              </a:rPr>
              <a:t>https://tainaprirody.ru/atmosfera/polyarnoe-siyanie</a:t>
            </a:r>
            <a:endParaRPr lang="ru-RU" dirty="0">
              <a:solidFill>
                <a:schemeClr val="bg1"/>
              </a:solidFill>
            </a:endParaRPr>
          </a:p>
          <a:p>
            <a:pPr marL="342900" indent="-342900">
              <a:buAutoNum type="arabicPeriod"/>
            </a:pPr>
            <a:r>
              <a:rPr lang="ru-RU" dirty="0">
                <a:solidFill>
                  <a:schemeClr val="bg1"/>
                </a:solidFill>
              </a:rPr>
              <a:t> </a:t>
            </a:r>
            <a:r>
              <a:rPr lang="en-US" dirty="0">
                <a:solidFill>
                  <a:schemeClr val="bg1"/>
                </a:solidFill>
                <a:hlinkClick r:id="rId8"/>
              </a:rPr>
              <a:t>https://v-kosmose.com/polyarnoe-siyanie/</a:t>
            </a:r>
            <a:endParaRPr lang="ru-RU" dirty="0">
              <a:solidFill>
                <a:schemeClr val="bg1"/>
              </a:solidFill>
            </a:endParaRPr>
          </a:p>
          <a:p>
            <a:pPr marL="342900" indent="-342900">
              <a:buAutoNum type="arabicPeriod"/>
            </a:pPr>
            <a:r>
              <a:rPr lang="en-US" dirty="0">
                <a:solidFill>
                  <a:schemeClr val="bg1"/>
                </a:solidFill>
                <a:hlinkClick r:id="rId9"/>
              </a:rPr>
              <a:t>https://kipmu.ru/severnoe-siyanie/</a:t>
            </a:r>
            <a:endParaRPr lang="ru-RU">
              <a:solidFill>
                <a:schemeClr val="bg1"/>
              </a:solidFill>
            </a:endParaRPr>
          </a:p>
          <a:p>
            <a:pPr marL="342900" indent="-342900">
              <a:buAutoNum type="arabicPeriod"/>
            </a:pPr>
            <a:endParaRPr lang="ru-RU" dirty="0">
              <a:solidFill>
                <a:schemeClr val="bg1"/>
              </a:solidFill>
            </a:endParaRPr>
          </a:p>
        </p:txBody>
      </p:sp>
    </p:spTree>
    <p:extLst>
      <p:ext uri="{BB962C8B-B14F-4D97-AF65-F5344CB8AC3E}">
        <p14:creationId xmlns:p14="http://schemas.microsoft.com/office/powerpoint/2010/main" val="2701003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2EEED137-68EC-4749-ADBF-823862F47A5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tretch>
            <a:fillRect/>
          </a:stretch>
        </p:blipFill>
        <p:spPr>
          <a:xfrm>
            <a:off x="0" y="0"/>
            <a:ext cx="12191999" cy="6858000"/>
          </a:xfrm>
          <a:prstGeom prst="rect">
            <a:avLst/>
          </a:prstGeom>
        </p:spPr>
      </p:pic>
      <p:sp>
        <p:nvSpPr>
          <p:cNvPr id="4" name="TextBox 3">
            <a:extLst>
              <a:ext uri="{FF2B5EF4-FFF2-40B4-BE49-F238E27FC236}">
                <a16:creationId xmlns:a16="http://schemas.microsoft.com/office/drawing/2014/main" id="{A7055C0D-C2F5-4012-86EE-9FDAFB675E0E}"/>
              </a:ext>
            </a:extLst>
          </p:cNvPr>
          <p:cNvSpPr txBox="1"/>
          <p:nvPr/>
        </p:nvSpPr>
        <p:spPr>
          <a:xfrm>
            <a:off x="165716" y="763479"/>
            <a:ext cx="5930283" cy="707886"/>
          </a:xfrm>
          <a:prstGeom prst="rect">
            <a:avLst/>
          </a:prstGeom>
          <a:noFill/>
        </p:spPr>
        <p:txBody>
          <a:bodyPr wrap="square" rtlCol="0">
            <a:spAutoFit/>
          </a:bodyPr>
          <a:lstStyle/>
          <a:p>
            <a:r>
              <a:rPr lang="ru-RU" sz="2000" dirty="0">
                <a:latin typeface="Times New Roman" panose="02020603050405020304" pitchFamily="18" charset="0"/>
                <a:cs typeface="Times New Roman" panose="02020603050405020304" pitchFamily="18" charset="0"/>
              </a:rPr>
              <a:t>Цель проекта</a:t>
            </a:r>
            <a:r>
              <a:rPr lang="en-US" sz="2000" dirty="0">
                <a:latin typeface="Times New Roman" panose="02020603050405020304" pitchFamily="18" charset="0"/>
                <a:cs typeface="Times New Roman" panose="02020603050405020304" pitchFamily="18" charset="0"/>
              </a:rPr>
              <a:t>:</a:t>
            </a:r>
            <a:r>
              <a:rPr lang="ru-RU" sz="2000" dirty="0">
                <a:latin typeface="Times New Roman" panose="02020603050405020304" pitchFamily="18" charset="0"/>
                <a:cs typeface="Times New Roman" panose="02020603050405020304" pitchFamily="18" charset="0"/>
              </a:rPr>
              <a:t> подготовить научно-исследовательское сообщение о полярных сияний</a:t>
            </a:r>
          </a:p>
        </p:txBody>
      </p:sp>
      <p:sp>
        <p:nvSpPr>
          <p:cNvPr id="5" name="TextBox 4">
            <a:extLst>
              <a:ext uri="{FF2B5EF4-FFF2-40B4-BE49-F238E27FC236}">
                <a16:creationId xmlns:a16="http://schemas.microsoft.com/office/drawing/2014/main" id="{6FDDA69B-9FA6-4D49-8ECA-C334D40FD7C8}"/>
              </a:ext>
            </a:extLst>
          </p:cNvPr>
          <p:cNvSpPr txBox="1"/>
          <p:nvPr/>
        </p:nvSpPr>
        <p:spPr>
          <a:xfrm>
            <a:off x="301840" y="1536174"/>
            <a:ext cx="4563122" cy="4093428"/>
          </a:xfrm>
          <a:prstGeom prst="rect">
            <a:avLst/>
          </a:prstGeom>
          <a:noFill/>
        </p:spPr>
        <p:txBody>
          <a:bodyPr wrap="square" rtlCol="0">
            <a:spAutoFit/>
          </a:bodyPr>
          <a:lstStyle/>
          <a:p>
            <a:r>
              <a:rPr lang="ru-RU" sz="2000" dirty="0">
                <a:latin typeface="Times New Roman" panose="02020603050405020304" pitchFamily="18" charset="0"/>
                <a:cs typeface="Times New Roman" panose="02020603050405020304" pitchFamily="18" charset="0"/>
              </a:rPr>
              <a:t>Задачи</a:t>
            </a:r>
            <a:r>
              <a:rPr lang="en-US" sz="2000" dirty="0">
                <a:latin typeface="Times New Roman" panose="02020603050405020304" pitchFamily="18" charset="0"/>
                <a:cs typeface="Times New Roman" panose="02020603050405020304" pitchFamily="18" charset="0"/>
              </a:rPr>
              <a:t>:</a:t>
            </a:r>
            <a:endParaRPr lang="ru-RU" sz="2000" dirty="0">
              <a:latin typeface="Times New Roman" panose="02020603050405020304" pitchFamily="18" charset="0"/>
              <a:cs typeface="Times New Roman" panose="02020603050405020304" pitchFamily="18" charset="0"/>
            </a:endParaRPr>
          </a:p>
          <a:p>
            <a:pPr marL="457200" indent="-457200">
              <a:buAutoNum type="arabicPeriod"/>
            </a:pPr>
            <a:r>
              <a:rPr lang="ru-RU" sz="2000" dirty="0">
                <a:latin typeface="Times New Roman" panose="02020603050405020304" pitchFamily="18" charset="0"/>
                <a:cs typeface="Times New Roman" panose="02020603050405020304" pitchFamily="18" charset="0"/>
              </a:rPr>
              <a:t>Изучить литературу по теме</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2. Найти информацию о полярных сияний в Интернете</a:t>
            </a:r>
            <a:r>
              <a:rPr lang="en-US" sz="2000" dirty="0">
                <a:latin typeface="Times New Roman" panose="02020603050405020304" pitchFamily="18" charset="0"/>
                <a:cs typeface="Times New Roman" panose="02020603050405020304" pitchFamily="18" charset="0"/>
              </a:rPr>
              <a:t>:</a:t>
            </a:r>
          </a:p>
          <a:p>
            <a:r>
              <a:rPr lang="en-US" sz="2000" dirty="0">
                <a:latin typeface="Times New Roman" panose="02020603050405020304" pitchFamily="18" charset="0"/>
                <a:cs typeface="Times New Roman" panose="02020603050405020304" pitchFamily="18" charset="0"/>
              </a:rPr>
              <a:t>2.1. </a:t>
            </a:r>
            <a:r>
              <a:rPr lang="ru-RU" sz="2000" dirty="0">
                <a:latin typeface="Times New Roman" panose="02020603050405020304" pitchFamily="18" charset="0"/>
                <a:cs typeface="Times New Roman" panose="02020603050405020304" pitchFamily="18" charset="0"/>
              </a:rPr>
              <a:t>Что такое полярное сияние</a:t>
            </a:r>
            <a:r>
              <a:rPr lang="en-US" sz="2000" dirty="0">
                <a:latin typeface="Times New Roman" panose="02020603050405020304" pitchFamily="18" charset="0"/>
                <a:cs typeface="Times New Roman" panose="02020603050405020304" pitchFamily="18" charset="0"/>
              </a:rPr>
              <a:t>?</a:t>
            </a:r>
          </a:p>
          <a:p>
            <a:r>
              <a:rPr lang="en-US" sz="2000" dirty="0">
                <a:latin typeface="Times New Roman" panose="02020603050405020304" pitchFamily="18" charset="0"/>
                <a:cs typeface="Times New Roman" panose="02020603050405020304" pitchFamily="18" charset="0"/>
              </a:rPr>
              <a:t>2.2 </a:t>
            </a:r>
            <a:r>
              <a:rPr lang="ru-RU" sz="2000" dirty="0">
                <a:latin typeface="Times New Roman" panose="02020603050405020304" pitchFamily="18" charset="0"/>
                <a:cs typeface="Times New Roman" panose="02020603050405020304" pitchFamily="18" charset="0"/>
              </a:rPr>
              <a:t>Как возникает полярное сияние</a:t>
            </a:r>
            <a:r>
              <a:rPr lang="en-US" sz="2000" dirty="0">
                <a:latin typeface="Times New Roman" panose="02020603050405020304" pitchFamily="18" charset="0"/>
                <a:cs typeface="Times New Roman" panose="02020603050405020304" pitchFamily="18" charset="0"/>
              </a:rPr>
              <a:t>?</a:t>
            </a:r>
          </a:p>
          <a:p>
            <a:r>
              <a:rPr lang="en-US" sz="2000" dirty="0">
                <a:latin typeface="Times New Roman" panose="02020603050405020304" pitchFamily="18" charset="0"/>
                <a:cs typeface="Times New Roman" panose="02020603050405020304" pitchFamily="18" charset="0"/>
              </a:rPr>
              <a:t>2.3 </a:t>
            </a:r>
            <a:r>
              <a:rPr lang="ru-RU" sz="2000" dirty="0">
                <a:latin typeface="Times New Roman" panose="02020603050405020304" pitchFamily="18" charset="0"/>
                <a:cs typeface="Times New Roman" panose="02020603050405020304" pitchFamily="18" charset="0"/>
              </a:rPr>
              <a:t>Кто первый начал исследовать полярное сияние</a:t>
            </a:r>
            <a:r>
              <a:rPr lang="en-US" sz="2000" dirty="0">
                <a:latin typeface="Times New Roman" panose="02020603050405020304" pitchFamily="18" charset="0"/>
                <a:cs typeface="Times New Roman" panose="02020603050405020304" pitchFamily="18" charset="0"/>
              </a:rPr>
              <a:t>?</a:t>
            </a:r>
            <a:endParaRPr lang="ru-RU" sz="2000" dirty="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2.4 Виды полярных сияний</a:t>
            </a: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2.</a:t>
            </a:r>
            <a:r>
              <a:rPr lang="ru-RU" sz="2000" dirty="0">
                <a:latin typeface="Times New Roman" panose="02020603050405020304" pitchFamily="18" charset="0"/>
                <a:cs typeface="Times New Roman" panose="02020603050405020304" pitchFamily="18" charset="0"/>
              </a:rPr>
              <a:t>5</a:t>
            </a:r>
            <a:r>
              <a:rPr lang="en-US" sz="2000" dirty="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Где можно увидеть полярное сияние</a:t>
            </a:r>
            <a:r>
              <a:rPr lang="en-US" sz="2000" dirty="0">
                <a:latin typeface="Times New Roman" panose="02020603050405020304" pitchFamily="18" charset="0"/>
                <a:cs typeface="Times New Roman" panose="02020603050405020304" pitchFamily="18" charset="0"/>
              </a:rPr>
              <a:t>?</a:t>
            </a:r>
            <a:endParaRPr lang="ru-RU" sz="2000" dirty="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2.6 Когда можно увидеть полярное сияние</a:t>
            </a:r>
            <a:r>
              <a:rPr lang="en-US" sz="2000" dirty="0">
                <a:latin typeface="Times New Roman" panose="02020603050405020304" pitchFamily="18" charset="0"/>
                <a:cs typeface="Times New Roman" panose="02020603050405020304" pitchFamily="18" charset="0"/>
              </a:rPr>
              <a:t>?</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20712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744EE826-376F-4522-8116-D851067606D4}"/>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E12F4656-CA52-4FBA-BD4D-F77623165C99}"/>
              </a:ext>
            </a:extLst>
          </p:cNvPr>
          <p:cNvSpPr txBox="1"/>
          <p:nvPr/>
        </p:nvSpPr>
        <p:spPr>
          <a:xfrm>
            <a:off x="0" y="7000042"/>
            <a:ext cx="12192000" cy="230832"/>
          </a:xfrm>
          <a:prstGeom prst="rect">
            <a:avLst/>
          </a:prstGeom>
          <a:noFill/>
        </p:spPr>
        <p:txBody>
          <a:bodyPr wrap="square" rtlCol="0">
            <a:spAutoFit/>
          </a:bodyPr>
          <a:lstStyle/>
          <a:p>
            <a:r>
              <a:rPr lang="ru-RU" sz="900" dirty="0"/>
              <a:t>A</a:t>
            </a:r>
          </a:p>
        </p:txBody>
      </p:sp>
      <p:sp>
        <p:nvSpPr>
          <p:cNvPr id="11" name="TextBox 10">
            <a:extLst>
              <a:ext uri="{FF2B5EF4-FFF2-40B4-BE49-F238E27FC236}">
                <a16:creationId xmlns:a16="http://schemas.microsoft.com/office/drawing/2014/main" id="{D29CD316-DE1F-44F1-9ADB-B9DA134F3D29}"/>
              </a:ext>
            </a:extLst>
          </p:cNvPr>
          <p:cNvSpPr txBox="1"/>
          <p:nvPr/>
        </p:nvSpPr>
        <p:spPr>
          <a:xfrm>
            <a:off x="2176509" y="1296139"/>
            <a:ext cx="7838982" cy="1200329"/>
          </a:xfrm>
          <a:prstGeom prst="rect">
            <a:avLst/>
          </a:prstGeom>
          <a:noFill/>
        </p:spPr>
        <p:txBody>
          <a:bodyPr wrap="square" rtlCol="0">
            <a:spAutoFit/>
          </a:bodyPr>
          <a:lstStyle/>
          <a:p>
            <a:r>
              <a:rPr lang="ru-RU" b="1" i="0" dirty="0">
                <a:solidFill>
                  <a:schemeClr val="accent3">
                    <a:lumMod val="60000"/>
                    <a:lumOff val="40000"/>
                  </a:schemeClr>
                </a:solidFill>
                <a:effectLst/>
                <a:latin typeface="YS Text"/>
              </a:rPr>
              <a:t>Полярное</a:t>
            </a:r>
            <a:r>
              <a:rPr lang="ru-RU" b="0" i="0" dirty="0">
                <a:solidFill>
                  <a:schemeClr val="accent3">
                    <a:lumMod val="60000"/>
                    <a:lumOff val="40000"/>
                  </a:schemeClr>
                </a:solidFill>
                <a:effectLst/>
                <a:latin typeface="YS Text"/>
              </a:rPr>
              <a:t> </a:t>
            </a:r>
            <a:r>
              <a:rPr lang="ru-RU" b="1" i="0" dirty="0">
                <a:solidFill>
                  <a:schemeClr val="accent3">
                    <a:lumMod val="60000"/>
                    <a:lumOff val="40000"/>
                  </a:schemeClr>
                </a:solidFill>
                <a:effectLst/>
                <a:latin typeface="YS Text"/>
              </a:rPr>
              <a:t>сияние</a:t>
            </a:r>
            <a:r>
              <a:rPr lang="ru-RU" b="0" i="0" dirty="0">
                <a:solidFill>
                  <a:schemeClr val="accent3">
                    <a:lumMod val="60000"/>
                    <a:lumOff val="40000"/>
                  </a:schemeClr>
                </a:solidFill>
                <a:effectLst/>
                <a:latin typeface="YS Text"/>
              </a:rPr>
              <a:t> – </a:t>
            </a:r>
            <a:r>
              <a:rPr lang="ru-RU" b="1" i="0" dirty="0">
                <a:solidFill>
                  <a:schemeClr val="accent3">
                    <a:lumMod val="60000"/>
                    <a:lumOff val="40000"/>
                  </a:schemeClr>
                </a:solidFill>
                <a:effectLst/>
                <a:latin typeface="YS Text"/>
              </a:rPr>
              <a:t>это</a:t>
            </a:r>
            <a:r>
              <a:rPr lang="ru-RU" b="0" i="0" dirty="0">
                <a:solidFill>
                  <a:schemeClr val="accent3">
                    <a:lumMod val="60000"/>
                    <a:lumOff val="40000"/>
                  </a:schemeClr>
                </a:solidFill>
                <a:effectLst/>
                <a:latin typeface="YS Text"/>
              </a:rPr>
              <a:t> природное явление, которое заключается в свечении разреженных верхних слоев атмосферы, обусловленное столкновением на высоте до 1000 км электронов и протонов, попавших в атмосферу из космического пространства, с молекулами и атомами воздуха.</a:t>
            </a:r>
            <a:endParaRPr lang="ru-RU" dirty="0">
              <a:solidFill>
                <a:schemeClr val="accent3">
                  <a:lumMod val="60000"/>
                  <a:lumOff val="40000"/>
                </a:schemeClr>
              </a:solidFill>
            </a:endParaRPr>
          </a:p>
        </p:txBody>
      </p:sp>
      <p:pic>
        <p:nvPicPr>
          <p:cNvPr id="3074" name="Picture 2">
            <a:extLst>
              <a:ext uri="{FF2B5EF4-FFF2-40B4-BE49-F238E27FC236}">
                <a16:creationId xmlns:a16="http://schemas.microsoft.com/office/drawing/2014/main" id="{5367A99A-6A73-4642-91F5-EC38C83B90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4199" y="2849731"/>
            <a:ext cx="4285464" cy="2332793"/>
          </a:xfrm>
          <a:prstGeom prst="rect">
            <a:avLst/>
          </a:prstGeom>
          <a:noFill/>
          <a:extLst>
            <a:ext uri="{909E8E84-426E-40DD-AFC4-6F175D3DCCD1}">
              <a14:hiddenFill xmlns:a14="http://schemas.microsoft.com/office/drawing/2010/main">
                <a:solidFill>
                  <a:srgbClr val="FFFFFF"/>
                </a:solidFill>
              </a14:hiddenFill>
            </a:ext>
          </a:extLst>
        </p:spPr>
      </p:pic>
      <p:pic>
        <p:nvPicPr>
          <p:cNvPr id="5" name="Рисунок 4">
            <a:extLst>
              <a:ext uri="{FF2B5EF4-FFF2-40B4-BE49-F238E27FC236}">
                <a16:creationId xmlns:a16="http://schemas.microsoft.com/office/drawing/2014/main" id="{F275E150-A6AA-46F6-B22D-2AFECFCCDB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20971" y="3011934"/>
            <a:ext cx="4909721" cy="2170590"/>
          </a:xfrm>
          <a:prstGeom prst="rect">
            <a:avLst/>
          </a:prstGeom>
        </p:spPr>
      </p:pic>
    </p:spTree>
    <p:extLst>
      <p:ext uri="{BB962C8B-B14F-4D97-AF65-F5344CB8AC3E}">
        <p14:creationId xmlns:p14="http://schemas.microsoft.com/office/powerpoint/2010/main" val="2078137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1F1E7727-5429-418F-ADF5-86FE76F7514C}"/>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tretch>
            <a:fillRect/>
          </a:stretch>
        </p:blipFill>
        <p:spPr>
          <a:xfrm>
            <a:off x="0" y="0"/>
            <a:ext cx="12192000" cy="6858000"/>
          </a:xfrm>
          <a:prstGeom prst="rect">
            <a:avLst/>
          </a:prstGeom>
        </p:spPr>
      </p:pic>
      <p:pic>
        <p:nvPicPr>
          <p:cNvPr id="5" name="Рисунок 4">
            <a:extLst>
              <a:ext uri="{FF2B5EF4-FFF2-40B4-BE49-F238E27FC236}">
                <a16:creationId xmlns:a16="http://schemas.microsoft.com/office/drawing/2014/main" id="{07C74B94-3BAA-4360-A675-B75180EDBF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3142" y="0"/>
            <a:ext cx="7785716" cy="6858000"/>
          </a:xfrm>
          <a:prstGeom prst="rect">
            <a:avLst/>
          </a:prstGeom>
        </p:spPr>
      </p:pic>
    </p:spTree>
    <p:extLst>
      <p:ext uri="{BB962C8B-B14F-4D97-AF65-F5344CB8AC3E}">
        <p14:creationId xmlns:p14="http://schemas.microsoft.com/office/powerpoint/2010/main" val="10553660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07E2ADE1-1608-4C89-927E-3A0EF1CA04F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tretch>
            <a:fillRect/>
          </a:stretch>
        </p:blipFill>
        <p:spPr>
          <a:xfrm>
            <a:off x="0" y="14452"/>
            <a:ext cx="12226048" cy="6852598"/>
          </a:xfrm>
          <a:prstGeom prst="rect">
            <a:avLst/>
          </a:prstGeom>
        </p:spPr>
      </p:pic>
      <p:sp>
        <p:nvSpPr>
          <p:cNvPr id="5" name="TextBox 4">
            <a:extLst>
              <a:ext uri="{FF2B5EF4-FFF2-40B4-BE49-F238E27FC236}">
                <a16:creationId xmlns:a16="http://schemas.microsoft.com/office/drawing/2014/main" id="{BF832D37-5592-4D6D-9F26-86F2D0608528}"/>
              </a:ext>
            </a:extLst>
          </p:cNvPr>
          <p:cNvSpPr txBox="1"/>
          <p:nvPr/>
        </p:nvSpPr>
        <p:spPr>
          <a:xfrm>
            <a:off x="2379215" y="506027"/>
            <a:ext cx="6809174" cy="1200329"/>
          </a:xfrm>
          <a:prstGeom prst="rect">
            <a:avLst/>
          </a:prstGeom>
          <a:noFill/>
        </p:spPr>
        <p:txBody>
          <a:bodyPr wrap="square" rtlCol="0">
            <a:spAutoFit/>
          </a:bodyPr>
          <a:lstStyle/>
          <a:p>
            <a:pPr algn="l"/>
            <a:r>
              <a:rPr lang="ru-RU" sz="3600" b="1" i="0" dirty="0">
                <a:solidFill>
                  <a:schemeClr val="accent2">
                    <a:lumMod val="60000"/>
                    <a:lumOff val="40000"/>
                  </a:schemeClr>
                </a:solidFill>
                <a:effectLst/>
                <a:latin typeface="Times New Roman" panose="02020603050405020304" pitchFamily="18" charset="0"/>
                <a:cs typeface="Times New Roman" panose="02020603050405020304" pitchFamily="18" charset="0"/>
              </a:rPr>
              <a:t>Кто первый открыл полярное сияние?</a:t>
            </a:r>
          </a:p>
        </p:txBody>
      </p:sp>
      <p:sp>
        <p:nvSpPr>
          <p:cNvPr id="6" name="TextBox 5">
            <a:extLst>
              <a:ext uri="{FF2B5EF4-FFF2-40B4-BE49-F238E27FC236}">
                <a16:creationId xmlns:a16="http://schemas.microsoft.com/office/drawing/2014/main" id="{0DA52E54-4795-4978-BE09-7D5C61DE4DB2}"/>
              </a:ext>
            </a:extLst>
          </p:cNvPr>
          <p:cNvSpPr txBox="1"/>
          <p:nvPr/>
        </p:nvSpPr>
        <p:spPr>
          <a:xfrm>
            <a:off x="110701" y="1752633"/>
            <a:ext cx="6809174" cy="2862322"/>
          </a:xfrm>
          <a:prstGeom prst="rect">
            <a:avLst/>
          </a:prstGeom>
          <a:noFill/>
        </p:spPr>
        <p:txBody>
          <a:bodyPr wrap="square" rtlCol="0">
            <a:spAutoFit/>
          </a:bodyPr>
          <a:lstStyle/>
          <a:p>
            <a:pPr algn="l"/>
            <a:r>
              <a:rPr lang="ru-RU" sz="2000" b="0" i="0" dirty="0">
                <a:solidFill>
                  <a:schemeClr val="bg1"/>
                </a:solidFill>
                <a:effectLst/>
                <a:latin typeface="Times New Roman" panose="02020603050405020304" pitchFamily="18" charset="0"/>
                <a:cs typeface="Times New Roman" panose="02020603050405020304" pitchFamily="18" charset="0"/>
              </a:rPr>
              <a:t>По одним источникам, имя полярному сиянию дал итальянский философ, физик, астроном Галилео Галилей</a:t>
            </a:r>
            <a:r>
              <a:rPr lang="ru-RU" sz="2000" dirty="0">
                <a:solidFill>
                  <a:schemeClr val="bg1"/>
                </a:solidFill>
                <a:latin typeface="Times New Roman" panose="02020603050405020304" pitchFamily="18" charset="0"/>
                <a:cs typeface="Times New Roman" panose="02020603050405020304" pitchFamily="18" charset="0"/>
              </a:rPr>
              <a:t>. </a:t>
            </a:r>
            <a:r>
              <a:rPr lang="ru-RU" sz="2000" b="0" i="0" dirty="0">
                <a:solidFill>
                  <a:schemeClr val="bg1"/>
                </a:solidFill>
                <a:effectLst/>
                <a:latin typeface="Times New Roman" panose="02020603050405020304" pitchFamily="18" charset="0"/>
                <a:cs typeface="Times New Roman" panose="02020603050405020304" pitchFamily="18" charset="0"/>
              </a:rPr>
              <a:t>По другим — французский философ, математик и астроном Пьер Гассенд</a:t>
            </a:r>
            <a:r>
              <a:rPr lang="ru-RU" sz="2000" b="1" i="0" dirty="0">
                <a:solidFill>
                  <a:schemeClr val="bg1"/>
                </a:solidFill>
                <a:effectLst/>
                <a:latin typeface="Times New Roman" panose="02020603050405020304" pitchFamily="18" charset="0"/>
                <a:cs typeface="Times New Roman" panose="02020603050405020304" pitchFamily="18" charset="0"/>
              </a:rPr>
              <a:t>и</a:t>
            </a:r>
            <a:r>
              <a:rPr lang="ru-RU" sz="2000" b="0" i="0" dirty="0">
                <a:solidFill>
                  <a:schemeClr val="bg1"/>
                </a:solidFill>
                <a:effectLst/>
                <a:latin typeface="Times New Roman" panose="02020603050405020304" pitchFamily="18" charset="0"/>
                <a:cs typeface="Times New Roman" panose="02020603050405020304" pitchFamily="18" charset="0"/>
              </a:rPr>
              <a:t>. Явление было названо в честь римской богини утренней зари Авроры (</a:t>
            </a:r>
            <a:r>
              <a:rPr lang="ru-RU" sz="2000" b="0" i="0" dirty="0" err="1">
                <a:solidFill>
                  <a:schemeClr val="bg1"/>
                </a:solidFill>
                <a:effectLst/>
                <a:latin typeface="Times New Roman" panose="02020603050405020304" pitchFamily="18" charset="0"/>
                <a:cs typeface="Times New Roman" panose="02020603050405020304" pitchFamily="18" charset="0"/>
              </a:rPr>
              <a:t>Aurora</a:t>
            </a:r>
            <a:r>
              <a:rPr lang="ru-RU" sz="2000" b="0" i="0" dirty="0">
                <a:solidFill>
                  <a:schemeClr val="bg1"/>
                </a:solidFill>
                <a:effectLst/>
                <a:latin typeface="Times New Roman" panose="02020603050405020304" pitchFamily="18" charset="0"/>
                <a:cs typeface="Times New Roman" panose="02020603050405020304" pitchFamily="18" charset="0"/>
              </a:rPr>
              <a:t>).</a:t>
            </a:r>
          </a:p>
          <a:p>
            <a:pPr algn="l"/>
            <a:r>
              <a:rPr lang="ru-RU" sz="2000" b="0" i="0" dirty="0">
                <a:solidFill>
                  <a:schemeClr val="bg1"/>
                </a:solidFill>
                <a:effectLst/>
                <a:latin typeface="Times New Roman" panose="02020603050405020304" pitchFamily="18" charset="0"/>
                <a:cs typeface="Times New Roman" panose="02020603050405020304" pitchFamily="18" charset="0"/>
              </a:rPr>
              <a:t>Но ещё учёные Древней Греции и Древнего Китая описывали это явление. Известны также многочисленные мифы и легенды народов Севера (например, эскимосов), связанные с северным сиянием и датированные 1 веком н. э.</a:t>
            </a:r>
          </a:p>
        </p:txBody>
      </p:sp>
      <p:pic>
        <p:nvPicPr>
          <p:cNvPr id="1026" name="Picture 2">
            <a:extLst>
              <a:ext uri="{FF2B5EF4-FFF2-40B4-BE49-F238E27FC236}">
                <a16:creationId xmlns:a16="http://schemas.microsoft.com/office/drawing/2014/main" id="{17D6A5AE-6496-44B4-9750-F5A1AC2FA614}"/>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8428776" y="1106191"/>
            <a:ext cx="3350969" cy="223149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8B2FA67-45CC-4D2A-82C9-972AB902E0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58913" y="3429000"/>
            <a:ext cx="2451313" cy="29229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2009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7DA0F550-E84D-4BF0-B9E5-0F8949F13B97}"/>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tretch>
            <a:fillRect/>
          </a:stretch>
        </p:blipFill>
        <p:spPr>
          <a:xfrm>
            <a:off x="0" y="0"/>
            <a:ext cx="12191999" cy="6858000"/>
          </a:xfrm>
          <a:prstGeom prst="rect">
            <a:avLst/>
          </a:prstGeom>
        </p:spPr>
      </p:pic>
      <p:sp>
        <p:nvSpPr>
          <p:cNvPr id="4" name="TextBox 3">
            <a:extLst>
              <a:ext uri="{FF2B5EF4-FFF2-40B4-BE49-F238E27FC236}">
                <a16:creationId xmlns:a16="http://schemas.microsoft.com/office/drawing/2014/main" id="{3FB3791F-2077-41A0-850D-4B30A3DFCE05}"/>
              </a:ext>
            </a:extLst>
          </p:cNvPr>
          <p:cNvSpPr txBox="1"/>
          <p:nvPr/>
        </p:nvSpPr>
        <p:spPr>
          <a:xfrm>
            <a:off x="109169" y="151284"/>
            <a:ext cx="8388432" cy="3477875"/>
          </a:xfrm>
          <a:prstGeom prst="rect">
            <a:avLst/>
          </a:prstGeom>
          <a:noFill/>
        </p:spPr>
        <p:txBody>
          <a:bodyPr wrap="square" rtlCol="0">
            <a:spAutoFit/>
          </a:bodyPr>
          <a:lstStyle/>
          <a:p>
            <a:r>
              <a:rPr lang="ru-RU" sz="2000" b="1" i="0" dirty="0">
                <a:solidFill>
                  <a:schemeClr val="bg1"/>
                </a:solidFill>
                <a:effectLst/>
                <a:latin typeface="Times New Roman" panose="02020603050405020304" pitchFamily="18" charset="0"/>
                <a:cs typeface="Times New Roman" panose="02020603050405020304" pitchFamily="18" charset="0"/>
              </a:rPr>
              <a:t>Полярные</a:t>
            </a:r>
            <a:r>
              <a:rPr lang="ru-RU" sz="2000" b="0" i="0" dirty="0">
                <a:solidFill>
                  <a:schemeClr val="bg1"/>
                </a:solidFill>
                <a:effectLst/>
                <a:latin typeface="Times New Roman" panose="02020603050405020304" pitchFamily="18" charset="0"/>
                <a:cs typeface="Times New Roman" panose="02020603050405020304" pitchFamily="18" charset="0"/>
              </a:rPr>
              <a:t> </a:t>
            </a:r>
            <a:r>
              <a:rPr lang="ru-RU" sz="2000" b="1" i="0" dirty="0">
                <a:solidFill>
                  <a:schemeClr val="bg1"/>
                </a:solidFill>
                <a:effectLst/>
                <a:latin typeface="Times New Roman" panose="02020603050405020304" pitchFamily="18" charset="0"/>
                <a:cs typeface="Times New Roman" panose="02020603050405020304" pitchFamily="18" charset="0"/>
              </a:rPr>
              <a:t>сияния</a:t>
            </a:r>
            <a:r>
              <a:rPr lang="ru-RU" sz="2000" b="0" i="0" dirty="0">
                <a:solidFill>
                  <a:schemeClr val="bg1"/>
                </a:solidFill>
                <a:effectLst/>
                <a:latin typeface="Times New Roman" panose="02020603050405020304" pitchFamily="18" charset="0"/>
                <a:cs typeface="Times New Roman" panose="02020603050405020304" pitchFamily="18" charset="0"/>
              </a:rPr>
              <a:t> были известны народам, населявшим юг Европы, еще в глубокой древности. Упоминание об этом явлении мы встречаем в сочинениях греческих и римских философов и ученых: Аристотеля, Плиния, Сенеки и других. Интересно отметить, что в древние века </a:t>
            </a:r>
            <a:r>
              <a:rPr lang="ru-RU" sz="2000" b="1" i="0" dirty="0">
                <a:solidFill>
                  <a:schemeClr val="bg1"/>
                </a:solidFill>
                <a:effectLst/>
                <a:latin typeface="Times New Roman" panose="02020603050405020304" pitchFamily="18" charset="0"/>
                <a:cs typeface="Times New Roman" panose="02020603050405020304" pitchFamily="18" charset="0"/>
              </a:rPr>
              <a:t>полярные</a:t>
            </a:r>
            <a:r>
              <a:rPr lang="ru-RU" sz="2000" b="0" i="0" dirty="0">
                <a:solidFill>
                  <a:schemeClr val="bg1"/>
                </a:solidFill>
                <a:effectLst/>
                <a:latin typeface="Times New Roman" panose="02020603050405020304" pitchFamily="18" charset="0"/>
                <a:cs typeface="Times New Roman" panose="02020603050405020304" pitchFamily="18" charset="0"/>
              </a:rPr>
              <a:t> </a:t>
            </a:r>
            <a:r>
              <a:rPr lang="ru-RU" sz="2000" b="1" i="0" dirty="0">
                <a:solidFill>
                  <a:schemeClr val="bg1"/>
                </a:solidFill>
                <a:effectLst/>
                <a:latin typeface="Times New Roman" panose="02020603050405020304" pitchFamily="18" charset="0"/>
                <a:cs typeface="Times New Roman" panose="02020603050405020304" pitchFamily="18" charset="0"/>
              </a:rPr>
              <a:t>сияния</a:t>
            </a:r>
            <a:r>
              <a:rPr lang="ru-RU" sz="2000" b="0" i="0" dirty="0">
                <a:solidFill>
                  <a:schemeClr val="bg1"/>
                </a:solidFill>
                <a:effectLst/>
                <a:latin typeface="Times New Roman" panose="02020603050405020304" pitchFamily="18" charset="0"/>
                <a:cs typeface="Times New Roman" panose="02020603050405020304" pitchFamily="18" charset="0"/>
              </a:rPr>
              <a:t> описывались более реалистично, чем во времена средневековья.  М. В. Ломоносов произвел многочисленные эксперименты, </a:t>
            </a:r>
            <a:r>
              <a:rPr lang="ru-RU" sz="2000" b="1" i="0" dirty="0">
                <a:solidFill>
                  <a:schemeClr val="bg1"/>
                </a:solidFill>
                <a:effectLst/>
                <a:latin typeface="Times New Roman" panose="02020603050405020304" pitchFamily="18" charset="0"/>
                <a:cs typeface="Times New Roman" panose="02020603050405020304" pitchFamily="18" charset="0"/>
              </a:rPr>
              <a:t>исследуя</a:t>
            </a:r>
            <a:r>
              <a:rPr lang="ru-RU" sz="2000" b="0" i="0" dirty="0">
                <a:solidFill>
                  <a:schemeClr val="bg1"/>
                </a:solidFill>
                <a:effectLst/>
                <a:latin typeface="Times New Roman" panose="02020603050405020304" pitchFamily="18" charset="0"/>
                <a:cs typeface="Times New Roman" panose="02020603050405020304" pitchFamily="18" charset="0"/>
              </a:rPr>
              <a:t> свечение разреженных газов при пропускании через них электрического тока, а также изучая природу атмосферного электричества. В конце жизни он начал писать большую монографию под заглавием «Испытание причин северного </a:t>
            </a:r>
            <a:r>
              <a:rPr lang="ru-RU" sz="2000" b="1" i="0" dirty="0">
                <a:solidFill>
                  <a:schemeClr val="bg1"/>
                </a:solidFill>
                <a:effectLst/>
                <a:latin typeface="Times New Roman" panose="02020603050405020304" pitchFamily="18" charset="0"/>
                <a:cs typeface="Times New Roman" panose="02020603050405020304" pitchFamily="18" charset="0"/>
              </a:rPr>
              <a:t>сияния</a:t>
            </a:r>
            <a:r>
              <a:rPr lang="ru-RU" sz="2000" b="0" i="0" dirty="0">
                <a:solidFill>
                  <a:schemeClr val="bg1"/>
                </a:solidFill>
                <a:effectLst/>
                <a:latin typeface="Times New Roman" panose="02020603050405020304" pitchFamily="18" charset="0"/>
                <a:cs typeface="Times New Roman" panose="02020603050405020304" pitchFamily="18" charset="0"/>
              </a:rPr>
              <a:t>», которая осталась незаконченной.</a:t>
            </a:r>
            <a:endParaRPr lang="ru-RU" sz="2000" dirty="0">
              <a:solidFill>
                <a:schemeClr val="bg1"/>
              </a:solidFill>
              <a:latin typeface="Times New Roman" panose="02020603050405020304" pitchFamily="18" charset="0"/>
              <a:cs typeface="Times New Roman" panose="02020603050405020304" pitchFamily="18" charset="0"/>
            </a:endParaRPr>
          </a:p>
        </p:txBody>
      </p:sp>
      <p:pic>
        <p:nvPicPr>
          <p:cNvPr id="1026" name="Picture 2">
            <a:extLst>
              <a:ext uri="{FF2B5EF4-FFF2-40B4-BE49-F238E27FC236}">
                <a16:creationId xmlns:a16="http://schemas.microsoft.com/office/drawing/2014/main" id="{5ACA90CA-643A-4F9B-871B-6FE93D2B76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36963" y="246767"/>
            <a:ext cx="2074092" cy="2667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19017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a:extLst>
              <a:ext uri="{FF2B5EF4-FFF2-40B4-BE49-F238E27FC236}">
                <a16:creationId xmlns:a16="http://schemas.microsoft.com/office/drawing/2014/main" id="{5A81D8EF-3E97-44E8-9B57-8E3CC4F53C4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tretch>
            <a:fillRect/>
          </a:stretch>
        </p:blipFill>
        <p:spPr>
          <a:xfrm>
            <a:off x="0" y="0"/>
            <a:ext cx="12192000" cy="6858000"/>
          </a:xfrm>
          <a:prstGeom prst="rect">
            <a:avLst/>
          </a:prstGeom>
        </p:spPr>
      </p:pic>
      <p:sp>
        <p:nvSpPr>
          <p:cNvPr id="10" name="TextBox 9">
            <a:extLst>
              <a:ext uri="{FF2B5EF4-FFF2-40B4-BE49-F238E27FC236}">
                <a16:creationId xmlns:a16="http://schemas.microsoft.com/office/drawing/2014/main" id="{5C45E4DC-7601-4F60-81ED-8496A1182DBB}"/>
              </a:ext>
            </a:extLst>
          </p:cNvPr>
          <p:cNvSpPr txBox="1"/>
          <p:nvPr/>
        </p:nvSpPr>
        <p:spPr>
          <a:xfrm>
            <a:off x="0" y="6643687"/>
            <a:ext cx="11811000" cy="230832"/>
          </a:xfrm>
          <a:prstGeom prst="rect">
            <a:avLst/>
          </a:prstGeom>
          <a:noFill/>
        </p:spPr>
        <p:txBody>
          <a:bodyPr wrap="square" rtlCol="0">
            <a:spAutoFit/>
          </a:bodyPr>
          <a:lstStyle/>
          <a:p>
            <a:endParaRPr lang="ru-RU" sz="900" dirty="0"/>
          </a:p>
        </p:txBody>
      </p:sp>
      <p:sp>
        <p:nvSpPr>
          <p:cNvPr id="11" name="TextBox 10">
            <a:extLst>
              <a:ext uri="{FF2B5EF4-FFF2-40B4-BE49-F238E27FC236}">
                <a16:creationId xmlns:a16="http://schemas.microsoft.com/office/drawing/2014/main" id="{42704429-B306-45BC-B0AD-F1C271A6DD34}"/>
              </a:ext>
            </a:extLst>
          </p:cNvPr>
          <p:cNvSpPr txBox="1"/>
          <p:nvPr/>
        </p:nvSpPr>
        <p:spPr>
          <a:xfrm>
            <a:off x="284085" y="435005"/>
            <a:ext cx="6045693" cy="1477328"/>
          </a:xfrm>
          <a:prstGeom prst="rect">
            <a:avLst/>
          </a:prstGeom>
          <a:noFill/>
        </p:spPr>
        <p:txBody>
          <a:bodyPr wrap="square" rtlCol="0">
            <a:spAutoFit/>
          </a:bodyPr>
          <a:lstStyle/>
          <a:p>
            <a:r>
              <a:rPr lang="ru-RU" b="0" i="0" dirty="0">
                <a:solidFill>
                  <a:schemeClr val="bg1"/>
                </a:solidFill>
                <a:effectLst/>
                <a:latin typeface="Times New Roman" panose="02020603050405020304" pitchFamily="18" charset="0"/>
                <a:cs typeface="Times New Roman" panose="02020603050405020304" pitchFamily="18" charset="0"/>
              </a:rPr>
              <a:t>Вопрос о природе северных сияний привлекал внимание Ломоносова всю жизнь — с детских лет и до самой смерти. Он еще мальчиком наблюдал их и у себя на родине, и во время дальних морских и океанских плаваний с отцом на огромном пространстве с 64 до 70º северной широты.</a:t>
            </a:r>
            <a:endParaRPr lang="ru-RU" dirty="0">
              <a:solidFill>
                <a:schemeClr val="bg1"/>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D701EF24-A846-4331-BAD3-233C7CA31528}"/>
              </a:ext>
            </a:extLst>
          </p:cNvPr>
          <p:cNvSpPr txBox="1"/>
          <p:nvPr/>
        </p:nvSpPr>
        <p:spPr>
          <a:xfrm>
            <a:off x="365834" y="2444681"/>
            <a:ext cx="5539666" cy="1754326"/>
          </a:xfrm>
          <a:prstGeom prst="rect">
            <a:avLst/>
          </a:prstGeom>
          <a:noFill/>
        </p:spPr>
        <p:txBody>
          <a:bodyPr wrap="square" rtlCol="0">
            <a:spAutoFit/>
          </a:bodyPr>
          <a:lstStyle/>
          <a:p>
            <a:r>
              <a:rPr lang="ru-RU" b="0" i="0" dirty="0">
                <a:solidFill>
                  <a:schemeClr val="bg1"/>
                </a:solidFill>
                <a:effectLst/>
                <a:latin typeface="Times New Roman" panose="02020603050405020304" pitchFamily="18" charset="0"/>
                <a:cs typeface="Times New Roman" panose="02020603050405020304" pitchFamily="18" charset="0"/>
              </a:rPr>
              <a:t>Простым современным языком, он решил, что в сиянии играет роль электричество. Чтобы подтвердить свою теорию, Ломоносов через колбы, наполненные различными газами, пропустил электрический ток. После того опыта колбы засияли неповторимыми красками.</a:t>
            </a:r>
            <a:endParaRPr lang="ru-RU" dirty="0">
              <a:solidFill>
                <a:schemeClr val="bg1"/>
              </a:solidFill>
              <a:latin typeface="Times New Roman" panose="02020603050405020304" pitchFamily="18" charset="0"/>
              <a:cs typeface="Times New Roman" panose="02020603050405020304" pitchFamily="18" charset="0"/>
            </a:endParaRPr>
          </a:p>
        </p:txBody>
      </p:sp>
      <p:pic>
        <p:nvPicPr>
          <p:cNvPr id="2050" name="Picture 2">
            <a:extLst>
              <a:ext uri="{FF2B5EF4-FFF2-40B4-BE49-F238E27FC236}">
                <a16:creationId xmlns:a16="http://schemas.microsoft.com/office/drawing/2014/main" id="{83055761-E7F7-46BC-A1A7-B5FE5D5DEB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0712" y="298816"/>
            <a:ext cx="3773008" cy="4077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4213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3894AC37-78D3-4335-A3C8-E3E504B09EB7}"/>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B2F6E5F4-25AC-49F9-94C1-8FC2A7615F1A}"/>
              </a:ext>
            </a:extLst>
          </p:cNvPr>
          <p:cNvSpPr txBox="1"/>
          <p:nvPr/>
        </p:nvSpPr>
        <p:spPr>
          <a:xfrm>
            <a:off x="3187083" y="275208"/>
            <a:ext cx="4969950" cy="646331"/>
          </a:xfrm>
          <a:prstGeom prst="rect">
            <a:avLst/>
          </a:prstGeom>
          <a:noFill/>
        </p:spPr>
        <p:txBody>
          <a:bodyPr wrap="none" rtlCol="0">
            <a:spAutoFit/>
          </a:bodyPr>
          <a:lstStyle/>
          <a:p>
            <a:r>
              <a:rPr lang="ru-RU" sz="3600" dirty="0">
                <a:solidFill>
                  <a:schemeClr val="accent1">
                    <a:lumMod val="60000"/>
                    <a:lumOff val="40000"/>
                  </a:schemeClr>
                </a:solidFill>
                <a:latin typeface="Times New Roman" panose="02020603050405020304" pitchFamily="18" charset="0"/>
                <a:cs typeface="Times New Roman" panose="02020603050405020304" pitchFamily="18" charset="0"/>
              </a:rPr>
              <a:t>Виды полярных сияний </a:t>
            </a:r>
          </a:p>
        </p:txBody>
      </p:sp>
      <p:sp>
        <p:nvSpPr>
          <p:cNvPr id="6" name="TextBox 5">
            <a:extLst>
              <a:ext uri="{FF2B5EF4-FFF2-40B4-BE49-F238E27FC236}">
                <a16:creationId xmlns:a16="http://schemas.microsoft.com/office/drawing/2014/main" id="{7C56893D-04D4-48C7-A120-045AB389828B}"/>
              </a:ext>
            </a:extLst>
          </p:cNvPr>
          <p:cNvSpPr txBox="1"/>
          <p:nvPr/>
        </p:nvSpPr>
        <p:spPr>
          <a:xfrm>
            <a:off x="0" y="956408"/>
            <a:ext cx="5885896" cy="584775"/>
          </a:xfrm>
          <a:prstGeom prst="rect">
            <a:avLst/>
          </a:prstGeom>
          <a:noFill/>
        </p:spPr>
        <p:txBody>
          <a:bodyPr wrap="square" rtlCol="0">
            <a:spAutoFit/>
          </a:bodyPr>
          <a:lstStyle/>
          <a:p>
            <a:r>
              <a:rPr lang="ru-RU" sz="1600" b="0" i="0" dirty="0">
                <a:solidFill>
                  <a:schemeClr val="bg1"/>
                </a:solidFill>
                <a:effectLst/>
                <a:latin typeface="Times New Roman" panose="02020603050405020304" pitchFamily="18" charset="0"/>
                <a:cs typeface="Times New Roman" panose="02020603050405020304" pitchFamily="18" charset="0"/>
              </a:rPr>
              <a:t>Для оценки типа свечений ученые чаще всего пользуются терминами «диффузное» и «точечное» сияние.</a:t>
            </a:r>
            <a:endParaRPr lang="ru-RU" sz="1600" dirty="0">
              <a:solidFill>
                <a:schemeClr val="bg1"/>
              </a:solidFill>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0681B979-62BE-419D-9DAB-2B6D7C942B96}"/>
              </a:ext>
            </a:extLst>
          </p:cNvPr>
          <p:cNvSpPr txBox="1"/>
          <p:nvPr/>
        </p:nvSpPr>
        <p:spPr>
          <a:xfrm>
            <a:off x="1074197" y="1541183"/>
            <a:ext cx="2672179" cy="523220"/>
          </a:xfrm>
          <a:prstGeom prst="rect">
            <a:avLst/>
          </a:prstGeom>
          <a:noFill/>
        </p:spPr>
        <p:txBody>
          <a:bodyPr wrap="square" rtlCol="0">
            <a:spAutoFit/>
          </a:bodyPr>
          <a:lstStyle/>
          <a:p>
            <a:pPr algn="l"/>
            <a:r>
              <a:rPr lang="ru-RU" sz="2800" b="1" i="0" dirty="0">
                <a:solidFill>
                  <a:srgbClr val="7030A0"/>
                </a:solidFill>
                <a:effectLst/>
                <a:latin typeface="Times New Roman" panose="02020603050405020304" pitchFamily="18" charset="0"/>
                <a:cs typeface="Times New Roman" panose="02020603050405020304" pitchFamily="18" charset="0"/>
              </a:rPr>
              <a:t>Диффузное</a:t>
            </a:r>
          </a:p>
        </p:txBody>
      </p:sp>
      <p:sp>
        <p:nvSpPr>
          <p:cNvPr id="4" name="TextBox 3">
            <a:extLst>
              <a:ext uri="{FF2B5EF4-FFF2-40B4-BE49-F238E27FC236}">
                <a16:creationId xmlns:a16="http://schemas.microsoft.com/office/drawing/2014/main" id="{86C58522-787B-4B4B-9806-A6F2C35D39B8}"/>
              </a:ext>
            </a:extLst>
          </p:cNvPr>
          <p:cNvSpPr txBox="1"/>
          <p:nvPr/>
        </p:nvSpPr>
        <p:spPr>
          <a:xfrm>
            <a:off x="323460" y="2111832"/>
            <a:ext cx="3950563" cy="2308324"/>
          </a:xfrm>
          <a:prstGeom prst="rect">
            <a:avLst/>
          </a:prstGeom>
          <a:noFill/>
        </p:spPr>
        <p:txBody>
          <a:bodyPr wrap="square" rtlCol="0">
            <a:spAutoFit/>
          </a:bodyPr>
          <a:lstStyle/>
          <a:p>
            <a:r>
              <a:rPr lang="ru-RU" b="0" i="0" dirty="0">
                <a:solidFill>
                  <a:schemeClr val="bg1"/>
                </a:solidFill>
                <a:effectLst/>
                <a:latin typeface="Times New Roman" panose="02020603050405020304" pitchFamily="18" charset="0"/>
                <a:cs typeface="Times New Roman" panose="02020603050405020304" pitchFamily="18" charset="0"/>
              </a:rPr>
              <a:t>Это «спокойное» сияние без четких границ, в виде пятен или вуали. Светящиеся элементы могут быть похожи на освещенные лунным светом облака. Иногда рассеянный свет может занимать большую часть неба. В отдельных случаях ночных огней может быть не видно.</a:t>
            </a:r>
            <a:endParaRPr lang="ru-RU" dirty="0">
              <a:solidFill>
                <a:schemeClr val="bg1"/>
              </a:solidFill>
              <a:latin typeface="Times New Roman" panose="02020603050405020304" pitchFamily="18" charset="0"/>
              <a:cs typeface="Times New Roman" panose="02020603050405020304" pitchFamily="18" charset="0"/>
            </a:endParaRPr>
          </a:p>
        </p:txBody>
      </p:sp>
      <p:pic>
        <p:nvPicPr>
          <p:cNvPr id="16" name="Рисунок 15">
            <a:extLst>
              <a:ext uri="{FF2B5EF4-FFF2-40B4-BE49-F238E27FC236}">
                <a16:creationId xmlns:a16="http://schemas.microsoft.com/office/drawing/2014/main" id="{2A1B67C0-AF8A-4D4F-ABC7-7CB2FEB20D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289" y="4405461"/>
            <a:ext cx="3293616" cy="2177331"/>
          </a:xfrm>
          <a:prstGeom prst="rect">
            <a:avLst/>
          </a:prstGeom>
        </p:spPr>
      </p:pic>
      <p:sp>
        <p:nvSpPr>
          <p:cNvPr id="17" name="TextBox 16">
            <a:extLst>
              <a:ext uri="{FF2B5EF4-FFF2-40B4-BE49-F238E27FC236}">
                <a16:creationId xmlns:a16="http://schemas.microsoft.com/office/drawing/2014/main" id="{27028174-54C2-4A80-8681-85385A0012A1}"/>
              </a:ext>
            </a:extLst>
          </p:cNvPr>
          <p:cNvSpPr txBox="1"/>
          <p:nvPr/>
        </p:nvSpPr>
        <p:spPr>
          <a:xfrm>
            <a:off x="7058570" y="1602738"/>
            <a:ext cx="3169330" cy="523220"/>
          </a:xfrm>
          <a:prstGeom prst="rect">
            <a:avLst/>
          </a:prstGeom>
          <a:noFill/>
        </p:spPr>
        <p:txBody>
          <a:bodyPr wrap="square" rtlCol="0">
            <a:spAutoFit/>
          </a:bodyPr>
          <a:lstStyle/>
          <a:p>
            <a:pPr algn="l"/>
            <a:r>
              <a:rPr lang="ru-RU" sz="2800" b="1" i="0" dirty="0">
                <a:solidFill>
                  <a:srgbClr val="002060"/>
                </a:solidFill>
                <a:effectLst/>
                <a:latin typeface="Times New Roman" panose="02020603050405020304" pitchFamily="18" charset="0"/>
                <a:cs typeface="Times New Roman" panose="02020603050405020304" pitchFamily="18" charset="0"/>
              </a:rPr>
              <a:t>Точечное сияние</a:t>
            </a:r>
          </a:p>
        </p:txBody>
      </p:sp>
      <p:sp>
        <p:nvSpPr>
          <p:cNvPr id="18" name="TextBox 17">
            <a:extLst>
              <a:ext uri="{FF2B5EF4-FFF2-40B4-BE49-F238E27FC236}">
                <a16:creationId xmlns:a16="http://schemas.microsoft.com/office/drawing/2014/main" id="{994843E3-CEB8-4DF3-8232-43DC472327A7}"/>
              </a:ext>
            </a:extLst>
          </p:cNvPr>
          <p:cNvSpPr txBox="1"/>
          <p:nvPr/>
        </p:nvSpPr>
        <p:spPr>
          <a:xfrm>
            <a:off x="5885896" y="2364230"/>
            <a:ext cx="4802819" cy="923330"/>
          </a:xfrm>
          <a:prstGeom prst="rect">
            <a:avLst/>
          </a:prstGeom>
          <a:noFill/>
        </p:spPr>
        <p:txBody>
          <a:bodyPr wrap="square" rtlCol="0">
            <a:spAutoFit/>
          </a:bodyPr>
          <a:lstStyle/>
          <a:p>
            <a:r>
              <a:rPr lang="ru-RU" b="0" i="0" dirty="0">
                <a:solidFill>
                  <a:schemeClr val="bg1"/>
                </a:solidFill>
                <a:effectLst/>
                <a:latin typeface="Times New Roman" panose="02020603050405020304" pitchFamily="18" charset="0"/>
                <a:cs typeface="Times New Roman" panose="02020603050405020304" pitchFamily="18" charset="0"/>
              </a:rPr>
              <a:t>Точечные сияния отличаются по яркости – от едва заметных до ярких. Такие авроры можно видеть только в условиях глубокой ночи.</a:t>
            </a:r>
            <a:endParaRPr lang="ru-RU" dirty="0">
              <a:solidFill>
                <a:schemeClr val="bg1"/>
              </a:solidFill>
              <a:latin typeface="Times New Roman" panose="02020603050405020304" pitchFamily="18" charset="0"/>
              <a:cs typeface="Times New Roman" panose="02020603050405020304" pitchFamily="18" charset="0"/>
            </a:endParaRPr>
          </a:p>
        </p:txBody>
      </p:sp>
      <p:pic>
        <p:nvPicPr>
          <p:cNvPr id="20" name="Рисунок 19">
            <a:extLst>
              <a:ext uri="{FF2B5EF4-FFF2-40B4-BE49-F238E27FC236}">
                <a16:creationId xmlns:a16="http://schemas.microsoft.com/office/drawing/2014/main" id="{849168C7-A0CB-491C-82D0-57CA235440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86037" y="3948348"/>
            <a:ext cx="3728622" cy="2474711"/>
          </a:xfrm>
          <a:prstGeom prst="rect">
            <a:avLst/>
          </a:prstGeom>
        </p:spPr>
      </p:pic>
    </p:spTree>
    <p:extLst>
      <p:ext uri="{BB962C8B-B14F-4D97-AF65-F5344CB8AC3E}">
        <p14:creationId xmlns:p14="http://schemas.microsoft.com/office/powerpoint/2010/main" val="30513479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959DC4F5-249E-4991-8BA4-90882AE3F9D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D8F42FF8-2405-45AC-9138-9DCE487312ED}"/>
              </a:ext>
            </a:extLst>
          </p:cNvPr>
          <p:cNvSpPr txBox="1"/>
          <p:nvPr/>
        </p:nvSpPr>
        <p:spPr>
          <a:xfrm>
            <a:off x="0" y="6858000"/>
            <a:ext cx="12192000" cy="230832"/>
          </a:xfrm>
          <a:prstGeom prst="rect">
            <a:avLst/>
          </a:prstGeom>
          <a:noFill/>
        </p:spPr>
        <p:txBody>
          <a:bodyPr wrap="square" rtlCol="0">
            <a:spAutoFit/>
          </a:bodyPr>
          <a:lstStyle/>
          <a:p>
            <a:r>
              <a:rPr lang="ru-RU" sz="900">
                <a:hlinkClick r:id="rId3" tooltip="https://arhlib.ru/2020/04/startovala-shestaya-onlajn-viktorina-proekta-znatoki-literatury/"/>
              </a:rPr>
              <a:t>Это изображение</a:t>
            </a:r>
            <a:r>
              <a:rPr lang="ru-RU" sz="900"/>
              <a:t>, автор: Неизвестный автор, лицензия: </a:t>
            </a:r>
            <a:r>
              <a:rPr lang="ru-RU" sz="900">
                <a:hlinkClick r:id="rId4" tooltip="https://creativecommons.org/licenses/by-sa/3.0/"/>
              </a:rPr>
              <a:t>CC BY-SA</a:t>
            </a:r>
            <a:endParaRPr lang="ru-RU" sz="900"/>
          </a:p>
        </p:txBody>
      </p:sp>
      <p:sp>
        <p:nvSpPr>
          <p:cNvPr id="5" name="TextBox 4">
            <a:extLst>
              <a:ext uri="{FF2B5EF4-FFF2-40B4-BE49-F238E27FC236}">
                <a16:creationId xmlns:a16="http://schemas.microsoft.com/office/drawing/2014/main" id="{35829ECA-35C9-4CA9-A238-BF7B725058AE}"/>
              </a:ext>
            </a:extLst>
          </p:cNvPr>
          <p:cNvSpPr txBox="1"/>
          <p:nvPr/>
        </p:nvSpPr>
        <p:spPr>
          <a:xfrm>
            <a:off x="1740022" y="133166"/>
            <a:ext cx="8300623" cy="1077218"/>
          </a:xfrm>
          <a:prstGeom prst="rect">
            <a:avLst/>
          </a:prstGeom>
          <a:noFill/>
        </p:spPr>
        <p:txBody>
          <a:bodyPr wrap="square" rtlCol="0">
            <a:spAutoFit/>
          </a:bodyPr>
          <a:lstStyle/>
          <a:p>
            <a:pPr algn="l"/>
            <a:r>
              <a:rPr lang="ru-RU" sz="3200" b="1" i="0" dirty="0">
                <a:solidFill>
                  <a:schemeClr val="accent5">
                    <a:lumMod val="50000"/>
                  </a:schemeClr>
                </a:solidFill>
                <a:effectLst/>
                <a:latin typeface="Times New Roman" panose="02020603050405020304" pitchFamily="18" charset="0"/>
                <a:cs typeface="Times New Roman" panose="02020603050405020304" pitchFamily="18" charset="0"/>
              </a:rPr>
              <a:t>Наиболее подходящее время и место для наблюдения за полярным сиянием</a:t>
            </a:r>
          </a:p>
        </p:txBody>
      </p:sp>
      <p:sp>
        <p:nvSpPr>
          <p:cNvPr id="6" name="TextBox 5">
            <a:extLst>
              <a:ext uri="{FF2B5EF4-FFF2-40B4-BE49-F238E27FC236}">
                <a16:creationId xmlns:a16="http://schemas.microsoft.com/office/drawing/2014/main" id="{F2178669-2541-4056-9845-060D7D14B580}"/>
              </a:ext>
            </a:extLst>
          </p:cNvPr>
          <p:cNvSpPr txBox="1"/>
          <p:nvPr/>
        </p:nvSpPr>
        <p:spPr>
          <a:xfrm>
            <a:off x="1917577" y="1541228"/>
            <a:ext cx="7368466" cy="2031325"/>
          </a:xfrm>
          <a:prstGeom prst="rect">
            <a:avLst/>
          </a:prstGeom>
          <a:noFill/>
        </p:spPr>
        <p:txBody>
          <a:bodyPr wrap="square" rtlCol="0">
            <a:spAutoFit/>
          </a:bodyPr>
          <a:lstStyle/>
          <a:p>
            <a:r>
              <a:rPr lang="ru-RU" b="0" i="0" dirty="0">
                <a:effectLst/>
                <a:latin typeface="Times New Roman" panose="02020603050405020304" pitchFamily="18" charset="0"/>
                <a:cs typeface="Times New Roman" panose="02020603050405020304" pitchFamily="18" charset="0"/>
              </a:rPr>
              <a:t>Полярные сияния видны и в Северном, и в Южном полушарии, в виде овала неправильной формы. Его центр располагается над магнитным полюсом. Интересно, что полярные огни на Южном полюсе являются зеркальным отображением такого же явления на Северном. Зоны, благоприятствующие максимальной видимости полярных сияний, называются авроральными овалами. Они расположены между 67 – 70 градусами широты. </a:t>
            </a:r>
            <a:endParaRPr lang="ru-RU"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45ED9795-206A-47E7-89D2-2FB3A4E31916}"/>
              </a:ext>
            </a:extLst>
          </p:cNvPr>
          <p:cNvSpPr txBox="1"/>
          <p:nvPr/>
        </p:nvSpPr>
        <p:spPr>
          <a:xfrm>
            <a:off x="1926453" y="3534065"/>
            <a:ext cx="7927760" cy="369332"/>
          </a:xfrm>
          <a:prstGeom prst="rect">
            <a:avLst/>
          </a:prstGeom>
          <a:noFill/>
        </p:spPr>
        <p:txBody>
          <a:bodyPr wrap="square" rtlCol="0">
            <a:spAutoFit/>
          </a:bodyPr>
          <a:lstStyle/>
          <a:p>
            <a:r>
              <a:rPr lang="ru-RU" b="0" i="0" dirty="0">
                <a:solidFill>
                  <a:srgbClr val="111111"/>
                </a:solidFill>
                <a:effectLst/>
                <a:latin typeface="Times New Roman" panose="02020603050405020304" pitchFamily="18" charset="0"/>
                <a:cs typeface="Times New Roman" panose="02020603050405020304" pitchFamily="18" charset="0"/>
              </a:rPr>
              <a:t>Полярное сияние в Антарктиде видно точно так же, как и в Арктике.</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4869749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TotalTime>
  <Words>498</Words>
  <Application>Microsoft Office PowerPoint</Application>
  <PresentationFormat>Широкоэкранный</PresentationFormat>
  <Paragraphs>51</Paragraphs>
  <Slides>13</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13</vt:i4>
      </vt:variant>
    </vt:vector>
  </HeadingPairs>
  <TitlesOfParts>
    <vt:vector size="19" baseType="lpstr">
      <vt:lpstr>Arial</vt:lpstr>
      <vt:lpstr>Calibri</vt:lpstr>
      <vt:lpstr>Calibri Light</vt:lpstr>
      <vt:lpstr>Times New Roman</vt:lpstr>
      <vt:lpstr>YS Text</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Алла</cp:lastModifiedBy>
  <cp:revision>8</cp:revision>
  <dcterms:created xsi:type="dcterms:W3CDTF">2022-02-21T16:23:27Z</dcterms:created>
  <dcterms:modified xsi:type="dcterms:W3CDTF">2022-10-01T18:27:25Z</dcterms:modified>
</cp:coreProperties>
</file>