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42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EE481D82-4B7D-474E-BFB9-23AA430C2616}" type="datetimeFigureOut">
              <a:rPr lang="ru-RU" smtClean="0"/>
              <a:t>14.05.2018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70219B5-2EB0-4F35-92F8-1BDB1DBC2269}" type="slidenum">
              <a:rPr lang="ru-RU" smtClean="0"/>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E481D82-4B7D-474E-BFB9-23AA430C2616}" type="datetimeFigureOut">
              <a:rPr lang="ru-RU" smtClean="0"/>
              <a:t>14.05.2018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70219B5-2EB0-4F35-92F8-1BDB1DBC226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E481D82-4B7D-474E-BFB9-23AA430C2616}" type="datetimeFigureOut">
              <a:rPr lang="ru-RU" smtClean="0"/>
              <a:t>14.05.2018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70219B5-2EB0-4F35-92F8-1BDB1DBC226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EE481D82-4B7D-474E-BFB9-23AA430C2616}" type="datetimeFigureOut">
              <a:rPr lang="ru-RU" smtClean="0"/>
              <a:t>14.05.2018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70219B5-2EB0-4F35-92F8-1BDB1DBC2269}" type="slidenum">
              <a:rPr lang="ru-RU" smtClean="0"/>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E481D82-4B7D-474E-BFB9-23AA430C2616}" type="datetimeFigureOut">
              <a:rPr lang="ru-RU" smtClean="0"/>
              <a:t>14.05.2018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70219B5-2EB0-4F35-92F8-1BDB1DBC2269}"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EE481D82-4B7D-474E-BFB9-23AA430C2616}" type="datetimeFigureOut">
              <a:rPr lang="ru-RU" smtClean="0"/>
              <a:t>14.05.2018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70219B5-2EB0-4F35-92F8-1BDB1DBC2269}"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EE481D82-4B7D-474E-BFB9-23AA430C2616}" type="datetimeFigureOut">
              <a:rPr lang="ru-RU" smtClean="0"/>
              <a:t>14.05.2018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70219B5-2EB0-4F35-92F8-1BDB1DBC2269}"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E481D82-4B7D-474E-BFB9-23AA430C2616}" type="datetimeFigureOut">
              <a:rPr lang="ru-RU" smtClean="0"/>
              <a:t>14.05.2018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70219B5-2EB0-4F35-92F8-1BDB1DBC2269}"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481D82-4B7D-474E-BFB9-23AA430C2616}" type="datetimeFigureOut">
              <a:rPr lang="ru-RU" smtClean="0"/>
              <a:t>14.05.2018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70219B5-2EB0-4F35-92F8-1BDB1DBC226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E481D82-4B7D-474E-BFB9-23AA430C2616}" type="datetimeFigureOut">
              <a:rPr lang="ru-RU" smtClean="0"/>
              <a:t>14.05.2018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70219B5-2EB0-4F35-92F8-1BDB1DBC2269}"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E481D82-4B7D-474E-BFB9-23AA430C2616}" type="datetimeFigureOut">
              <a:rPr lang="ru-RU" smtClean="0"/>
              <a:t>14.05.2018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70219B5-2EB0-4F35-92F8-1BDB1DBC2269}"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EE481D82-4B7D-474E-BFB9-23AA430C2616}" type="datetimeFigureOut">
              <a:rPr lang="ru-RU" smtClean="0"/>
              <a:t>14.05.2018</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270219B5-2EB0-4F35-92F8-1BDB1DBC2269}"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843808" y="4509120"/>
            <a:ext cx="4936976" cy="985664"/>
          </a:xfrm>
        </p:spPr>
        <p:txBody>
          <a:bodyPr/>
          <a:lstStyle/>
          <a:p>
            <a:r>
              <a:rPr lang="ru-RU" dirty="0" smtClean="0">
                <a:latin typeface="Comic Sans MS" pitchFamily="66" charset="0"/>
              </a:rPr>
              <a:t>Презентацию подготовил ученик 11 </a:t>
            </a:r>
            <a:r>
              <a:rPr lang="en-US" dirty="0" smtClean="0">
                <a:latin typeface="Comic Sans MS" pitchFamily="66" charset="0"/>
              </a:rPr>
              <a:t>“</a:t>
            </a:r>
            <a:r>
              <a:rPr lang="ru-RU" dirty="0" smtClean="0">
                <a:latin typeface="Comic Sans MS" pitchFamily="66" charset="0"/>
              </a:rPr>
              <a:t>А</a:t>
            </a:r>
            <a:r>
              <a:rPr lang="en-US" dirty="0" smtClean="0">
                <a:latin typeface="Comic Sans MS" pitchFamily="66" charset="0"/>
              </a:rPr>
              <a:t>”</a:t>
            </a:r>
            <a:r>
              <a:rPr lang="ru-RU" dirty="0" smtClean="0">
                <a:latin typeface="Comic Sans MS" pitchFamily="66" charset="0"/>
              </a:rPr>
              <a:t> класса Владислав </a:t>
            </a:r>
            <a:r>
              <a:rPr lang="ru-RU" dirty="0" err="1" smtClean="0">
                <a:latin typeface="Comic Sans MS" pitchFamily="66" charset="0"/>
              </a:rPr>
              <a:t>Крольман</a:t>
            </a:r>
            <a:endParaRPr lang="ru-RU" dirty="0">
              <a:latin typeface="Comic Sans MS" pitchFamily="66" charset="0"/>
            </a:endParaRPr>
          </a:p>
        </p:txBody>
      </p:sp>
      <p:sp>
        <p:nvSpPr>
          <p:cNvPr id="2" name="Заголовок 1"/>
          <p:cNvSpPr>
            <a:spLocks noGrp="1"/>
          </p:cNvSpPr>
          <p:nvPr>
            <p:ph type="ctrTitle"/>
          </p:nvPr>
        </p:nvSpPr>
        <p:spPr>
          <a:xfrm>
            <a:off x="971600" y="908720"/>
            <a:ext cx="7198568" cy="696985"/>
          </a:xfrm>
        </p:spPr>
        <p:txBody>
          <a:bodyPr/>
          <a:lstStyle/>
          <a:p>
            <a:r>
              <a:rPr lang="ru-RU" sz="1800" dirty="0" err="1" smtClean="0">
                <a:latin typeface="Comic Sans MS" pitchFamily="66" charset="0"/>
              </a:rPr>
              <a:t>ИдеЯ</a:t>
            </a:r>
            <a:r>
              <a:rPr lang="ru-RU" dirty="0" smtClean="0">
                <a:latin typeface="Comic Sans MS" pitchFamily="66" charset="0"/>
              </a:rPr>
              <a:t> </a:t>
            </a:r>
            <a:r>
              <a:rPr lang="ru-RU" sz="1800" dirty="0" smtClean="0">
                <a:latin typeface="Comic Sans MS" pitchFamily="66" charset="0"/>
              </a:rPr>
              <a:t>множественности</a:t>
            </a:r>
            <a:r>
              <a:rPr lang="ru-RU" dirty="0" smtClean="0">
                <a:latin typeface="Comic Sans MS" pitchFamily="66" charset="0"/>
              </a:rPr>
              <a:t> </a:t>
            </a:r>
            <a:r>
              <a:rPr lang="ru-RU" sz="1800" dirty="0" smtClean="0">
                <a:latin typeface="Comic Sans MS" pitchFamily="66" charset="0"/>
              </a:rPr>
              <a:t>миров</a:t>
            </a:r>
            <a:r>
              <a:rPr lang="ru-RU" dirty="0" smtClean="0">
                <a:latin typeface="Comic Sans MS" pitchFamily="66" charset="0"/>
              </a:rPr>
              <a:t> </a:t>
            </a:r>
            <a:r>
              <a:rPr lang="ru-RU" sz="1800" dirty="0" smtClean="0">
                <a:latin typeface="Comic Sans MS" pitchFamily="66" charset="0"/>
              </a:rPr>
              <a:t>Джордано Бруно</a:t>
            </a:r>
            <a:endParaRPr lang="ru-RU" dirty="0">
              <a:latin typeface="Comic Sans MS" pitchFamily="66" charset="0"/>
            </a:endParaRPr>
          </a:p>
        </p:txBody>
      </p:sp>
    </p:spTree>
    <p:extLst>
      <p:ext uri="{BB962C8B-B14F-4D97-AF65-F5344CB8AC3E}">
        <p14:creationId xmlns:p14="http://schemas.microsoft.com/office/powerpoint/2010/main" val="568518205"/>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47864" y="188640"/>
            <a:ext cx="2306216" cy="292894"/>
          </a:xfrm>
        </p:spPr>
        <p:txBody>
          <a:bodyPr/>
          <a:lstStyle/>
          <a:p>
            <a:r>
              <a:rPr lang="ru-RU" sz="1400" dirty="0" smtClean="0">
                <a:latin typeface="Comic Sans MS" pitchFamily="66" charset="0"/>
              </a:rPr>
              <a:t>Множество миров</a:t>
            </a:r>
            <a:endParaRPr lang="ru-RU" sz="1400" dirty="0">
              <a:latin typeface="Comic Sans MS" pitchFamily="66" charset="0"/>
            </a:endParaRPr>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07504" y="44624"/>
            <a:ext cx="8928992" cy="6696744"/>
          </a:xfrm>
        </p:spPr>
      </p:pic>
    </p:spTree>
    <p:extLst>
      <p:ext uri="{BB962C8B-B14F-4D97-AF65-F5344CB8AC3E}">
        <p14:creationId xmlns:p14="http://schemas.microsoft.com/office/powerpoint/2010/main" val="1511374629"/>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31840" y="44624"/>
            <a:ext cx="2306216" cy="364902"/>
          </a:xfrm>
        </p:spPr>
        <p:txBody>
          <a:bodyPr/>
          <a:lstStyle/>
          <a:p>
            <a:r>
              <a:rPr lang="ru-RU" sz="1800" dirty="0"/>
              <a:t>Множество миров</a:t>
            </a:r>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07504" y="44624"/>
            <a:ext cx="8928992" cy="6696744"/>
          </a:xfrm>
        </p:spPr>
      </p:pic>
    </p:spTree>
    <p:extLst>
      <p:ext uri="{BB962C8B-B14F-4D97-AF65-F5344CB8AC3E}">
        <p14:creationId xmlns:p14="http://schemas.microsoft.com/office/powerpoint/2010/main" val="2551494435"/>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31840" y="116632"/>
            <a:ext cx="2448272" cy="364902"/>
          </a:xfrm>
        </p:spPr>
        <p:txBody>
          <a:bodyPr/>
          <a:lstStyle/>
          <a:p>
            <a:r>
              <a:rPr lang="ru-RU" sz="1400" dirty="0">
                <a:latin typeface="Comic Sans MS" pitchFamily="66" charset="0"/>
              </a:rPr>
              <a:t>Множество миров</a:t>
            </a:r>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07504" y="0"/>
            <a:ext cx="9001000" cy="6858000"/>
          </a:xfrm>
        </p:spPr>
      </p:pic>
    </p:spTree>
    <p:extLst>
      <p:ext uri="{BB962C8B-B14F-4D97-AF65-F5344CB8AC3E}">
        <p14:creationId xmlns:p14="http://schemas.microsoft.com/office/powerpoint/2010/main" val="2653584592"/>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87824" y="188640"/>
            <a:ext cx="2522240" cy="364902"/>
          </a:xfrm>
        </p:spPr>
        <p:txBody>
          <a:bodyPr/>
          <a:lstStyle/>
          <a:p>
            <a:r>
              <a:rPr lang="ru-RU" sz="1400" dirty="0">
                <a:latin typeface="Comic Sans MS" pitchFamily="66" charset="0"/>
              </a:rPr>
              <a:t>Множество миров</a:t>
            </a:r>
          </a:p>
        </p:txBody>
      </p:sp>
      <p:pic>
        <p:nvPicPr>
          <p:cNvPr id="6" name="Объект 5"/>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07504" y="44624"/>
            <a:ext cx="8856984" cy="6696744"/>
          </a:xfrm>
        </p:spPr>
      </p:pic>
    </p:spTree>
    <p:extLst>
      <p:ext uri="{BB962C8B-B14F-4D97-AF65-F5344CB8AC3E}">
        <p14:creationId xmlns:p14="http://schemas.microsoft.com/office/powerpoint/2010/main" val="3641465264"/>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03848" y="188640"/>
            <a:ext cx="2304256" cy="364902"/>
          </a:xfrm>
        </p:spPr>
        <p:txBody>
          <a:bodyPr/>
          <a:lstStyle/>
          <a:p>
            <a:r>
              <a:rPr lang="ru-RU" sz="1800" dirty="0"/>
              <a:t>Множество миров</a:t>
            </a:r>
          </a:p>
        </p:txBody>
      </p:sp>
      <p:sp>
        <p:nvSpPr>
          <p:cNvPr id="5" name="Объект 4"/>
          <p:cNvSpPr>
            <a:spLocks noGrp="1"/>
          </p:cNvSpPr>
          <p:nvPr>
            <p:ph sz="quarter" idx="13"/>
          </p:nvPr>
        </p:nvSpPr>
        <p:spPr>
          <a:xfrm>
            <a:off x="539552" y="908720"/>
            <a:ext cx="2666256" cy="892696"/>
          </a:xfrm>
        </p:spPr>
        <p:txBody>
          <a:bodyPr/>
          <a:lstStyle/>
          <a:p>
            <a:r>
              <a:rPr lang="ru-RU" dirty="0" smtClean="0"/>
              <a:t>Спасибо за внимание</a:t>
            </a:r>
            <a:r>
              <a:rPr lang="en-US" dirty="0"/>
              <a:t>.</a:t>
            </a:r>
            <a:endParaRPr lang="ru-RU" dirty="0"/>
          </a:p>
        </p:txBody>
      </p:sp>
      <p:pic>
        <p:nvPicPr>
          <p:cNvPr id="8" name="Рисунок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1628800"/>
            <a:ext cx="6667500" cy="4667250"/>
          </a:xfrm>
          <a:prstGeom prst="rect">
            <a:avLst/>
          </a:prstGeom>
        </p:spPr>
      </p:pic>
    </p:spTree>
    <p:extLst>
      <p:ext uri="{BB962C8B-B14F-4D97-AF65-F5344CB8AC3E}">
        <p14:creationId xmlns:p14="http://schemas.microsoft.com/office/powerpoint/2010/main" val="4133093855"/>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35896" y="116632"/>
            <a:ext cx="1802160" cy="436910"/>
          </a:xfrm>
        </p:spPr>
        <p:txBody>
          <a:bodyPr/>
          <a:lstStyle/>
          <a:p>
            <a:r>
              <a:rPr lang="ru-RU" sz="1800" dirty="0" smtClean="0">
                <a:latin typeface="Comic Sans MS" pitchFamily="66" charset="0"/>
                <a:ea typeface="BatangChe" pitchFamily="49" charset="-127"/>
              </a:rPr>
              <a:t>Биография</a:t>
            </a:r>
            <a:endParaRPr lang="ru-RU" sz="1800" dirty="0">
              <a:latin typeface="Comic Sans MS" pitchFamily="66" charset="0"/>
              <a:ea typeface="BatangChe" pitchFamily="49" charset="-127"/>
            </a:endParaRPr>
          </a:p>
        </p:txBody>
      </p:sp>
      <p:sp>
        <p:nvSpPr>
          <p:cNvPr id="3" name="Объект 2"/>
          <p:cNvSpPr>
            <a:spLocks noGrp="1"/>
          </p:cNvSpPr>
          <p:nvPr>
            <p:ph sz="quarter" idx="13"/>
          </p:nvPr>
        </p:nvSpPr>
        <p:spPr>
          <a:xfrm>
            <a:off x="1835696" y="1196752"/>
            <a:ext cx="7200800" cy="5544616"/>
          </a:xfrm>
        </p:spPr>
        <p:txBody>
          <a:bodyPr>
            <a:normAutofit fontScale="77500" lnSpcReduction="20000"/>
          </a:bodyPr>
          <a:lstStyle/>
          <a:p>
            <a:r>
              <a:rPr lang="ru-RU" dirty="0" err="1">
                <a:latin typeface="Comic Sans MS" pitchFamily="66" charset="0"/>
              </a:rPr>
              <a:t>Филиппо</a:t>
            </a:r>
            <a:r>
              <a:rPr lang="ru-RU" dirty="0">
                <a:latin typeface="Comic Sans MS" pitchFamily="66" charset="0"/>
              </a:rPr>
              <a:t> Бруно родился в семье солдата Джованни Бруно, в местечке </a:t>
            </a:r>
            <a:r>
              <a:rPr lang="ru-RU" dirty="0" err="1">
                <a:latin typeface="Comic Sans MS" pitchFamily="66" charset="0"/>
              </a:rPr>
              <a:t>Нола</a:t>
            </a:r>
            <a:r>
              <a:rPr lang="ru-RU" dirty="0">
                <a:latin typeface="Comic Sans MS" pitchFamily="66" charset="0"/>
              </a:rPr>
              <a:t> близ Неаполя в 1548 году. В 11 лет его привезли в Неаполь изучать литературу, логику и диалектику. В 15 лет он поступил в монастырь Святого Доминика (1563), где в 1565 году постригся в монахи и </a:t>
            </a:r>
            <a:r>
              <a:rPr lang="ru-RU" dirty="0" smtClean="0">
                <a:latin typeface="Comic Sans MS" pitchFamily="66" charset="0"/>
              </a:rPr>
              <a:t>получил </a:t>
            </a:r>
            <a:r>
              <a:rPr lang="ru-RU" dirty="0">
                <a:latin typeface="Comic Sans MS" pitchFamily="66" charset="0"/>
              </a:rPr>
              <a:t>имя Джордано</a:t>
            </a:r>
            <a:r>
              <a:rPr lang="ru-RU" dirty="0" smtClean="0">
                <a:latin typeface="Comic Sans MS" pitchFamily="66" charset="0"/>
              </a:rPr>
              <a:t>.</a:t>
            </a:r>
          </a:p>
          <a:p>
            <a:r>
              <a:rPr lang="ru-RU" dirty="0">
                <a:latin typeface="Comic Sans MS" pitchFamily="66" charset="0"/>
              </a:rPr>
              <a:t>9 февраля инквизиционный трибунал своим приговором признал Бруно «нераскаявшимся, упорным и непреклонным еретиком». Бруно был лишён священнического сана и отлучён от церкви. Его передали на суд губернатора Рима, поручая подвергнуть его «наказанию без пролития крови</a:t>
            </a:r>
            <a:r>
              <a:rPr lang="ru-RU" dirty="0" smtClean="0">
                <a:latin typeface="Comic Sans MS" pitchFamily="66" charset="0"/>
              </a:rPr>
              <a:t>», </a:t>
            </a:r>
            <a:r>
              <a:rPr lang="ru-RU" dirty="0">
                <a:latin typeface="Comic Sans MS" pitchFamily="66" charset="0"/>
              </a:rPr>
              <a:t>что означало требование сжечь живым. В ответ на приговор Бруно заявил судьям: «Вероятно, вы с большим страхом выносите мне приговор, чем я его выслушиваю», и несколько раз повторил: «Сжечь — не значит опровергнуть!».</a:t>
            </a:r>
          </a:p>
          <a:p>
            <a:endParaRPr lang="ru-RU" dirty="0">
              <a:latin typeface="Comic Sans MS" pitchFamily="66" charset="0"/>
            </a:endParaRPr>
          </a:p>
          <a:p>
            <a:r>
              <a:rPr lang="ru-RU" dirty="0">
                <a:latin typeface="Comic Sans MS" pitchFamily="66" charset="0"/>
              </a:rPr>
              <a:t>В дошедшем до нас смертном приговоре не упоминаются гелиоцентрическая система и вообще </a:t>
            </a:r>
            <a:r>
              <a:rPr lang="ru-RU" dirty="0" smtClean="0">
                <a:latin typeface="Comic Sans MS" pitchFamily="66" charset="0"/>
              </a:rPr>
              <a:t>наука.</a:t>
            </a:r>
            <a:endParaRPr lang="ru-RU" dirty="0">
              <a:latin typeface="Comic Sans MS" pitchFamily="66" charset="0"/>
            </a:endParaRPr>
          </a:p>
          <a:p>
            <a:endParaRPr lang="ru-RU" dirty="0">
              <a:latin typeface="Comic Sans MS" pitchFamily="66" charset="0"/>
            </a:endParaRPr>
          </a:p>
          <a:p>
            <a:r>
              <a:rPr lang="ru-RU" dirty="0">
                <a:latin typeface="Comic Sans MS" pitchFamily="66" charset="0"/>
              </a:rPr>
              <a:t>По решению светского суда, 17 февраля 1600 года Бруно предали сожжению в Риме на площади Цветов (итал. </a:t>
            </a:r>
            <a:r>
              <a:rPr lang="ru-RU" dirty="0" err="1">
                <a:latin typeface="Comic Sans MS" pitchFamily="66" charset="0"/>
              </a:rPr>
              <a:t>Campo</a:t>
            </a:r>
            <a:r>
              <a:rPr lang="ru-RU" dirty="0">
                <a:latin typeface="Comic Sans MS" pitchFamily="66" charset="0"/>
              </a:rPr>
              <a:t> </a:t>
            </a:r>
            <a:r>
              <a:rPr lang="ru-RU" dirty="0" err="1">
                <a:latin typeface="Comic Sans MS" pitchFamily="66" charset="0"/>
              </a:rPr>
              <a:t>dei</a:t>
            </a:r>
            <a:r>
              <a:rPr lang="ru-RU" dirty="0">
                <a:latin typeface="Comic Sans MS" pitchFamily="66" charset="0"/>
              </a:rPr>
              <a:t> </a:t>
            </a:r>
            <a:r>
              <a:rPr lang="ru-RU" dirty="0" err="1">
                <a:latin typeface="Comic Sans MS" pitchFamily="66" charset="0"/>
              </a:rPr>
              <a:t>Fiori</a:t>
            </a:r>
            <a:r>
              <a:rPr lang="ru-RU" dirty="0">
                <a:latin typeface="Comic Sans MS" pitchFamily="66" charset="0"/>
              </a:rPr>
              <a:t>). Палачи привели Бруно на место казни с кляпом во рту, привязали к столбу, что находился в центре костра, железной цепью и перетянули мокрой верёвкой, которая под действием огня стягивалась и врезалась в тело. Последними словами Бруно были: «Я умираю мучеником добровольно и знаю, что моя душа с последним вздохом вознесётся в рай</a:t>
            </a:r>
            <a:r>
              <a:rPr lang="ru-RU" dirty="0" smtClean="0">
                <a:latin typeface="Comic Sans MS" pitchFamily="66" charset="0"/>
              </a:rPr>
              <a:t>».</a:t>
            </a:r>
            <a:endParaRPr lang="ru-RU" dirty="0">
              <a:latin typeface="Comic Sans MS" pitchFamily="66" charset="0"/>
            </a:endParaRPr>
          </a:p>
          <a:p>
            <a:endParaRPr lang="ru-RU" dirty="0">
              <a:latin typeface="Comic Sans MS" pitchFamily="66" charset="0"/>
            </a:endParaRPr>
          </a:p>
          <a:p>
            <a:r>
              <a:rPr lang="ru-RU" dirty="0">
                <a:latin typeface="Comic Sans MS" pitchFamily="66" charset="0"/>
              </a:rPr>
              <a:t>Все произведения Джордано Бруно были занесены в 1603 году в католический Индекс запрещённых книг и были в нём до его последнего издания 1948 года.</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1196752"/>
            <a:ext cx="1331789" cy="1807135"/>
          </a:xfrm>
          <a:prstGeom prst="rect">
            <a:avLst/>
          </a:prstGeom>
        </p:spPr>
      </p:pic>
    </p:spTree>
    <p:extLst>
      <p:ext uri="{BB962C8B-B14F-4D97-AF65-F5344CB8AC3E}">
        <p14:creationId xmlns:p14="http://schemas.microsoft.com/office/powerpoint/2010/main" val="3899897308"/>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5736" y="332656"/>
            <a:ext cx="4752528" cy="648072"/>
          </a:xfrm>
        </p:spPr>
        <p:txBody>
          <a:bodyPr/>
          <a:lstStyle/>
          <a:p>
            <a:r>
              <a:rPr lang="ru-RU" sz="1800" dirty="0" smtClean="0">
                <a:latin typeface="Comic Sans MS" pitchFamily="66" charset="0"/>
              </a:rPr>
              <a:t>Бесконечность вселенной и множество миров</a:t>
            </a:r>
            <a:endParaRPr lang="ru-RU" sz="1800" dirty="0">
              <a:latin typeface="Comic Sans MS" pitchFamily="66" charset="0"/>
            </a:endParaRPr>
          </a:p>
        </p:txBody>
      </p:sp>
      <p:sp>
        <p:nvSpPr>
          <p:cNvPr id="3" name="Объект 2"/>
          <p:cNvSpPr>
            <a:spLocks noGrp="1"/>
          </p:cNvSpPr>
          <p:nvPr>
            <p:ph sz="quarter" idx="13"/>
          </p:nvPr>
        </p:nvSpPr>
        <p:spPr>
          <a:xfrm>
            <a:off x="609600" y="1124744"/>
            <a:ext cx="7924800" cy="4590256"/>
          </a:xfrm>
        </p:spPr>
        <p:txBody>
          <a:bodyPr/>
          <a:lstStyle/>
          <a:p>
            <a:r>
              <a:rPr lang="ru-RU" dirty="0" err="1">
                <a:latin typeface="Comic Sans MS" pitchFamily="66" charset="0"/>
              </a:rPr>
              <a:t>Мультивселе́нная</a:t>
            </a:r>
            <a:r>
              <a:rPr lang="ru-RU" dirty="0">
                <a:latin typeface="Comic Sans MS" pitchFamily="66" charset="0"/>
              </a:rPr>
              <a:t> (англ. </a:t>
            </a:r>
            <a:r>
              <a:rPr lang="ru-RU" dirty="0" err="1">
                <a:latin typeface="Comic Sans MS" pitchFamily="66" charset="0"/>
              </a:rPr>
              <a:t>multiverse</a:t>
            </a:r>
            <a:r>
              <a:rPr lang="ru-RU" dirty="0">
                <a:latin typeface="Comic Sans MS" pitchFamily="66" charset="0"/>
              </a:rPr>
              <a:t>, </a:t>
            </a:r>
            <a:r>
              <a:rPr lang="ru-RU" dirty="0" err="1">
                <a:latin typeface="Comic Sans MS" pitchFamily="66" charset="0"/>
              </a:rPr>
              <a:t>meta-universe</a:t>
            </a:r>
            <a:r>
              <a:rPr lang="ru-RU" dirty="0">
                <a:latin typeface="Comic Sans MS" pitchFamily="66" charset="0"/>
              </a:rPr>
              <a:t>) — гипотетическое множество всех возможных реально существующих параллельных вселенных (включая ту, в которой мы находимся). Представления о структуре </a:t>
            </a:r>
            <a:r>
              <a:rPr lang="ru-RU" dirty="0" err="1">
                <a:latin typeface="Comic Sans MS" pitchFamily="66" charset="0"/>
              </a:rPr>
              <a:t>Мультивселенной</a:t>
            </a:r>
            <a:r>
              <a:rPr lang="ru-RU" dirty="0">
                <a:latin typeface="Comic Sans MS" pitchFamily="66" charset="0"/>
              </a:rPr>
              <a:t>, природе каждой вселенной, входящей в её состав, и отношениях между этими вселенными зависят от выбранной гипотезы. Вселенные, входящие в </a:t>
            </a:r>
            <a:r>
              <a:rPr lang="ru-RU" dirty="0" err="1">
                <a:latin typeface="Comic Sans MS" pitchFamily="66" charset="0"/>
              </a:rPr>
              <a:t>Мультивселенную</a:t>
            </a:r>
            <a:r>
              <a:rPr lang="ru-RU" dirty="0">
                <a:latin typeface="Comic Sans MS" pitchFamily="66" charset="0"/>
              </a:rPr>
              <a:t>, называются альтернативными вселенными, альтернативными реальностями, параллельными вселенными или параллельными мирами.</a:t>
            </a: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3990586"/>
            <a:ext cx="4427984" cy="2490741"/>
          </a:xfrm>
          <a:prstGeom prst="rect">
            <a:avLst/>
          </a:prstGeom>
        </p:spPr>
      </p:pic>
      <p:pic>
        <p:nvPicPr>
          <p:cNvPr id="11" name="Рисунок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01109" y="3717032"/>
            <a:ext cx="3689633" cy="2605803"/>
          </a:xfrm>
          <a:prstGeom prst="rect">
            <a:avLst/>
          </a:prstGeom>
        </p:spPr>
      </p:pic>
    </p:spTree>
    <p:extLst>
      <p:ext uri="{BB962C8B-B14F-4D97-AF65-F5344CB8AC3E}">
        <p14:creationId xmlns:p14="http://schemas.microsoft.com/office/powerpoint/2010/main" val="2285125107"/>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9712" y="44624"/>
            <a:ext cx="5688632" cy="648072"/>
          </a:xfrm>
        </p:spPr>
        <p:txBody>
          <a:bodyPr/>
          <a:lstStyle/>
          <a:p>
            <a:r>
              <a:rPr lang="ru-RU" sz="1800" dirty="0">
                <a:latin typeface="Comic Sans MS" pitchFamily="66" charset="0"/>
              </a:rPr>
              <a:t>Бесконечность вселенной и множество миров</a:t>
            </a:r>
          </a:p>
        </p:txBody>
      </p:sp>
      <p:sp>
        <p:nvSpPr>
          <p:cNvPr id="3" name="Объект 2"/>
          <p:cNvSpPr>
            <a:spLocks noGrp="1"/>
          </p:cNvSpPr>
          <p:nvPr>
            <p:ph sz="quarter" idx="13"/>
          </p:nvPr>
        </p:nvSpPr>
        <p:spPr>
          <a:xfrm>
            <a:off x="107504" y="764704"/>
            <a:ext cx="8424936" cy="3607556"/>
          </a:xfrm>
        </p:spPr>
        <p:txBody>
          <a:bodyPr>
            <a:noAutofit/>
          </a:bodyPr>
          <a:lstStyle/>
          <a:p>
            <a:r>
              <a:rPr lang="ru-RU" sz="1400" dirty="0">
                <a:latin typeface="Comic Sans MS" pitchFamily="66" charset="0"/>
              </a:rPr>
              <a:t>В средневековой космологии в качестве основного аргумента в пользу конечности мира использовался довод «от обратного», принадлежащий ещё Аристотелю: если бы Вселенная была бесконечной, то суточное вращение небосвода происходило бы с бесконечной скоростью. Джордано Бруно опроверг этот тезис обращением к гелиоцентрической системе, в которой вращение небосвода является лишь отражением вращения Земли вокруг оси; следовательно, ничто не препятствует считать Вселенную </a:t>
            </a:r>
            <a:r>
              <a:rPr lang="ru-RU" sz="1400" dirty="0" smtClean="0">
                <a:latin typeface="Comic Sans MS" pitchFamily="66" charset="0"/>
              </a:rPr>
              <a:t>бесконечной:</a:t>
            </a:r>
          </a:p>
          <a:p>
            <a:r>
              <a:rPr lang="en-US" sz="1400" dirty="0" smtClean="0">
                <a:latin typeface="Comic Sans MS" pitchFamily="66" charset="0"/>
              </a:rPr>
              <a:t>“</a:t>
            </a:r>
            <a:r>
              <a:rPr lang="ru-RU" sz="1400" dirty="0" smtClean="0">
                <a:latin typeface="Comic Sans MS" pitchFamily="66" charset="0"/>
              </a:rPr>
              <a:t>Небо</a:t>
            </a:r>
            <a:r>
              <a:rPr lang="ru-RU" sz="1400" dirty="0">
                <a:latin typeface="Comic Sans MS" pitchFamily="66" charset="0"/>
              </a:rPr>
              <a:t>, следовательно, едино, безмерное пространство, лоно которого содержит всё, эфирная область, в которой все пробегает и движется. В нём — бесчисленные звёзды, созвездия, шары, солнца и земли, чувственно воспринимаемые; разумом мы заключаем о бесконечном количестве других. Безмерная, бесконечная Вселенная составлена из этого пространства и тел, заключающихся в нём… Существуют бесконечное поле и обширное пространство, которое охватывает всё и проникает во всё. В нём существуют бесчисленные тела, подобные нашему, из которых ни одно не находится в большей степени в центре вселенной, чем другое, ибо Вселенная бесконечна, и поэтому она не имеет ни центра, ни </a:t>
            </a:r>
            <a:r>
              <a:rPr lang="ru-RU" sz="1400" dirty="0" smtClean="0">
                <a:latin typeface="Comic Sans MS" pitchFamily="66" charset="0"/>
              </a:rPr>
              <a:t>края</a:t>
            </a:r>
            <a:r>
              <a:rPr lang="en-US" sz="1400" dirty="0" smtClean="0">
                <a:latin typeface="Comic Sans MS" pitchFamily="66" charset="0"/>
              </a:rPr>
              <a:t>”</a:t>
            </a:r>
            <a:r>
              <a:rPr lang="ru-RU" sz="1400" dirty="0" smtClean="0">
                <a:latin typeface="Comic Sans MS" pitchFamily="66" charset="0"/>
              </a:rPr>
              <a:t>.</a:t>
            </a:r>
            <a:endParaRPr lang="ru-RU" sz="1400" dirty="0">
              <a:latin typeface="Comic Sans MS" pitchFamily="66"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4372260"/>
            <a:ext cx="1728192" cy="2345023"/>
          </a:xfrm>
          <a:prstGeom prst="rect">
            <a:avLst/>
          </a:prstGeom>
        </p:spPr>
      </p:pic>
      <p:pic>
        <p:nvPicPr>
          <p:cNvPr id="12" name="Рисунок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20272" y="4509120"/>
            <a:ext cx="1512168" cy="2254720"/>
          </a:xfrm>
          <a:prstGeom prst="rect">
            <a:avLst/>
          </a:prstGeom>
        </p:spPr>
      </p:pic>
    </p:spTree>
    <p:extLst>
      <p:ext uri="{BB962C8B-B14F-4D97-AF65-F5344CB8AC3E}">
        <p14:creationId xmlns:p14="http://schemas.microsoft.com/office/powerpoint/2010/main" val="2132972772"/>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116632"/>
            <a:ext cx="7924800" cy="436910"/>
          </a:xfrm>
        </p:spPr>
        <p:txBody>
          <a:bodyPr/>
          <a:lstStyle/>
          <a:p>
            <a:r>
              <a:rPr lang="ru-RU" sz="1800" dirty="0">
                <a:latin typeface="Comic Sans MS" pitchFamily="66" charset="0"/>
              </a:rPr>
              <a:t>Бесконечность вселенной и множество миров</a:t>
            </a:r>
          </a:p>
        </p:txBody>
      </p:sp>
      <p:sp>
        <p:nvSpPr>
          <p:cNvPr id="3" name="Объект 2"/>
          <p:cNvSpPr>
            <a:spLocks noGrp="1"/>
          </p:cNvSpPr>
          <p:nvPr>
            <p:ph sz="quarter" idx="13"/>
          </p:nvPr>
        </p:nvSpPr>
        <p:spPr>
          <a:xfrm>
            <a:off x="107504" y="620688"/>
            <a:ext cx="8856984" cy="5904656"/>
          </a:xfrm>
        </p:spPr>
        <p:txBody>
          <a:bodyPr>
            <a:normAutofit/>
          </a:bodyPr>
          <a:lstStyle/>
          <a:p>
            <a:r>
              <a:rPr lang="ru-RU" sz="1600" dirty="0">
                <a:latin typeface="Comic Sans MS" pitchFamily="66" charset="0"/>
              </a:rPr>
              <a:t>В диалоге О бесконечности, Вселенной и мирах Бруно дополняет астрономические доводы в пользу бесконечности восходящими к античности метафизическими аргументами, хотя и в своеобразной теологической оболочке.</a:t>
            </a:r>
          </a:p>
          <a:p>
            <a:endParaRPr lang="ru-RU" sz="1600" dirty="0">
              <a:latin typeface="Comic Sans MS" pitchFamily="66" charset="0"/>
            </a:endParaRPr>
          </a:p>
          <a:p>
            <a:r>
              <a:rPr lang="ru-RU" sz="1600" dirty="0">
                <a:latin typeface="Comic Sans MS" pitchFamily="66" charset="0"/>
              </a:rPr>
              <a:t>Первый из них — это принцип полноты: из бесконечного всемогущества бога вытекает, что сотворённая им Вселенная также бесконечна. Вторым аргументом у Бруно выступает принцип </a:t>
            </a:r>
            <a:r>
              <a:rPr lang="ru-RU" sz="1600" dirty="0" err="1">
                <a:latin typeface="Comic Sans MS" pitchFamily="66" charset="0"/>
              </a:rPr>
              <a:t>изономии</a:t>
            </a:r>
            <a:r>
              <a:rPr lang="ru-RU" sz="1600" dirty="0">
                <a:latin typeface="Comic Sans MS" pitchFamily="66" charset="0"/>
              </a:rPr>
              <a:t> (принципа отсутствия достаточного основания), также в теологической версии: у бога не было основания сотворить миры в одном месте и не сотворить их в другом. В данном случае также используется бесконечность как </a:t>
            </a:r>
            <a:r>
              <a:rPr lang="ru-RU" sz="1600" dirty="0" err="1">
                <a:latin typeface="Comic Sans MS" pitchFamily="66" charset="0"/>
              </a:rPr>
              <a:t>артибут</a:t>
            </a:r>
            <a:r>
              <a:rPr lang="ru-RU" sz="1600" dirty="0">
                <a:latin typeface="Comic Sans MS" pitchFamily="66" charset="0"/>
              </a:rPr>
              <a:t> бога, но не столько в виде его бесконечного всемогущества, сколько в виде его бесконечной благости: поскольку божественная благость бесконечна, количество миров также бесконечно. По мнению Бруно, бог не только мог сотворить бесконечный мир, но и обязан был сделать это — поскольку это ещё более увеличит его величие, ведь Вселенная, по его мнению, является «зеркалом бога». Приводится также и другой аргумент античных сторонников бесконечности Вселенной: аргумент </a:t>
            </a:r>
            <a:r>
              <a:rPr lang="ru-RU" sz="1600" dirty="0" err="1">
                <a:latin typeface="Comic Sans MS" pitchFamily="66" charset="0"/>
              </a:rPr>
              <a:t>Архита</a:t>
            </a:r>
            <a:r>
              <a:rPr lang="ru-RU" sz="1600" dirty="0">
                <a:latin typeface="Comic Sans MS" pitchFamily="66" charset="0"/>
              </a:rPr>
              <a:t> </a:t>
            </a:r>
            <a:r>
              <a:rPr lang="ru-RU" sz="1600" dirty="0" err="1">
                <a:latin typeface="Comic Sans MS" pitchFamily="66" charset="0"/>
              </a:rPr>
              <a:t>Тарентского</a:t>
            </a:r>
            <a:r>
              <a:rPr lang="ru-RU" sz="1600" dirty="0">
                <a:latin typeface="Comic Sans MS" pitchFamily="66" charset="0"/>
              </a:rPr>
              <a:t> о человеке, вытягивающем руку или палку на краю Вселенной. Допущение о невозможности этого кажется Бруно нелепым, следовательно, Вселенная не имеет границ, то есть бесконечна.</a:t>
            </a:r>
          </a:p>
        </p:txBody>
      </p:sp>
    </p:spTree>
    <p:extLst>
      <p:ext uri="{BB962C8B-B14F-4D97-AF65-F5344CB8AC3E}">
        <p14:creationId xmlns:p14="http://schemas.microsoft.com/office/powerpoint/2010/main" val="2645357583"/>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260648"/>
            <a:ext cx="5618584" cy="364902"/>
          </a:xfrm>
        </p:spPr>
        <p:txBody>
          <a:bodyPr/>
          <a:lstStyle/>
          <a:p>
            <a:r>
              <a:rPr lang="ru-RU" sz="1800" dirty="0">
                <a:latin typeface="Comic Sans MS" pitchFamily="66" charset="0"/>
              </a:rPr>
              <a:t>Бесконечность вселенной и множество миров</a:t>
            </a:r>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79512" y="764704"/>
            <a:ext cx="3897539" cy="2595761"/>
          </a:xfr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1960" y="764704"/>
            <a:ext cx="4400197" cy="2750123"/>
          </a:xfrm>
          <a:prstGeom prst="rect">
            <a:avLst/>
          </a:prstGeom>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39752" y="3645024"/>
            <a:ext cx="4352032" cy="2720020"/>
          </a:xfrm>
          <a:prstGeom prst="rect">
            <a:avLst/>
          </a:prstGeom>
        </p:spPr>
      </p:pic>
    </p:spTree>
    <p:extLst>
      <p:ext uri="{BB962C8B-B14F-4D97-AF65-F5344CB8AC3E}">
        <p14:creationId xmlns:p14="http://schemas.microsoft.com/office/powerpoint/2010/main" val="3442934144"/>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188640"/>
            <a:ext cx="5616624" cy="422920"/>
          </a:xfrm>
        </p:spPr>
        <p:txBody>
          <a:bodyPr/>
          <a:lstStyle/>
          <a:p>
            <a:r>
              <a:rPr lang="ru-RU" sz="1800" dirty="0">
                <a:latin typeface="Comic Sans MS" pitchFamily="66" charset="0"/>
              </a:rPr>
              <a:t>Бесконечность вселенной и множество миров</a:t>
            </a:r>
          </a:p>
        </p:txBody>
      </p:sp>
      <p:sp>
        <p:nvSpPr>
          <p:cNvPr id="3" name="Объект 2"/>
          <p:cNvSpPr>
            <a:spLocks noGrp="1"/>
          </p:cNvSpPr>
          <p:nvPr>
            <p:ph sz="quarter" idx="13"/>
          </p:nvPr>
        </p:nvSpPr>
        <p:spPr>
          <a:xfrm>
            <a:off x="609600" y="836712"/>
            <a:ext cx="7924800" cy="4878288"/>
          </a:xfrm>
        </p:spPr>
        <p:txBody>
          <a:bodyPr>
            <a:normAutofit/>
          </a:bodyPr>
          <a:lstStyle/>
          <a:p>
            <a:r>
              <a:rPr lang="ru-RU" sz="1400" dirty="0">
                <a:latin typeface="Comic Sans MS" pitchFamily="66" charset="0"/>
              </a:rPr>
              <a:t>Дополнительная аргументация в пользу бесконечности Вселенной приведена в диалоге О причине, начале и едином, посвящённом, главным образом, различным метафизическим вопросам. Бруно утверждает, что внутри материи имеется некое движущее начало, которое он называет «внутренним художником» или Мировой душой; это внутреннее начало способствует тому, что единая материя приобретает те или иные виды, выражается в разных формах. При этом Вселенная практически (хотя и не до конца) отождествляется с богом. Таким образом, по мнению Бруно, вне мира, материи, Вселенной ничего нет; её ничто не ограничивает, в том числе в геометрическом плане. Следовательно, Вселенная бесконечна:</a:t>
            </a:r>
          </a:p>
          <a:p>
            <a:endParaRPr lang="ru-RU" sz="1400" dirty="0">
              <a:latin typeface="Comic Sans MS" pitchFamily="66" charset="0"/>
            </a:endParaRPr>
          </a:p>
          <a:p>
            <a:r>
              <a:rPr lang="en-US" sz="1400" dirty="0" smtClean="0">
                <a:latin typeface="Comic Sans MS" pitchFamily="66" charset="0"/>
              </a:rPr>
              <a:t>“</a:t>
            </a:r>
            <a:r>
              <a:rPr lang="ru-RU" sz="1400" dirty="0" smtClean="0">
                <a:latin typeface="Comic Sans MS" pitchFamily="66" charset="0"/>
              </a:rPr>
              <a:t>Итак</a:t>
            </a:r>
            <a:r>
              <a:rPr lang="ru-RU" sz="1400" dirty="0">
                <a:latin typeface="Comic Sans MS" pitchFamily="66" charset="0"/>
              </a:rPr>
              <a:t>, Вселенная едина, бесконечна, неподвижна… Она никоим образом не может быть охвачена и поэтому неисчислима и беспредельна, а тем самым бесконечна и безгранична и, следовательно, неподвижна. Она не движется в пространстве, ибо ничего не имеет вне себя, куда бы могла переместиться, ввиду того, что она является всем. Она не рождается, ибо нет другого бытия, которого она могла бы желать и ожидать, так как она обладает всем бытием. Она не уничтожается, ибо нет другой вещи, в которую она могла бы превратиться, так как она является всякой вещью. Она не может уменьшиться или увеличиться, так как она </a:t>
            </a:r>
            <a:r>
              <a:rPr lang="ru-RU" sz="1400" dirty="0" smtClean="0">
                <a:latin typeface="Comic Sans MS" pitchFamily="66" charset="0"/>
              </a:rPr>
              <a:t>бесконечна</a:t>
            </a:r>
            <a:r>
              <a:rPr lang="en-US" sz="1400" dirty="0" smtClean="0">
                <a:latin typeface="Comic Sans MS" pitchFamily="66" charset="0"/>
              </a:rPr>
              <a:t>”.</a:t>
            </a:r>
            <a:endParaRPr lang="ru-RU" sz="1400" dirty="0">
              <a:latin typeface="Comic Sans MS" pitchFamily="66" charset="0"/>
            </a:endParaRPr>
          </a:p>
        </p:txBody>
      </p:sp>
    </p:spTree>
    <p:extLst>
      <p:ext uri="{BB962C8B-B14F-4D97-AF65-F5344CB8AC3E}">
        <p14:creationId xmlns:p14="http://schemas.microsoft.com/office/powerpoint/2010/main" val="912191314"/>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7" y="44624"/>
            <a:ext cx="5053346" cy="792088"/>
          </a:xfrm>
        </p:spPr>
        <p:txBody>
          <a:bodyPr/>
          <a:lstStyle/>
          <a:p>
            <a:pPr algn="ctr"/>
            <a:r>
              <a:rPr lang="ru-RU" sz="1800" dirty="0">
                <a:latin typeface="Comic Sans MS" pitchFamily="66" charset="0"/>
              </a:rPr>
              <a:t>Другие миры</a:t>
            </a:r>
            <a:r>
              <a:rPr lang="ru-RU" dirty="0">
                <a:latin typeface="Comic Sans MS" pitchFamily="66" charset="0"/>
              </a:rPr>
              <a:t/>
            </a:r>
            <a:br>
              <a:rPr lang="ru-RU" dirty="0">
                <a:latin typeface="Comic Sans MS" pitchFamily="66" charset="0"/>
              </a:rPr>
            </a:br>
            <a:endParaRPr lang="ru-RU" dirty="0">
              <a:latin typeface="Comic Sans MS" pitchFamily="66" charset="0"/>
            </a:endParaRPr>
          </a:p>
        </p:txBody>
      </p:sp>
      <p:sp>
        <p:nvSpPr>
          <p:cNvPr id="3" name="Объект 2"/>
          <p:cNvSpPr>
            <a:spLocks noGrp="1"/>
          </p:cNvSpPr>
          <p:nvPr>
            <p:ph sz="quarter" idx="13"/>
          </p:nvPr>
        </p:nvSpPr>
        <p:spPr>
          <a:xfrm>
            <a:off x="323528" y="908720"/>
            <a:ext cx="8522518" cy="3312368"/>
          </a:xfrm>
        </p:spPr>
        <p:txBody>
          <a:bodyPr>
            <a:normAutofit fontScale="92500" lnSpcReduction="20000"/>
          </a:bodyPr>
          <a:lstStyle/>
          <a:p>
            <a:r>
              <a:rPr lang="ru-RU" dirty="0">
                <a:latin typeface="Comic Sans MS" pitchFamily="66" charset="0"/>
              </a:rPr>
              <a:t>Следствием однородности пространства и материи является то, что во Вселенной нет абсолютного центра. При наблюдении из любого мира Вселенная будет выглядеть примерно одинаково:</a:t>
            </a:r>
          </a:p>
          <a:p>
            <a:endParaRPr lang="ru-RU" dirty="0">
              <a:latin typeface="Comic Sans MS" pitchFamily="66" charset="0"/>
            </a:endParaRPr>
          </a:p>
          <a:p>
            <a:r>
              <a:rPr lang="ru-RU" dirty="0">
                <a:latin typeface="Comic Sans MS" pitchFamily="66" charset="0"/>
              </a:rPr>
              <a:t>Нам кажется, что эта Земля находится в центре и середине Вселенной и что одна только она неподвижна и закреплена, а всё другое вращается вокруг неё… То же самое кажется тем, которые живут на Луне и на других звёздах — землях или солнцах, — которые находятся в этом </a:t>
            </a:r>
            <a:r>
              <a:rPr lang="ru-RU" dirty="0" smtClean="0">
                <a:latin typeface="Comic Sans MS" pitchFamily="66" charset="0"/>
              </a:rPr>
              <a:t>же </a:t>
            </a:r>
            <a:r>
              <a:rPr lang="ru-RU" dirty="0">
                <a:latin typeface="Comic Sans MS" pitchFamily="66" charset="0"/>
              </a:rPr>
              <a:t>самом </a:t>
            </a:r>
            <a:r>
              <a:rPr lang="ru-RU" dirty="0" smtClean="0">
                <a:latin typeface="Comic Sans MS" pitchFamily="66" charset="0"/>
              </a:rPr>
              <a:t>пространстве</a:t>
            </a:r>
            <a:r>
              <a:rPr lang="en-US" dirty="0" smtClean="0">
                <a:latin typeface="Comic Sans MS" pitchFamily="66" charset="0"/>
              </a:rPr>
              <a:t>.</a:t>
            </a:r>
            <a:endParaRPr lang="ru-RU" dirty="0" smtClean="0">
              <a:latin typeface="Comic Sans MS" pitchFamily="66" charset="0"/>
            </a:endParaRPr>
          </a:p>
          <a:p>
            <a:r>
              <a:rPr lang="ru-RU" dirty="0">
                <a:latin typeface="Comic Sans MS" pitchFamily="66" charset="0"/>
              </a:rPr>
              <a:t>Итак, Вселенная Бруно не только бесконечна и безгранична, но и однородна: повсюду действуют одни и те же законы, повсюду находятся объекты одной и той же природы. Это утверждение находится в полном согласии с космологическим принципом — основным постулатом современной космологии.</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4575717"/>
            <a:ext cx="2831033" cy="2104485"/>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4581128"/>
            <a:ext cx="3914006" cy="2093665"/>
          </a:xfrm>
          <a:prstGeom prst="rect">
            <a:avLst/>
          </a:prstGeom>
        </p:spPr>
      </p:pic>
    </p:spTree>
    <p:extLst>
      <p:ext uri="{BB962C8B-B14F-4D97-AF65-F5344CB8AC3E}">
        <p14:creationId xmlns:p14="http://schemas.microsoft.com/office/powerpoint/2010/main" val="1667719087"/>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47864" y="188640"/>
            <a:ext cx="1658144" cy="364902"/>
          </a:xfrm>
        </p:spPr>
        <p:txBody>
          <a:bodyPr/>
          <a:lstStyle/>
          <a:p>
            <a:r>
              <a:rPr lang="ru-RU" sz="1400" dirty="0">
                <a:latin typeface="Comic Sans MS" pitchFamily="66" charset="0"/>
              </a:rPr>
              <a:t>Другие миры</a:t>
            </a:r>
          </a:p>
        </p:txBody>
      </p:sp>
      <p:sp>
        <p:nvSpPr>
          <p:cNvPr id="3" name="Объект 2"/>
          <p:cNvSpPr>
            <a:spLocks noGrp="1"/>
          </p:cNvSpPr>
          <p:nvPr>
            <p:ph sz="quarter" idx="13"/>
          </p:nvPr>
        </p:nvSpPr>
        <p:spPr>
          <a:xfrm>
            <a:off x="179512" y="548680"/>
            <a:ext cx="8712968" cy="6048672"/>
          </a:xfrm>
        </p:spPr>
        <p:txBody>
          <a:bodyPr>
            <a:normAutofit lnSpcReduction="10000"/>
          </a:bodyPr>
          <a:lstStyle/>
          <a:p>
            <a:r>
              <a:rPr lang="ru-RU" sz="1400" dirty="0">
                <a:latin typeface="Comic Sans MS" pitchFamily="66" charset="0"/>
              </a:rPr>
              <a:t>По мнению Бруно, во Вселенной вообще нет неподвижных объектов, все тела должны совершать те или иные движения. Вопреки Аристотелю, Бруно полагал, что наблюдения на поверхности тела не могут определить, неподвижно ли это тело или совершает движение. Так, в диалоге О бесконечности, Вселенной и мирах Бруно писал:</a:t>
            </a:r>
          </a:p>
          <a:p>
            <a:endParaRPr lang="ru-RU" sz="1400" dirty="0">
              <a:latin typeface="Comic Sans MS" pitchFamily="66" charset="0"/>
            </a:endParaRPr>
          </a:p>
          <a:p>
            <a:r>
              <a:rPr lang="en-US" sz="1400" dirty="0" smtClean="0">
                <a:latin typeface="Comic Sans MS" pitchFamily="66" charset="0"/>
              </a:rPr>
              <a:t>“</a:t>
            </a:r>
            <a:r>
              <a:rPr lang="ru-RU" sz="1400" dirty="0" smtClean="0">
                <a:latin typeface="Comic Sans MS" pitchFamily="66" charset="0"/>
              </a:rPr>
              <a:t>Если </a:t>
            </a:r>
            <a:r>
              <a:rPr lang="ru-RU" sz="1400" dirty="0">
                <a:latin typeface="Comic Sans MS" pitchFamily="66" charset="0"/>
              </a:rPr>
              <a:t>это тело движется, то движение его не может быть для нас заметно, ибо, как это заметили древние и современные истинные наблюдатели природы и как это показывает тысячью способов чувственный опыт, мы можем заметить движение только посредством известного сравнения и сопоставления с каким-либо неподвижным телом. Так, люди, находящиеся в середине моря на плывущем корабле, если они не знают, что вода течёт, и не видят берегов, не заметят движения корабля. Ввиду этого можно сомневаться относительно покоя и неподвижности Земли. Я могу считать, что если бы я находился на Солнце, Луне или на других звёздах, то мне всегда казалось бы, что я нахожусь в центре неподвижного мира, вокруг которого вращается всё окружающее, вокруг которого вращается этот окружающий меня мир, в центре которого я </a:t>
            </a:r>
            <a:r>
              <a:rPr lang="ru-RU" sz="1400" dirty="0" smtClean="0">
                <a:latin typeface="Comic Sans MS" pitchFamily="66" charset="0"/>
              </a:rPr>
              <a:t>нахожусь</a:t>
            </a:r>
            <a:r>
              <a:rPr lang="en-US" sz="1400" dirty="0" smtClean="0">
                <a:latin typeface="Comic Sans MS" pitchFamily="66" charset="0"/>
              </a:rPr>
              <a:t>”</a:t>
            </a:r>
            <a:r>
              <a:rPr lang="ru-RU" sz="1400" dirty="0" smtClean="0">
                <a:latin typeface="Comic Sans MS" pitchFamily="66" charset="0"/>
              </a:rPr>
              <a:t>.</a:t>
            </a:r>
            <a:endParaRPr lang="ru-RU" sz="1400" dirty="0">
              <a:latin typeface="Comic Sans MS" pitchFamily="66" charset="0"/>
            </a:endParaRPr>
          </a:p>
          <a:p>
            <a:endParaRPr lang="ru-RU" sz="1400" dirty="0">
              <a:latin typeface="Comic Sans MS" pitchFamily="66" charset="0"/>
            </a:endParaRPr>
          </a:p>
          <a:p>
            <a:r>
              <a:rPr lang="ru-RU" sz="1400" dirty="0">
                <a:latin typeface="Comic Sans MS" pitchFamily="66" charset="0"/>
              </a:rPr>
              <a:t>Эта формулировка Бруно является важнейшим шагом к принципу относительности.</a:t>
            </a:r>
          </a:p>
          <a:p>
            <a:endParaRPr lang="ru-RU" sz="1400" dirty="0">
              <a:latin typeface="Comic Sans MS" pitchFamily="66" charset="0"/>
            </a:endParaRPr>
          </a:p>
          <a:p>
            <a:r>
              <a:rPr lang="ru-RU" sz="1400" dirty="0">
                <a:latin typeface="Comic Sans MS" pitchFamily="66" charset="0"/>
              </a:rPr>
              <a:t>Солнце, которое у Коперника считалось абсолютно неподвижным центральным телом Вселенной, также должно тем или иным образом двигаться. Во всяком случае, оно должно совершать вращение вокруг своей оси, подобно Земле. Как уже говорилось выше, Бруно допускал и поступательное движение Солнца.</a:t>
            </a:r>
          </a:p>
          <a:p>
            <a:endParaRPr lang="ru-RU" sz="1400" dirty="0">
              <a:latin typeface="Comic Sans MS" pitchFamily="66" charset="0"/>
            </a:endParaRPr>
          </a:p>
          <a:p>
            <a:r>
              <a:rPr lang="ru-RU" sz="1400" dirty="0">
                <a:latin typeface="Comic Sans MS" pitchFamily="66" charset="0"/>
              </a:rPr>
              <a:t>Убеждённость в равноправии всех движущихся тел привела Бруно и к мнению об относительности пространственных </a:t>
            </a:r>
            <a:r>
              <a:rPr lang="ru-RU" sz="1400" dirty="0" smtClean="0">
                <a:latin typeface="Comic Sans MS" pitchFamily="66" charset="0"/>
              </a:rPr>
              <a:t>промежутков </a:t>
            </a:r>
            <a:r>
              <a:rPr lang="ru-RU" sz="1400" dirty="0">
                <a:latin typeface="Comic Sans MS" pitchFamily="66" charset="0"/>
              </a:rPr>
              <a:t>и </a:t>
            </a:r>
            <a:r>
              <a:rPr lang="ru-RU" sz="1400" dirty="0" smtClean="0">
                <a:latin typeface="Comic Sans MS" pitchFamily="66" charset="0"/>
              </a:rPr>
              <a:t>времени</a:t>
            </a:r>
            <a:r>
              <a:rPr lang="en-US" sz="1400" dirty="0" smtClean="0">
                <a:latin typeface="Comic Sans MS" pitchFamily="66" charset="0"/>
              </a:rPr>
              <a:t>.</a:t>
            </a:r>
            <a:endParaRPr lang="ru-RU" sz="1400" dirty="0">
              <a:latin typeface="Comic Sans MS" pitchFamily="66" charset="0"/>
            </a:endParaRPr>
          </a:p>
        </p:txBody>
      </p:sp>
    </p:spTree>
    <p:extLst>
      <p:ext uri="{BB962C8B-B14F-4D97-AF65-F5344CB8AC3E}">
        <p14:creationId xmlns:p14="http://schemas.microsoft.com/office/powerpoint/2010/main" val="2297687323"/>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77</TotalTime>
  <Words>1422</Words>
  <Application>Microsoft Office PowerPoint</Application>
  <PresentationFormat>Экран (4:3)</PresentationFormat>
  <Paragraphs>46</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Горизонт</vt:lpstr>
      <vt:lpstr>ИдеЯ множественности миров Джордано Бруно</vt:lpstr>
      <vt:lpstr>Биография</vt:lpstr>
      <vt:lpstr>Бесконечность вселенной и множество миров</vt:lpstr>
      <vt:lpstr>Бесконечность вселенной и множество миров</vt:lpstr>
      <vt:lpstr>Бесконечность вселенной и множество миров</vt:lpstr>
      <vt:lpstr>Бесконечность вселенной и множество миров</vt:lpstr>
      <vt:lpstr>Бесконечность вселенной и множество миров</vt:lpstr>
      <vt:lpstr>Другие миры </vt:lpstr>
      <vt:lpstr>Другие миры</vt:lpstr>
      <vt:lpstr>Множество миров</vt:lpstr>
      <vt:lpstr>Множество миров</vt:lpstr>
      <vt:lpstr>Множество миров</vt:lpstr>
      <vt:lpstr>Множество миров</vt:lpstr>
      <vt:lpstr>Множество миров</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ИдеЯ множественности миров Джордано Бруно</dc:title>
  <dc:creator>Геннадий</dc:creator>
  <cp:lastModifiedBy>Геннадий</cp:lastModifiedBy>
  <cp:revision>7</cp:revision>
  <dcterms:created xsi:type="dcterms:W3CDTF">2018-05-14T16:58:12Z</dcterms:created>
  <dcterms:modified xsi:type="dcterms:W3CDTF">2018-05-14T18:15:22Z</dcterms:modified>
</cp:coreProperties>
</file>