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57" r:id="rId5"/>
    <p:sldId id="262" r:id="rId6"/>
    <p:sldId id="261" r:id="rId7"/>
    <p:sldId id="260" r:id="rId8"/>
    <p:sldId id="264" r:id="rId9"/>
    <p:sldId id="268" r:id="rId10"/>
    <p:sldId id="263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A2218-57F5-46CD-826C-8725E6EFA99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126D0-2F88-4C6E-9771-C3EB20900D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A2218-57F5-46CD-826C-8725E6EFA99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126D0-2F88-4C6E-9771-C3EB20900D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A2218-57F5-46CD-826C-8725E6EFA99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126D0-2F88-4C6E-9771-C3EB20900D3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A2218-57F5-46CD-826C-8725E6EFA99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126D0-2F88-4C6E-9771-C3EB20900D3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A2218-57F5-46CD-826C-8725E6EFA99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126D0-2F88-4C6E-9771-C3EB20900D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A2218-57F5-46CD-826C-8725E6EFA99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126D0-2F88-4C6E-9771-C3EB20900D3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A2218-57F5-46CD-826C-8725E6EFA99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126D0-2F88-4C6E-9771-C3EB20900D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A2218-57F5-46CD-826C-8725E6EFA99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126D0-2F88-4C6E-9771-C3EB20900D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A2218-57F5-46CD-826C-8725E6EFA99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126D0-2F88-4C6E-9771-C3EB20900D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A2218-57F5-46CD-826C-8725E6EFA99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126D0-2F88-4C6E-9771-C3EB20900D3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A2218-57F5-46CD-826C-8725E6EFA99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126D0-2F88-4C6E-9771-C3EB20900D3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18A2218-57F5-46CD-826C-8725E6EFA99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E9126D0-2F88-4C6E-9771-C3EB20900D3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budu5.com/manual/chapter/77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budu5.com/manual/chapter/77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budu5.com/manual/chapter/96" TargetMode="External"/><Relationship Id="rId2" Type="http://schemas.openxmlformats.org/officeDocument/2006/relationships/hyperlink" Target="https://budu5.com/manual/chapter/1105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5BPuACr8YM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4824536"/>
          </a:xfrm>
        </p:spPr>
        <p:txBody>
          <a:bodyPr>
            <a:noAutofit/>
          </a:bodyPr>
          <a:lstStyle/>
          <a:p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>Русский язык</a:t>
            </a:r>
            <a:br>
              <a:rPr lang="ru-RU" sz="5400" dirty="0" smtClean="0"/>
            </a:br>
            <a:r>
              <a:rPr lang="ru-RU" sz="5400" dirty="0" smtClean="0"/>
              <a:t>6 класс</a:t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Удвоенные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согласные в корне слова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5013176"/>
            <a:ext cx="4536504" cy="1473200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1800" b="1" dirty="0" smtClean="0">
                <a:solidFill>
                  <a:schemeClr val="tx2"/>
                </a:solidFill>
              </a:rPr>
              <a:t>Подготовила </a:t>
            </a:r>
          </a:p>
          <a:p>
            <a:pPr algn="r"/>
            <a:r>
              <a:rPr lang="ru-RU" sz="1800" b="1" dirty="0" smtClean="0">
                <a:solidFill>
                  <a:schemeClr val="tx2"/>
                </a:solidFill>
              </a:rPr>
              <a:t>Учитель русского </a:t>
            </a:r>
            <a:r>
              <a:rPr lang="ru-RU" sz="1800" b="1" dirty="0" smtClean="0">
                <a:solidFill>
                  <a:schemeClr val="tx2"/>
                </a:solidFill>
              </a:rPr>
              <a:t>языка </a:t>
            </a:r>
          </a:p>
          <a:p>
            <a:pPr algn="r"/>
            <a:r>
              <a:rPr lang="ru-RU" sz="1800" b="1" dirty="0" smtClean="0">
                <a:solidFill>
                  <a:schemeClr val="tx2"/>
                </a:solidFill>
              </a:rPr>
              <a:t>ГБОУ «</a:t>
            </a:r>
            <a:r>
              <a:rPr lang="ru-RU" sz="1800" b="1" dirty="0" err="1" smtClean="0">
                <a:solidFill>
                  <a:schemeClr val="tx2"/>
                </a:solidFill>
              </a:rPr>
              <a:t>Торезская</a:t>
            </a:r>
            <a:r>
              <a:rPr lang="ru-RU" sz="1800" b="1" smtClean="0">
                <a:solidFill>
                  <a:schemeClr val="tx2"/>
                </a:solidFill>
              </a:rPr>
              <a:t> СШИ №43»</a:t>
            </a:r>
          </a:p>
          <a:p>
            <a:pPr algn="r"/>
            <a:r>
              <a:rPr lang="ru-RU" sz="1800" b="1" smtClean="0">
                <a:solidFill>
                  <a:schemeClr val="tx2"/>
                </a:solidFill>
              </a:rPr>
              <a:t> </a:t>
            </a:r>
            <a:r>
              <a:rPr lang="ru-RU" sz="1800" b="1" dirty="0" smtClean="0">
                <a:solidFill>
                  <a:schemeClr val="tx2"/>
                </a:solidFill>
              </a:rPr>
              <a:t>Шевякова Г.В</a:t>
            </a:r>
            <a:r>
              <a:rPr lang="ru-RU" sz="2800" b="1" dirty="0" smtClean="0">
                <a:solidFill>
                  <a:schemeClr val="tx2"/>
                </a:solidFill>
              </a:rPr>
              <a:t>.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033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636912"/>
            <a:ext cx="1905000" cy="29051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338328"/>
            <a:ext cx="7931224" cy="179452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Написание слов с удвоенной(двойной) согласной можно проверить по    словарю </a:t>
            </a:r>
            <a:endParaRPr lang="ru-RU" sz="3600" b="1" dirty="0">
              <a:solidFill>
                <a:schemeClr val="tx2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708920"/>
            <a:ext cx="2232248" cy="27270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3" y="2708920"/>
            <a:ext cx="1832805" cy="2794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38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700808"/>
            <a:ext cx="8136903" cy="5040560"/>
          </a:xfrm>
        </p:spPr>
        <p:txBody>
          <a:bodyPr>
            <a:normAutofit/>
          </a:bodyPr>
          <a:lstStyle/>
          <a:p>
            <a:r>
              <a:rPr lang="ru-RU" b="1" dirty="0"/>
              <a:t>1) Если в доме много (с, </a:t>
            </a:r>
            <a:r>
              <a:rPr lang="ru-RU" b="1" dirty="0" err="1"/>
              <a:t>сс</a:t>
            </a:r>
            <a:r>
              <a:rPr lang="ru-RU" b="1" dirty="0"/>
              <a:t>)ора,</a:t>
            </a:r>
            <a:br>
              <a:rPr lang="ru-RU" b="1" dirty="0"/>
            </a:br>
            <a:r>
              <a:rPr lang="ru-RU" b="1" dirty="0"/>
              <a:t>Может в доме вспыхнуть (с, </a:t>
            </a:r>
            <a:r>
              <a:rPr lang="ru-RU" b="1" dirty="0" err="1"/>
              <a:t>сс</a:t>
            </a:r>
            <a:r>
              <a:rPr lang="ru-RU" b="1" dirty="0"/>
              <a:t>)ора.</a:t>
            </a:r>
          </a:p>
          <a:p>
            <a:r>
              <a:rPr lang="ru-RU" dirty="0"/>
              <a:t>– В чём сходство и различие слов сора и ссора? Назовите синоним слова сор.</a:t>
            </a:r>
            <a:br>
              <a:rPr lang="ru-RU" dirty="0"/>
            </a:br>
            <a:r>
              <a:rPr lang="ru-RU" dirty="0"/>
              <a:t>– Объясните их значение (сор — мусор, ссора — разлад, разногласие)</a:t>
            </a:r>
          </a:p>
          <a:p>
            <a:r>
              <a:rPr lang="ru-RU" b="1" dirty="0"/>
              <a:t>2) Спросите, не повысив то (н, </a:t>
            </a:r>
            <a:r>
              <a:rPr lang="ru-RU" b="1" dirty="0" err="1"/>
              <a:t>нн</a:t>
            </a:r>
            <a:r>
              <a:rPr lang="ru-RU" b="1" dirty="0"/>
              <a:t>)а:</a:t>
            </a:r>
            <a:br>
              <a:rPr lang="ru-RU" b="1" dirty="0"/>
            </a:br>
            <a:r>
              <a:rPr lang="ru-RU" b="1" dirty="0"/>
              <a:t>Что больше центнер или то (н, </a:t>
            </a:r>
            <a:r>
              <a:rPr lang="ru-RU" b="1" dirty="0" err="1"/>
              <a:t>нн</a:t>
            </a:r>
            <a:r>
              <a:rPr lang="ru-RU" b="1" dirty="0"/>
              <a:t>)а?</a:t>
            </a:r>
          </a:p>
          <a:p>
            <a:r>
              <a:rPr lang="ru-RU" b="1" dirty="0"/>
              <a:t>3) Кто получит низкий ба (л, </a:t>
            </a:r>
            <a:r>
              <a:rPr lang="ru-RU" b="1" dirty="0" err="1"/>
              <a:t>лл</a:t>
            </a:r>
            <a:r>
              <a:rPr lang="ru-RU" b="1" dirty="0"/>
              <a:t>),</a:t>
            </a:r>
            <a:br>
              <a:rPr lang="ru-RU" b="1" dirty="0"/>
            </a:br>
            <a:r>
              <a:rPr lang="ru-RU" b="1" dirty="0"/>
              <a:t>Не придёт на школьный ба (л, </a:t>
            </a:r>
            <a:r>
              <a:rPr lang="ru-RU" b="1" dirty="0" err="1"/>
              <a:t>лл</a:t>
            </a:r>
            <a:r>
              <a:rPr lang="ru-RU" b="1" dirty="0"/>
              <a:t>).</a:t>
            </a:r>
          </a:p>
          <a:p>
            <a:r>
              <a:rPr lang="ru-RU" b="1" dirty="0"/>
              <a:t>4) Приятнее найти под ёлкой </a:t>
            </a:r>
            <a:r>
              <a:rPr lang="ru-RU" b="1" dirty="0" err="1"/>
              <a:t>гри</a:t>
            </a:r>
            <a:r>
              <a:rPr lang="ru-RU" b="1" dirty="0"/>
              <a:t> </a:t>
            </a:r>
            <a:r>
              <a:rPr lang="ru-RU" b="1" dirty="0" smtClean="0"/>
              <a:t>(б, </a:t>
            </a:r>
            <a:r>
              <a:rPr lang="ru-RU" b="1" dirty="0" err="1" smtClean="0"/>
              <a:t>бб</a:t>
            </a:r>
            <a:r>
              <a:rPr lang="ru-RU" b="1" dirty="0" smtClean="0"/>
              <a:t>),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Чем получить ангину или </a:t>
            </a:r>
            <a:r>
              <a:rPr lang="ru-RU" b="1" dirty="0" err="1"/>
              <a:t>гри</a:t>
            </a:r>
            <a:r>
              <a:rPr lang="ru-RU" b="1" dirty="0"/>
              <a:t> (п, </a:t>
            </a:r>
            <a:r>
              <a:rPr lang="ru-RU" b="1" dirty="0" err="1"/>
              <a:t>пп</a:t>
            </a:r>
            <a:r>
              <a:rPr lang="ru-RU" b="1" dirty="0"/>
              <a:t>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u="sng" dirty="0" smtClean="0"/>
              <a:t>Работа в тетрадях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(записать, подчеркнуть двойную согласную)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7755444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060848"/>
            <a:ext cx="8352927" cy="4065315"/>
          </a:xfrm>
        </p:spPr>
        <p:txBody>
          <a:bodyPr>
            <a:normAutofit/>
          </a:bodyPr>
          <a:lstStyle/>
          <a:p>
            <a:r>
              <a:rPr lang="ru-RU" sz="3600" b="1" dirty="0">
                <a:hlinkClick r:id="rId2"/>
              </a:rPr>
              <a:t>Долгий согласный звук</a:t>
            </a:r>
            <a:r>
              <a:rPr lang="ru-RU" sz="3600" b="1" dirty="0"/>
              <a:t> в слове часто передается на письме с помощью двух одинаковых согласных букв. </a:t>
            </a:r>
            <a:endParaRPr lang="ru-RU" sz="3600" b="1" dirty="0" smtClean="0"/>
          </a:p>
          <a:p>
            <a:r>
              <a:rPr lang="ru-RU" sz="3600" b="1" dirty="0" smtClean="0"/>
              <a:t>Такие </a:t>
            </a:r>
            <a:r>
              <a:rPr lang="ru-RU" sz="3600" b="1" dirty="0"/>
              <a:t>согласные называют двойными (удвоенными).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Закрепление.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8320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3" y="2060848"/>
            <a:ext cx="7740848" cy="4065315"/>
          </a:xfrm>
        </p:spPr>
        <p:txBody>
          <a:bodyPr/>
          <a:lstStyle/>
          <a:p>
            <a:r>
              <a:rPr lang="ru-RU" dirty="0" smtClean="0"/>
              <a:t>Запишите слова-отгадки. Подчеркните двойную согласную</a:t>
            </a:r>
          </a:p>
          <a:p>
            <a:pPr lvl="0"/>
            <a:r>
              <a:rPr lang="ru-RU" sz="2800" b="1" dirty="0"/>
              <a:t>Шестой день недели </a:t>
            </a:r>
            <a:r>
              <a:rPr lang="ru-RU" sz="2800" b="1" i="1" dirty="0"/>
              <a:t>(</a:t>
            </a:r>
            <a:r>
              <a:rPr lang="ru-RU" sz="2800" b="1" i="1" dirty="0" smtClean="0"/>
              <a:t>суббота</a:t>
            </a:r>
            <a:r>
              <a:rPr lang="ru-RU" sz="2800" b="1" i="1" dirty="0"/>
              <a:t>)</a:t>
            </a:r>
            <a:endParaRPr lang="ru-RU" sz="2800" b="1" dirty="0"/>
          </a:p>
          <a:p>
            <a:pPr lvl="0"/>
            <a:r>
              <a:rPr lang="ru-RU" sz="2800" b="1" dirty="0"/>
              <a:t>Дорога с твёрдым покрытием </a:t>
            </a:r>
            <a:r>
              <a:rPr lang="ru-RU" sz="2800" b="1" i="1" dirty="0"/>
              <a:t>(</a:t>
            </a:r>
            <a:r>
              <a:rPr lang="ru-RU" sz="2800" b="1" i="1" dirty="0" smtClean="0"/>
              <a:t>шоссе</a:t>
            </a:r>
            <a:r>
              <a:rPr lang="ru-RU" sz="2800" b="1" i="1" dirty="0"/>
              <a:t>)</a:t>
            </a:r>
            <a:endParaRPr lang="ru-RU" sz="2800" b="1" dirty="0"/>
          </a:p>
          <a:p>
            <a:pPr lvl="0"/>
            <a:r>
              <a:rPr lang="ru-RU" sz="2800" b="1" dirty="0"/>
              <a:t>Спортивная игра с мячом и шайбой </a:t>
            </a:r>
            <a:r>
              <a:rPr lang="ru-RU" sz="2800" b="1" dirty="0" smtClean="0"/>
              <a:t>…</a:t>
            </a:r>
          </a:p>
          <a:p>
            <a:pPr lvl="0"/>
            <a:r>
              <a:rPr lang="ru-RU" sz="2800" b="1" dirty="0" smtClean="0"/>
              <a:t>Место</a:t>
            </a:r>
            <a:r>
              <a:rPr lang="ru-RU" sz="2800" b="1" dirty="0"/>
              <a:t>, где продают билеты </a:t>
            </a:r>
            <a:r>
              <a:rPr lang="ru-RU" sz="2800" b="1" i="1" dirty="0" smtClean="0"/>
              <a:t>…</a:t>
            </a:r>
          </a:p>
          <a:p>
            <a:pPr lvl="0"/>
            <a:r>
              <a:rPr lang="ru-RU" sz="2800" b="1" dirty="0" smtClean="0"/>
              <a:t>Комната </a:t>
            </a:r>
            <a:r>
              <a:rPr lang="ru-RU" sz="2800" b="1" dirty="0"/>
              <a:t>для занятий </a:t>
            </a:r>
            <a:r>
              <a:rPr lang="ru-RU" sz="2800" b="1" i="1" dirty="0" smtClean="0"/>
              <a:t>…</a:t>
            </a:r>
            <a:endParaRPr lang="ru-RU" sz="2800" b="1" dirty="0"/>
          </a:p>
          <a:p>
            <a:pPr lvl="0"/>
            <a:r>
              <a:rPr lang="ru-RU" sz="2800" b="1" dirty="0"/>
              <a:t>Дорога с рядами деревьев по </a:t>
            </a:r>
            <a:r>
              <a:rPr lang="ru-RU" sz="2800" b="1" dirty="0" smtClean="0"/>
              <a:t>сторонам…</a:t>
            </a:r>
            <a:endParaRPr lang="ru-RU" sz="28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0303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492896"/>
            <a:ext cx="7164703" cy="268881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437112"/>
            <a:ext cx="202851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442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9" y="2204864"/>
            <a:ext cx="7596832" cy="3921299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Научитесь правильно писать слова с удвоенной согласной с корне слова.</a:t>
            </a:r>
          </a:p>
          <a:p>
            <a:r>
              <a:rPr lang="ru-RU" sz="3600" dirty="0" smtClean="0"/>
              <a:t>Находить данную орфограмму в словах.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Сегодня на уроке: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323962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9046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332656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Отгадайте загадки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916832"/>
            <a:ext cx="76328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1.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Здесь за партами сидим,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Пишем, слушаем, молчим.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Каждый день и каждый час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Мы учиться ходим в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...    (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класс)</a:t>
            </a:r>
            <a:endParaRPr lang="ru-RU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2400" b="1" dirty="0" smtClean="0"/>
              <a:t>2.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Простудился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я вчера</a:t>
            </a:r>
            <a:b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Голова болит с утра</a:t>
            </a:r>
            <a:b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Я закашлялся, охрип</a:t>
            </a:r>
            <a:b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У меня наверно ... 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( грипп) </a:t>
            </a:r>
          </a:p>
          <a:p>
            <a:r>
              <a:rPr lang="ru-RU" sz="2400" b="1" dirty="0"/>
              <a:t>3</a:t>
            </a:r>
            <a:r>
              <a:rPr lang="ru-RU" sz="2400" b="1" dirty="0" smtClean="0"/>
              <a:t>.  </a:t>
            </a:r>
            <a:r>
              <a:rPr lang="ru-RU" sz="2400" b="1" dirty="0"/>
              <a:t>Вдоль дороги по бокам</a:t>
            </a:r>
            <a:br>
              <a:rPr lang="ru-RU" sz="2400" b="1" dirty="0"/>
            </a:br>
            <a:r>
              <a:rPr lang="ru-RU" sz="2400" b="1" dirty="0"/>
              <a:t>Липы, клены тут и там.</a:t>
            </a:r>
            <a:br>
              <a:rPr lang="ru-RU" sz="2400" b="1" dirty="0"/>
            </a:br>
            <a:r>
              <a:rPr lang="ru-RU" sz="2400" b="1" dirty="0"/>
              <a:t>Всем идти здесь веселее</a:t>
            </a:r>
            <a:br>
              <a:rPr lang="ru-RU" sz="2400" b="1" dirty="0"/>
            </a:br>
            <a:r>
              <a:rPr lang="ru-RU" sz="2400" b="1" dirty="0"/>
              <a:t>Этот путь зовут … </a:t>
            </a:r>
            <a:r>
              <a:rPr lang="ru-RU" sz="2400" b="1" i="1" dirty="0"/>
              <a:t> </a:t>
            </a:r>
            <a:r>
              <a:rPr lang="ru-RU" sz="2400" b="1" i="1" dirty="0" smtClean="0"/>
              <a:t>    (аллея)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772816"/>
            <a:ext cx="2228850" cy="14859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106" y="3465169"/>
            <a:ext cx="2555776" cy="14276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516" y="4985216"/>
            <a:ext cx="2408731" cy="1372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215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628800"/>
            <a:ext cx="8352928" cy="4104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r>
              <a:rPr lang="ru-RU" sz="5400" b="1" dirty="0"/>
              <a:t>Кла</a:t>
            </a:r>
            <a:r>
              <a:rPr lang="ru-RU" sz="5400" b="1" u="sng" dirty="0"/>
              <a:t>сс</a:t>
            </a:r>
            <a:r>
              <a:rPr lang="ru-RU" sz="5400" b="1" dirty="0"/>
              <a:t>, гри</a:t>
            </a:r>
            <a:r>
              <a:rPr lang="ru-RU" sz="5400" b="1" u="sng" dirty="0"/>
              <a:t>пп</a:t>
            </a:r>
            <a:r>
              <a:rPr lang="ru-RU" sz="5400" b="1" dirty="0"/>
              <a:t>, а</a:t>
            </a:r>
            <a:r>
              <a:rPr lang="ru-RU" sz="5400" b="1" u="sng" dirty="0"/>
              <a:t>лл</a:t>
            </a:r>
            <a:r>
              <a:rPr lang="ru-RU" sz="5400" b="1" dirty="0"/>
              <a:t>ея</a:t>
            </a:r>
            <a:endParaRPr lang="ru-RU" sz="5400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r>
              <a:rPr lang="ru-RU" sz="2800" dirty="0"/>
              <a:t>– Запишите эти слова в тетрадь на следующей строке через запятую.</a:t>
            </a:r>
          </a:p>
          <a:p>
            <a:r>
              <a:rPr lang="ru-RU" sz="2800" dirty="0"/>
              <a:t>– Подчеркните буквы, которые повторяются в этих словах.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22520"/>
          </a:xfrm>
        </p:spPr>
        <p:txBody>
          <a:bodyPr>
            <a:normAutofit fontScale="90000"/>
          </a:bodyPr>
          <a:lstStyle/>
          <a:p>
            <a:r>
              <a:rPr lang="ru-RU" dirty="0"/>
              <a:t>Посмотрите, чем интересны эти слова, что в них необычного?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383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5" y="2132856"/>
            <a:ext cx="7812856" cy="3993307"/>
          </a:xfrm>
        </p:spPr>
        <p:txBody>
          <a:bodyPr/>
          <a:lstStyle/>
          <a:p>
            <a:r>
              <a:rPr lang="ru-RU" dirty="0">
                <a:hlinkClick r:id="rId2"/>
              </a:rPr>
              <a:t>Долгий согласный звук</a:t>
            </a:r>
            <a:r>
              <a:rPr lang="ru-RU" dirty="0"/>
              <a:t> в слове часто передается на письме с помощью двух одинаковых согласных букв. </a:t>
            </a:r>
            <a:r>
              <a:rPr lang="ru-RU" b="1" dirty="0">
                <a:solidFill>
                  <a:srgbClr val="C00000"/>
                </a:solidFill>
              </a:rPr>
              <a:t>Такие согласные называют двойными (удвоенными). </a:t>
            </a:r>
            <a:r>
              <a:rPr lang="ru-RU" dirty="0"/>
              <a:t>Двойными в словах могут быть следующие согласные:</a:t>
            </a:r>
          </a:p>
          <a:p>
            <a:r>
              <a:rPr lang="ru-RU" b="1" dirty="0" err="1"/>
              <a:t>бб</a:t>
            </a:r>
            <a:r>
              <a:rPr lang="ru-RU" b="1" dirty="0"/>
              <a:t> - </a:t>
            </a:r>
            <a:r>
              <a:rPr lang="ru-RU" b="1" dirty="0" err="1"/>
              <a:t>пп</a:t>
            </a:r>
            <a:r>
              <a:rPr lang="ru-RU" dirty="0"/>
              <a:t> - </a:t>
            </a:r>
            <a:r>
              <a:rPr lang="ru-RU" dirty="0" smtClean="0"/>
              <a:t>суббота, групп, группа, аппарат;</a:t>
            </a:r>
          </a:p>
          <a:p>
            <a:r>
              <a:rPr lang="ru-RU" b="1" dirty="0" err="1"/>
              <a:t>сс</a:t>
            </a:r>
            <a:r>
              <a:rPr lang="ru-RU" dirty="0"/>
              <a:t> - профессия, искусство, </a:t>
            </a:r>
            <a:r>
              <a:rPr lang="ru-RU" dirty="0" smtClean="0"/>
              <a:t>русский, класс;</a:t>
            </a:r>
          </a:p>
          <a:p>
            <a:r>
              <a:rPr lang="ru-RU" b="1" dirty="0" err="1"/>
              <a:t>жж</a:t>
            </a:r>
            <a:r>
              <a:rPr lang="ru-RU" dirty="0"/>
              <a:t> - жужжание, </a:t>
            </a:r>
            <a:r>
              <a:rPr lang="ru-RU" dirty="0" smtClean="0"/>
              <a:t>жжение;</a:t>
            </a:r>
          </a:p>
          <a:p>
            <a:r>
              <a:rPr lang="ru-RU" b="1" dirty="0" err="1"/>
              <a:t>нн</a:t>
            </a:r>
            <a:r>
              <a:rPr lang="ru-RU" dirty="0"/>
              <a:t> - ванна, колонна, </a:t>
            </a:r>
            <a:r>
              <a:rPr lang="ru-RU" dirty="0" smtClean="0"/>
              <a:t>лимонный;</a:t>
            </a:r>
          </a:p>
          <a:p>
            <a:r>
              <a:rPr lang="ru-RU" b="1" dirty="0" err="1" smtClean="0"/>
              <a:t>лл</a:t>
            </a:r>
            <a:r>
              <a:rPr lang="ru-RU" b="1" dirty="0" smtClean="0"/>
              <a:t> </a:t>
            </a:r>
            <a:r>
              <a:rPr lang="ru-RU" dirty="0" smtClean="0"/>
              <a:t>- аллея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Новый материал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4263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5" y="1844824"/>
            <a:ext cx="7452816" cy="4281339"/>
          </a:xfrm>
        </p:spPr>
        <p:txBody>
          <a:bodyPr>
            <a:normAutofit/>
          </a:bodyPr>
          <a:lstStyle/>
          <a:p>
            <a:r>
              <a:rPr lang="ru-RU" sz="3600" dirty="0"/>
              <a:t>Удвоенные согласные относятся к </a:t>
            </a:r>
            <a:r>
              <a:rPr lang="ru-RU" sz="3600" b="1" dirty="0"/>
              <a:t>одному</a:t>
            </a:r>
            <a:r>
              <a:rPr lang="ru-RU" sz="3600" dirty="0"/>
              <a:t> </a:t>
            </a:r>
            <a:r>
              <a:rPr lang="ru-RU" sz="3600" dirty="0">
                <a:hlinkClick r:id="rId2"/>
              </a:rPr>
              <a:t>слогу</a:t>
            </a:r>
            <a:r>
              <a:rPr lang="ru-RU" sz="3600" dirty="0"/>
              <a:t>: </a:t>
            </a:r>
            <a:r>
              <a:rPr lang="ru-RU" sz="3600" dirty="0" err="1"/>
              <a:t>ссо-ра</a:t>
            </a:r>
            <a:r>
              <a:rPr lang="ru-RU" sz="3600" dirty="0"/>
              <a:t>, </a:t>
            </a:r>
            <a:r>
              <a:rPr lang="ru-RU" sz="3600" dirty="0" err="1"/>
              <a:t>жу-жжать</a:t>
            </a:r>
            <a:r>
              <a:rPr lang="ru-RU" sz="3600" dirty="0"/>
              <a:t>. </a:t>
            </a:r>
            <a:endParaRPr lang="ru-RU" sz="3600" dirty="0" smtClean="0"/>
          </a:p>
          <a:p>
            <a:r>
              <a:rPr lang="ru-RU" sz="3600" dirty="0" smtClean="0"/>
              <a:t>При</a:t>
            </a:r>
            <a:r>
              <a:rPr lang="ru-RU" sz="3600" dirty="0"/>
              <a:t> </a:t>
            </a:r>
            <a:r>
              <a:rPr lang="ru-RU" sz="3600" dirty="0">
                <a:hlinkClick r:id="rId3"/>
              </a:rPr>
              <a:t>переносе слов</a:t>
            </a:r>
            <a:r>
              <a:rPr lang="ru-RU" sz="3600" dirty="0"/>
              <a:t> с удвоенными согласными, эти буквы </a:t>
            </a:r>
            <a:r>
              <a:rPr lang="ru-RU" sz="3600" b="1" dirty="0"/>
              <a:t>разделяются:</a:t>
            </a:r>
            <a:r>
              <a:rPr lang="ru-RU" sz="3600" dirty="0"/>
              <a:t> </a:t>
            </a:r>
            <a:r>
              <a:rPr lang="ru-RU" sz="3600" dirty="0" err="1"/>
              <a:t>суб</a:t>
            </a:r>
            <a:r>
              <a:rPr lang="ru-RU" sz="3600" dirty="0"/>
              <a:t>-бота, </a:t>
            </a:r>
            <a:r>
              <a:rPr lang="ru-RU" sz="3600" dirty="0" err="1"/>
              <a:t>шос</a:t>
            </a:r>
            <a:r>
              <a:rPr lang="ru-RU" sz="3600" dirty="0"/>
              <a:t>-се.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52728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535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3" y="2348880"/>
            <a:ext cx="7812857" cy="3777283"/>
          </a:xfrm>
        </p:spPr>
        <p:txBody>
          <a:bodyPr/>
          <a:lstStyle/>
          <a:p>
            <a:r>
              <a:rPr lang="ru-RU" sz="3600" b="1" dirty="0"/>
              <a:t>Двойные согласные могут стоять:</a:t>
            </a:r>
          </a:p>
          <a:p>
            <a:r>
              <a:rPr lang="ru-RU" sz="3600" dirty="0"/>
              <a:t>В начале слова - </a:t>
            </a:r>
            <a:r>
              <a:rPr lang="ru-RU" sz="3600" u="sng" dirty="0"/>
              <a:t>жж</a:t>
            </a:r>
            <a:r>
              <a:rPr lang="ru-RU" sz="3600" dirty="0"/>
              <a:t>ение</a:t>
            </a:r>
          </a:p>
          <a:p>
            <a:r>
              <a:rPr lang="ru-RU" sz="3600" dirty="0"/>
              <a:t>В середине слова - </a:t>
            </a:r>
            <a:r>
              <a:rPr lang="ru-RU" sz="3600" dirty="0" smtClean="0"/>
              <a:t>а</a:t>
            </a:r>
            <a:r>
              <a:rPr lang="ru-RU" sz="3600" u="sng" dirty="0" smtClean="0"/>
              <a:t>лл</a:t>
            </a:r>
            <a:r>
              <a:rPr lang="ru-RU" sz="3600" dirty="0" smtClean="0"/>
              <a:t>ея</a:t>
            </a:r>
            <a:endParaRPr lang="ru-RU" sz="3600" dirty="0"/>
          </a:p>
          <a:p>
            <a:r>
              <a:rPr lang="ru-RU" sz="3600" dirty="0"/>
              <a:t>В конце слова – килогра</a:t>
            </a:r>
            <a:r>
              <a:rPr lang="ru-RU" sz="3600" u="sng" dirty="0"/>
              <a:t>мм</a:t>
            </a:r>
            <a:r>
              <a:rPr lang="ru-RU" sz="3600" dirty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767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3" y="1988840"/>
            <a:ext cx="7740848" cy="4137323"/>
          </a:xfrm>
        </p:spPr>
        <p:txBody>
          <a:bodyPr>
            <a:normAutofit/>
          </a:bodyPr>
          <a:lstStyle/>
          <a:p>
            <a:r>
              <a:rPr lang="en-US" sz="4800" dirty="0" smtClean="0">
                <a:hlinkClick r:id="rId2"/>
              </a:rPr>
              <a:t>https://www.youtube.com/watch?v=5BPuACr8YMI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 урок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47269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179</TotalTime>
  <Words>121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  Русский язык 6 класс  Удвоенные согласные в корне слова </vt:lpstr>
      <vt:lpstr>Презентация PowerPoint</vt:lpstr>
      <vt:lpstr>Сегодня на уроке:</vt:lpstr>
      <vt:lpstr> </vt:lpstr>
      <vt:lpstr>Посмотрите, чем интересны эти слова, что в них необычного? </vt:lpstr>
      <vt:lpstr>Новый материал</vt:lpstr>
      <vt:lpstr>Презентация PowerPoint</vt:lpstr>
      <vt:lpstr>Презентация PowerPoint</vt:lpstr>
      <vt:lpstr>Видео урок</vt:lpstr>
      <vt:lpstr>Написание слов с удвоенной(двойной) согласной можно проверить по    словарю </vt:lpstr>
      <vt:lpstr>Работа в тетрадях (записать, подчеркнуть двойную согласную)</vt:lpstr>
      <vt:lpstr>Закрепление.</vt:lpstr>
      <vt:lpstr>Домашнее задание.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6 класс</dc:title>
  <dc:creator>Пользователь Windows</dc:creator>
  <cp:lastModifiedBy>Пользователь Windows</cp:lastModifiedBy>
  <cp:revision>17</cp:revision>
  <dcterms:created xsi:type="dcterms:W3CDTF">2022-10-01T11:26:48Z</dcterms:created>
  <dcterms:modified xsi:type="dcterms:W3CDTF">2022-10-01T18:19:26Z</dcterms:modified>
</cp:coreProperties>
</file>